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DM Sans SemiBold"/>
      <p:regular r:id="rId19"/>
      <p:bold r:id="rId20"/>
      <p:italic r:id="rId21"/>
      <p:boldItalic r:id="rId22"/>
    </p:embeddedFont>
    <p:embeddedFont>
      <p:font typeface="DM Sans"/>
      <p:bold r:id="rId23"/>
      <p:boldItalic r:id="rId24"/>
    </p:embeddedFont>
    <p:embeddedFont>
      <p:font typeface="Open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LyHjKDGxZtw6dXoW15Py/oit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SemiBold-bold.fntdata"/><Relationship Id="rId22" Type="http://schemas.openxmlformats.org/officeDocument/2006/relationships/font" Target="fonts/DMSansSemiBold-boldItalic.fntdata"/><Relationship Id="rId21" Type="http://schemas.openxmlformats.org/officeDocument/2006/relationships/font" Target="fonts/DMSansSemiBold-italic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5" Type="http://schemas.openxmlformats.org/officeDocument/2006/relationships/image" Target="../media/image1.png"/><Relationship Id="rId14" Type="http://schemas.openxmlformats.org/officeDocument/2006/relationships/image" Target="../media/image5.png"/><Relationship Id="rId17" Type="http://schemas.openxmlformats.org/officeDocument/2006/relationships/image" Target="../media/image2.png"/><Relationship Id="rId16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13" Type="http://schemas.openxmlformats.org/officeDocument/2006/relationships/image" Target="../media/image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6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3" Type="http://schemas.openxmlformats.org/officeDocument/2006/relationships/image" Target="../media/image48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2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3" Type="http://schemas.openxmlformats.org/officeDocument/2006/relationships/image" Target="../media/image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3" Type="http://schemas.openxmlformats.org/officeDocument/2006/relationships/image" Target="../media/image46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4000500" y="-39243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4236705" y="6409875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 txBox="1"/>
          <p:nvPr/>
        </p:nvSpPr>
        <p:spPr>
          <a:xfrm>
            <a:off x="3688802" y="2059891"/>
            <a:ext cx="10910396" cy="6375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396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CRM</a:t>
            </a:r>
            <a:endParaRPr/>
          </a:p>
          <a:p>
            <a:pPr indent="0" lvl="0" marL="0" marR="0" rtl="0" algn="ctr">
              <a:lnSpc>
                <a:spcPct val="9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396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  <a:endParaRPr/>
          </a:p>
          <a:p>
            <a:pPr indent="0" lvl="0" marL="0" marR="0" rtl="0" algn="ctr">
              <a:lnSpc>
                <a:spcPct val="9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396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914102" y="8036867"/>
            <a:ext cx="8459795" cy="578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Presented by Titto George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737926" y="2576219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371" name="Google Shape;371;p10"/>
          <p:cNvSpPr/>
          <p:nvPr/>
        </p:nvSpPr>
        <p:spPr>
          <a:xfrm rot="10800000">
            <a:off x="14827993" y="-1392447"/>
            <a:ext cx="4017146" cy="3158481"/>
          </a:xfrm>
          <a:custGeom>
            <a:rect b="b" l="l" r="r" t="t"/>
            <a:pathLst>
              <a:path extrusionOk="0"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10"/>
          <p:cNvSpPr/>
          <p:nvPr/>
        </p:nvSpPr>
        <p:spPr>
          <a:xfrm>
            <a:off x="4580296" y="-1616873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10"/>
          <p:cNvSpPr/>
          <p:nvPr/>
        </p:nvSpPr>
        <p:spPr>
          <a:xfrm>
            <a:off x="8285780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4" name="Google Shape;374;p10"/>
          <p:cNvSpPr/>
          <p:nvPr/>
        </p:nvSpPr>
        <p:spPr>
          <a:xfrm rot="-5400000">
            <a:off x="12134412" y="9245030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10"/>
          <p:cNvSpPr/>
          <p:nvPr/>
        </p:nvSpPr>
        <p:spPr>
          <a:xfrm>
            <a:off x="-1558320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10"/>
          <p:cNvSpPr/>
          <p:nvPr/>
        </p:nvSpPr>
        <p:spPr>
          <a:xfrm>
            <a:off x="17259300" y="7433853"/>
            <a:ext cx="1794966" cy="1932669"/>
          </a:xfrm>
          <a:custGeom>
            <a:rect b="b" l="l" r="r" t="t"/>
            <a:pathLst>
              <a:path extrusionOk="0"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7" name="Google Shape;377;p10"/>
          <p:cNvGrpSpPr/>
          <p:nvPr/>
        </p:nvGrpSpPr>
        <p:grpSpPr>
          <a:xfrm>
            <a:off x="7506960" y="1344376"/>
            <a:ext cx="5038071" cy="3742296"/>
            <a:chOff x="0" y="-38100"/>
            <a:chExt cx="1048738" cy="779006"/>
          </a:xfrm>
        </p:grpSpPr>
        <p:sp>
          <p:nvSpPr>
            <p:cNvPr id="378" name="Google Shape;378;p10"/>
            <p:cNvSpPr/>
            <p:nvPr/>
          </p:nvSpPr>
          <p:spPr>
            <a:xfrm>
              <a:off x="0" y="0"/>
              <a:ext cx="1048738" cy="740906"/>
            </a:xfrm>
            <a:custGeom>
              <a:rect b="b" l="l" r="r" t="t"/>
              <a:pathLst>
                <a:path extrusionOk="0"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10"/>
          <p:cNvGrpSpPr/>
          <p:nvPr/>
        </p:nvGrpSpPr>
        <p:grpSpPr>
          <a:xfrm>
            <a:off x="7535535" y="5074448"/>
            <a:ext cx="5038071" cy="3742296"/>
            <a:chOff x="0" y="-38100"/>
            <a:chExt cx="1048738" cy="779006"/>
          </a:xfrm>
        </p:grpSpPr>
        <p:sp>
          <p:nvSpPr>
            <p:cNvPr id="381" name="Google Shape;381;p10"/>
            <p:cNvSpPr/>
            <p:nvPr/>
          </p:nvSpPr>
          <p:spPr>
            <a:xfrm>
              <a:off x="0" y="0"/>
              <a:ext cx="1048738" cy="740906"/>
            </a:xfrm>
            <a:custGeom>
              <a:rect b="b" l="l" r="r" t="t"/>
              <a:pathLst>
                <a:path extrusionOk="0"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10"/>
          <p:cNvGrpSpPr/>
          <p:nvPr/>
        </p:nvGrpSpPr>
        <p:grpSpPr>
          <a:xfrm>
            <a:off x="12737361" y="1344376"/>
            <a:ext cx="5038071" cy="3742296"/>
            <a:chOff x="0" y="-38100"/>
            <a:chExt cx="1048738" cy="779006"/>
          </a:xfrm>
        </p:grpSpPr>
        <p:sp>
          <p:nvSpPr>
            <p:cNvPr id="384" name="Google Shape;384;p10"/>
            <p:cNvSpPr/>
            <p:nvPr/>
          </p:nvSpPr>
          <p:spPr>
            <a:xfrm>
              <a:off x="0" y="0"/>
              <a:ext cx="1048738" cy="740906"/>
            </a:xfrm>
            <a:custGeom>
              <a:rect b="b" l="l" r="r" t="t"/>
              <a:pathLst>
                <a:path extrusionOk="0"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10"/>
          <p:cNvGrpSpPr/>
          <p:nvPr/>
        </p:nvGrpSpPr>
        <p:grpSpPr>
          <a:xfrm>
            <a:off x="12765936" y="5074448"/>
            <a:ext cx="5038071" cy="3742296"/>
            <a:chOff x="0" y="-38100"/>
            <a:chExt cx="1048738" cy="779006"/>
          </a:xfrm>
        </p:grpSpPr>
        <p:sp>
          <p:nvSpPr>
            <p:cNvPr id="387" name="Google Shape;387;p10"/>
            <p:cNvSpPr/>
            <p:nvPr/>
          </p:nvSpPr>
          <p:spPr>
            <a:xfrm>
              <a:off x="0" y="0"/>
              <a:ext cx="1048738" cy="740906"/>
            </a:xfrm>
            <a:custGeom>
              <a:rect b="b" l="l" r="r" t="t"/>
              <a:pathLst>
                <a:path extrusionOk="0"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0"/>
          <p:cNvGrpSpPr/>
          <p:nvPr/>
        </p:nvGrpSpPr>
        <p:grpSpPr>
          <a:xfrm>
            <a:off x="7506960" y="1344376"/>
            <a:ext cx="5038071" cy="851766"/>
            <a:chOff x="0" y="-38100"/>
            <a:chExt cx="1048738" cy="177306"/>
          </a:xfrm>
        </p:grpSpPr>
        <p:sp>
          <p:nvSpPr>
            <p:cNvPr id="390" name="Google Shape;390;p10"/>
            <p:cNvSpPr/>
            <p:nvPr/>
          </p:nvSpPr>
          <p:spPr>
            <a:xfrm>
              <a:off x="0" y="0"/>
              <a:ext cx="1048738" cy="139206"/>
            </a:xfrm>
            <a:custGeom>
              <a:rect b="b" l="l" r="r" t="t"/>
              <a:pathLst>
                <a:path extrusionOk="0"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10"/>
          <p:cNvGrpSpPr/>
          <p:nvPr/>
        </p:nvGrpSpPr>
        <p:grpSpPr>
          <a:xfrm>
            <a:off x="7535535" y="5074448"/>
            <a:ext cx="5038071" cy="851766"/>
            <a:chOff x="0" y="-38100"/>
            <a:chExt cx="1048738" cy="177306"/>
          </a:xfrm>
        </p:grpSpPr>
        <p:sp>
          <p:nvSpPr>
            <p:cNvPr id="393" name="Google Shape;393;p10"/>
            <p:cNvSpPr/>
            <p:nvPr/>
          </p:nvSpPr>
          <p:spPr>
            <a:xfrm>
              <a:off x="0" y="0"/>
              <a:ext cx="1048738" cy="139206"/>
            </a:xfrm>
            <a:custGeom>
              <a:rect b="b" l="l" r="r" t="t"/>
              <a:pathLst>
                <a:path extrusionOk="0"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10"/>
          <p:cNvGrpSpPr/>
          <p:nvPr/>
        </p:nvGrpSpPr>
        <p:grpSpPr>
          <a:xfrm>
            <a:off x="12737361" y="1344376"/>
            <a:ext cx="5038071" cy="851766"/>
            <a:chOff x="0" y="-38100"/>
            <a:chExt cx="1048738" cy="177306"/>
          </a:xfrm>
        </p:grpSpPr>
        <p:sp>
          <p:nvSpPr>
            <p:cNvPr id="396" name="Google Shape;396;p10"/>
            <p:cNvSpPr/>
            <p:nvPr/>
          </p:nvSpPr>
          <p:spPr>
            <a:xfrm>
              <a:off x="0" y="0"/>
              <a:ext cx="1048738" cy="139206"/>
            </a:xfrm>
            <a:custGeom>
              <a:rect b="b" l="l" r="r" t="t"/>
              <a:pathLst>
                <a:path extrusionOk="0"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0"/>
          <p:cNvGrpSpPr/>
          <p:nvPr/>
        </p:nvGrpSpPr>
        <p:grpSpPr>
          <a:xfrm>
            <a:off x="12765936" y="5074448"/>
            <a:ext cx="5038071" cy="851766"/>
            <a:chOff x="0" y="-38100"/>
            <a:chExt cx="1048738" cy="177306"/>
          </a:xfrm>
        </p:grpSpPr>
        <p:sp>
          <p:nvSpPr>
            <p:cNvPr id="399" name="Google Shape;399;p10"/>
            <p:cNvSpPr/>
            <p:nvPr/>
          </p:nvSpPr>
          <p:spPr>
            <a:xfrm>
              <a:off x="0" y="0"/>
              <a:ext cx="1048738" cy="139206"/>
            </a:xfrm>
            <a:custGeom>
              <a:rect b="b" l="l" r="r" t="t"/>
              <a:pathLst>
                <a:path extrusionOk="0"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0"/>
          <p:cNvSpPr/>
          <p:nvPr/>
        </p:nvSpPr>
        <p:spPr>
          <a:xfrm>
            <a:off x="-744232" y="460501"/>
            <a:ext cx="1488463" cy="1602652"/>
          </a:xfrm>
          <a:custGeom>
            <a:rect b="b" l="l" r="r" t="t"/>
            <a:pathLst>
              <a:path extrusionOk="0"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2" name="Google Shape;402;p10"/>
          <p:cNvSpPr/>
          <p:nvPr/>
        </p:nvSpPr>
        <p:spPr>
          <a:xfrm>
            <a:off x="829885" y="1993019"/>
            <a:ext cx="6458000" cy="6344702"/>
          </a:xfrm>
          <a:custGeom>
            <a:rect b="b" l="l" r="r" t="t"/>
            <a:pathLst>
              <a:path extrusionOk="0" h="6344702" w="6458000">
                <a:moveTo>
                  <a:pt x="0" y="0"/>
                </a:moveTo>
                <a:lnTo>
                  <a:pt x="6458000" y="0"/>
                </a:lnTo>
                <a:lnTo>
                  <a:pt x="6458000" y="6344702"/>
                </a:lnTo>
                <a:lnTo>
                  <a:pt x="0" y="6344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3" name="Google Shape;403;p10"/>
          <p:cNvSpPr txBox="1"/>
          <p:nvPr/>
        </p:nvSpPr>
        <p:spPr>
          <a:xfrm>
            <a:off x="7823973" y="1718112"/>
            <a:ext cx="4137951" cy="3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 1: Promising Customers</a:t>
            </a:r>
            <a:endParaRPr/>
          </a:p>
        </p:txBody>
      </p:sp>
      <p:sp>
        <p:nvSpPr>
          <p:cNvPr id="404" name="Google Shape;404;p10"/>
          <p:cNvSpPr txBox="1"/>
          <p:nvPr/>
        </p:nvSpPr>
        <p:spPr>
          <a:xfrm>
            <a:off x="13107657" y="1718112"/>
            <a:ext cx="3739422" cy="3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 2: VIP Customers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7852548" y="5440870"/>
            <a:ext cx="4137951" cy="3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 3: Inactive Customers</a:t>
            </a:r>
            <a:endParaRPr/>
          </a:p>
        </p:txBody>
      </p:sp>
      <p:sp>
        <p:nvSpPr>
          <p:cNvPr id="406" name="Google Shape;406;p10"/>
          <p:cNvSpPr txBox="1"/>
          <p:nvPr/>
        </p:nvSpPr>
        <p:spPr>
          <a:xfrm>
            <a:off x="13136232" y="5440870"/>
            <a:ext cx="3558025" cy="3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 4: High Potential</a:t>
            </a:r>
            <a:endParaRPr/>
          </a:p>
        </p:txBody>
      </p:sp>
      <p:sp>
        <p:nvSpPr>
          <p:cNvPr id="407" name="Google Shape;407;p10"/>
          <p:cNvSpPr txBox="1"/>
          <p:nvPr/>
        </p:nvSpPr>
        <p:spPr>
          <a:xfrm>
            <a:off x="7823973" y="2377118"/>
            <a:ext cx="4137951" cy="273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cluster has moderate recency, indicating somewhat recent purchases.</a:t>
            </a:r>
            <a:endParaRPr/>
          </a:p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Frequency and monetary values are also moderate, suggesting potential for higher engagement and spending in the future.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3107657" y="2377118"/>
            <a:ext cx="4137951" cy="273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cluster has very low recency, indicating very recent purchases.</a:t>
            </a:r>
            <a:endParaRPr/>
          </a:p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Both frequency and monetary values are significantly higher compared to other clusters, suggesting high-value customers.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13136232" y="6103615"/>
            <a:ext cx="4137951" cy="24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cluster has relatively low recency, indicating recent purchases.</a:t>
            </a:r>
            <a:endParaRPr/>
          </a:p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frequency and monetary values are moderate, suggesting consistent but not high spending behavior.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7852548" y="6103615"/>
            <a:ext cx="4137951" cy="24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cluster has high recency, indicating less recent purchases.</a:t>
            </a:r>
            <a:endParaRPr/>
          </a:p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Both frequency and monetary values are relatively low, suggesting inactive or low-engagement customers.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649639" y="413467"/>
            <a:ext cx="6142295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RCM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417" name="Google Shape;417;p11"/>
          <p:cNvSpPr/>
          <p:nvPr/>
        </p:nvSpPr>
        <p:spPr>
          <a:xfrm rot="10800000">
            <a:off x="14827993" y="-1392447"/>
            <a:ext cx="4017146" cy="3158481"/>
          </a:xfrm>
          <a:custGeom>
            <a:rect b="b" l="l" r="r" t="t"/>
            <a:pathLst>
              <a:path extrusionOk="0"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p11"/>
          <p:cNvSpPr/>
          <p:nvPr/>
        </p:nvSpPr>
        <p:spPr>
          <a:xfrm>
            <a:off x="4580296" y="-1616873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8285780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-5400000">
            <a:off x="12134412" y="9245030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p11"/>
          <p:cNvSpPr/>
          <p:nvPr/>
        </p:nvSpPr>
        <p:spPr>
          <a:xfrm>
            <a:off x="-1558320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11"/>
          <p:cNvSpPr/>
          <p:nvPr/>
        </p:nvSpPr>
        <p:spPr>
          <a:xfrm>
            <a:off x="17259300" y="7433853"/>
            <a:ext cx="1794966" cy="1932669"/>
          </a:xfrm>
          <a:custGeom>
            <a:rect b="b" l="l" r="r" t="t"/>
            <a:pathLst>
              <a:path extrusionOk="0"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p11"/>
          <p:cNvSpPr/>
          <p:nvPr/>
        </p:nvSpPr>
        <p:spPr>
          <a:xfrm>
            <a:off x="-744232" y="460501"/>
            <a:ext cx="1488463" cy="1602652"/>
          </a:xfrm>
          <a:custGeom>
            <a:rect b="b" l="l" r="r" t="t"/>
            <a:pathLst>
              <a:path extrusionOk="0"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4" name="Google Shape;424;p11"/>
          <p:cNvGrpSpPr/>
          <p:nvPr/>
        </p:nvGrpSpPr>
        <p:grpSpPr>
          <a:xfrm>
            <a:off x="1579329" y="1763854"/>
            <a:ext cx="6606401" cy="3588335"/>
            <a:chOff x="0" y="-237923"/>
            <a:chExt cx="8808535" cy="4784446"/>
          </a:xfrm>
        </p:grpSpPr>
        <p:grpSp>
          <p:nvGrpSpPr>
            <p:cNvPr id="425" name="Google Shape;425;p11"/>
            <p:cNvGrpSpPr/>
            <p:nvPr/>
          </p:nvGrpSpPr>
          <p:grpSpPr>
            <a:xfrm>
              <a:off x="0" y="72912"/>
              <a:ext cx="8808535" cy="4233893"/>
              <a:chOff x="0" y="-38100"/>
              <a:chExt cx="1410558" cy="677996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0" y="0"/>
                <a:ext cx="1410558" cy="639896"/>
              </a:xfrm>
              <a:custGeom>
                <a:rect b="b" l="l" r="r" t="t"/>
                <a:pathLst>
                  <a:path extrusionOk="0" h="639896" w="1410558">
                    <a:moveTo>
                      <a:pt x="39844" y="0"/>
                    </a:moveTo>
                    <a:lnTo>
                      <a:pt x="1370714" y="0"/>
                    </a:lnTo>
                    <a:cubicBezTo>
                      <a:pt x="1392719" y="0"/>
                      <a:pt x="1410558" y="17839"/>
                      <a:pt x="1410558" y="39844"/>
                    </a:cubicBezTo>
                    <a:lnTo>
                      <a:pt x="1410558" y="600052"/>
                    </a:lnTo>
                    <a:cubicBezTo>
                      <a:pt x="1410558" y="610619"/>
                      <a:pt x="1406360" y="620754"/>
                      <a:pt x="1398888" y="628226"/>
                    </a:cubicBezTo>
                    <a:cubicBezTo>
                      <a:pt x="1391416" y="635698"/>
                      <a:pt x="1381281" y="639896"/>
                      <a:pt x="1370714" y="639896"/>
                    </a:cubicBezTo>
                    <a:lnTo>
                      <a:pt x="39844" y="639896"/>
                    </a:lnTo>
                    <a:cubicBezTo>
                      <a:pt x="17839" y="639896"/>
                      <a:pt x="0" y="622057"/>
                      <a:pt x="0" y="600052"/>
                    </a:cubicBezTo>
                    <a:lnTo>
                      <a:pt x="0" y="39844"/>
                    </a:lnTo>
                    <a:cubicBezTo>
                      <a:pt x="0" y="17839"/>
                      <a:pt x="17839" y="0"/>
                      <a:pt x="39844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1"/>
              <p:cNvSpPr txBox="1"/>
              <p:nvPr/>
            </p:nvSpPr>
            <p:spPr>
              <a:xfrm>
                <a:off x="0" y="-38100"/>
                <a:ext cx="1410558" cy="67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9525" lIns="49525" spcFirstLastPara="1" rIns="49525" wrap="square" tIns="4952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11"/>
            <p:cNvGrpSpPr/>
            <p:nvPr/>
          </p:nvGrpSpPr>
          <p:grpSpPr>
            <a:xfrm>
              <a:off x="0" y="-237923"/>
              <a:ext cx="8808535" cy="1107224"/>
              <a:chOff x="0" y="-38100"/>
              <a:chExt cx="1410558" cy="177306"/>
            </a:xfrm>
          </p:grpSpPr>
          <p:sp>
            <p:nvSpPr>
              <p:cNvPr id="429" name="Google Shape;429;p11"/>
              <p:cNvSpPr/>
              <p:nvPr/>
            </p:nvSpPr>
            <p:spPr>
              <a:xfrm>
                <a:off x="0" y="0"/>
                <a:ext cx="1410558" cy="139206"/>
              </a:xfrm>
              <a:custGeom>
                <a:rect b="b" l="l" r="r" t="t"/>
                <a:pathLst>
                  <a:path extrusionOk="0" h="139206" w="1410558">
                    <a:moveTo>
                      <a:pt x="19922" y="0"/>
                    </a:moveTo>
                    <a:lnTo>
                      <a:pt x="1390636" y="0"/>
                    </a:lnTo>
                    <a:cubicBezTo>
                      <a:pt x="1395920" y="0"/>
                      <a:pt x="1400987" y="2099"/>
                      <a:pt x="1404723" y="5835"/>
                    </a:cubicBezTo>
                    <a:cubicBezTo>
                      <a:pt x="1408459" y="9571"/>
                      <a:pt x="1410558" y="14638"/>
                      <a:pt x="1410558" y="19922"/>
                    </a:cubicBezTo>
                    <a:lnTo>
                      <a:pt x="1410558" y="119284"/>
                    </a:lnTo>
                    <a:cubicBezTo>
                      <a:pt x="1410558" y="124567"/>
                      <a:pt x="1408459" y="129635"/>
                      <a:pt x="1404723" y="133371"/>
                    </a:cubicBezTo>
                    <a:cubicBezTo>
                      <a:pt x="1400987" y="137107"/>
                      <a:pt x="1395920" y="139206"/>
                      <a:pt x="1390636" y="139206"/>
                    </a:cubicBezTo>
                    <a:lnTo>
                      <a:pt x="19922" y="139206"/>
                    </a:lnTo>
                    <a:cubicBezTo>
                      <a:pt x="14638" y="139206"/>
                      <a:pt x="9571" y="137107"/>
                      <a:pt x="5835" y="133371"/>
                    </a:cubicBezTo>
                    <a:cubicBezTo>
                      <a:pt x="2099" y="129635"/>
                      <a:pt x="0" y="124567"/>
                      <a:pt x="0" y="119284"/>
                    </a:cubicBezTo>
                    <a:lnTo>
                      <a:pt x="0" y="19922"/>
                    </a:lnTo>
                    <a:cubicBezTo>
                      <a:pt x="0" y="14638"/>
                      <a:pt x="2099" y="9571"/>
                      <a:pt x="5835" y="5835"/>
                    </a:cubicBezTo>
                    <a:cubicBezTo>
                      <a:pt x="9571" y="2099"/>
                      <a:pt x="14638" y="0"/>
                      <a:pt x="19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 txBox="1"/>
              <p:nvPr/>
            </p:nvSpPr>
            <p:spPr>
              <a:xfrm>
                <a:off x="0" y="-38100"/>
                <a:ext cx="1410558" cy="177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9525" lIns="49525" spcFirstLastPara="1" rIns="49525" wrap="square" tIns="4952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1" name="Google Shape;431;p11"/>
            <p:cNvSpPr txBox="1"/>
            <p:nvPr/>
          </p:nvSpPr>
          <p:spPr>
            <a:xfrm>
              <a:off x="554263" y="235520"/>
              <a:ext cx="7234770" cy="41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7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Promising Customers</a:t>
              </a:r>
              <a:endParaRPr/>
            </a:p>
          </p:txBody>
        </p:sp>
        <p:sp>
          <p:nvSpPr>
            <p:cNvPr id="432" name="Google Shape;432;p11"/>
            <p:cNvSpPr txBox="1"/>
            <p:nvPr/>
          </p:nvSpPr>
          <p:spPr>
            <a:xfrm>
              <a:off x="0" y="1122648"/>
              <a:ext cx="8808535" cy="34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83170" lvl="1" marL="366342" marR="0" rtl="0" algn="l">
                <a:lnSpc>
                  <a:spcPct val="13510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95"/>
                <a:buFont typeface="Arial"/>
                <a:buChar char="•"/>
              </a:pPr>
              <a:r>
                <a:rPr b="0" i="0" lang="en-US" sz="1695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Segment these customers based on their preferences and purchase history to tailor marketing efforts.</a:t>
              </a:r>
              <a:endParaRPr/>
            </a:p>
            <a:p>
              <a:pPr indent="-183170" lvl="1" marL="366342" marR="0" rtl="0" algn="l">
                <a:lnSpc>
                  <a:spcPct val="13510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95"/>
                <a:buFont typeface="Arial"/>
                <a:buChar char="•"/>
              </a:pPr>
              <a:r>
                <a:rPr b="0" i="0" lang="en-US" sz="1695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Offer incentives such as loyalty programs, referral rewards, or exclusive deals to encourage repeat purchases.</a:t>
              </a:r>
              <a:endParaRPr/>
            </a:p>
            <a:p>
              <a:pPr indent="-183170" lvl="1" marL="366342" marR="0" rtl="0" algn="l">
                <a:lnSpc>
                  <a:spcPct val="13510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95"/>
                <a:buFont typeface="Arial"/>
                <a:buChar char="•"/>
              </a:pPr>
              <a:r>
                <a:rPr b="0" i="0" lang="en-US" sz="1695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Collect feedback to understand their needs and preferences better and adjust strategies accordingly.</a:t>
              </a:r>
              <a:endParaRPr/>
            </a:p>
            <a:p>
              <a:pPr indent="0" lvl="0" marL="0" marR="0" rtl="0" algn="l">
                <a:lnSpc>
                  <a:spcPct val="135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35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33" name="Google Shape;433;p11"/>
          <p:cNvGrpSpPr/>
          <p:nvPr/>
        </p:nvGrpSpPr>
        <p:grpSpPr>
          <a:xfrm>
            <a:off x="9489970" y="1759267"/>
            <a:ext cx="7346596" cy="4060720"/>
            <a:chOff x="0" y="-244040"/>
            <a:chExt cx="9795462" cy="5414294"/>
          </a:xfrm>
        </p:grpSpPr>
        <p:grpSp>
          <p:nvGrpSpPr>
            <p:cNvPr id="434" name="Google Shape;434;p11"/>
            <p:cNvGrpSpPr/>
            <p:nvPr/>
          </p:nvGrpSpPr>
          <p:grpSpPr>
            <a:xfrm>
              <a:off x="0" y="-244040"/>
              <a:ext cx="9795462" cy="4874548"/>
              <a:chOff x="0" y="-38100"/>
              <a:chExt cx="1529286" cy="761024"/>
            </a:xfrm>
          </p:grpSpPr>
          <p:sp>
            <p:nvSpPr>
              <p:cNvPr id="435" name="Google Shape;435;p11"/>
              <p:cNvSpPr/>
              <p:nvPr/>
            </p:nvSpPr>
            <p:spPr>
              <a:xfrm>
                <a:off x="0" y="0"/>
                <a:ext cx="1529286" cy="722924"/>
              </a:xfrm>
              <a:custGeom>
                <a:rect b="b" l="l" r="r" t="t"/>
                <a:pathLst>
                  <a:path extrusionOk="0" h="722924" w="1529286">
                    <a:moveTo>
                      <a:pt x="35830" y="0"/>
                    </a:moveTo>
                    <a:lnTo>
                      <a:pt x="1493456" y="0"/>
                    </a:lnTo>
                    <a:cubicBezTo>
                      <a:pt x="1513245" y="0"/>
                      <a:pt x="1529286" y="16041"/>
                      <a:pt x="1529286" y="35830"/>
                    </a:cubicBezTo>
                    <a:lnTo>
                      <a:pt x="1529286" y="687094"/>
                    </a:lnTo>
                    <a:cubicBezTo>
                      <a:pt x="1529286" y="706882"/>
                      <a:pt x="1513245" y="722924"/>
                      <a:pt x="1493456" y="722924"/>
                    </a:cubicBezTo>
                    <a:lnTo>
                      <a:pt x="35830" y="722924"/>
                    </a:lnTo>
                    <a:cubicBezTo>
                      <a:pt x="16041" y="722924"/>
                      <a:pt x="0" y="706882"/>
                      <a:pt x="0" y="687094"/>
                    </a:cubicBezTo>
                    <a:lnTo>
                      <a:pt x="0" y="35830"/>
                    </a:lnTo>
                    <a:cubicBezTo>
                      <a:pt x="0" y="16041"/>
                      <a:pt x="16041" y="0"/>
                      <a:pt x="35830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1"/>
              <p:cNvSpPr txBox="1"/>
              <p:nvPr/>
            </p:nvSpPr>
            <p:spPr>
              <a:xfrm>
                <a:off x="0" y="-38100"/>
                <a:ext cx="1529286" cy="761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1"/>
            <p:cNvGrpSpPr/>
            <p:nvPr/>
          </p:nvGrpSpPr>
          <p:grpSpPr>
            <a:xfrm>
              <a:off x="0" y="-244040"/>
              <a:ext cx="9795462" cy="1135688"/>
              <a:chOff x="0" y="-38100"/>
              <a:chExt cx="1529286" cy="177306"/>
            </a:xfrm>
          </p:grpSpPr>
          <p:sp>
            <p:nvSpPr>
              <p:cNvPr id="438" name="Google Shape;438;p11"/>
              <p:cNvSpPr/>
              <p:nvPr/>
            </p:nvSpPr>
            <p:spPr>
              <a:xfrm>
                <a:off x="0" y="0"/>
                <a:ext cx="1529286" cy="139206"/>
              </a:xfrm>
              <a:custGeom>
                <a:rect b="b" l="l" r="r" t="t"/>
                <a:pathLst>
                  <a:path extrusionOk="0" h="139206" w="1529286">
                    <a:moveTo>
                      <a:pt x="17915" y="0"/>
                    </a:moveTo>
                    <a:lnTo>
                      <a:pt x="1511371" y="0"/>
                    </a:lnTo>
                    <a:cubicBezTo>
                      <a:pt x="1521265" y="0"/>
                      <a:pt x="1529286" y="8021"/>
                      <a:pt x="1529286" y="17915"/>
                    </a:cubicBezTo>
                    <a:lnTo>
                      <a:pt x="1529286" y="121291"/>
                    </a:lnTo>
                    <a:cubicBezTo>
                      <a:pt x="1529286" y="131185"/>
                      <a:pt x="1521265" y="139206"/>
                      <a:pt x="1511371" y="139206"/>
                    </a:cubicBezTo>
                    <a:lnTo>
                      <a:pt x="17915" y="139206"/>
                    </a:lnTo>
                    <a:cubicBezTo>
                      <a:pt x="8021" y="139206"/>
                      <a:pt x="0" y="131185"/>
                      <a:pt x="0" y="121291"/>
                    </a:cubicBezTo>
                    <a:lnTo>
                      <a:pt x="0" y="17915"/>
                    </a:lnTo>
                    <a:cubicBezTo>
                      <a:pt x="0" y="8021"/>
                      <a:pt x="8021" y="0"/>
                      <a:pt x="179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 txBox="1"/>
              <p:nvPr/>
            </p:nvSpPr>
            <p:spPr>
              <a:xfrm>
                <a:off x="0" y="-38100"/>
                <a:ext cx="1529286" cy="177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0" name="Google Shape;440;p11"/>
            <p:cNvSpPr txBox="1"/>
            <p:nvPr/>
          </p:nvSpPr>
          <p:spPr>
            <a:xfrm>
              <a:off x="719962" y="251099"/>
              <a:ext cx="7270513" cy="420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7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32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VIP Customers</a:t>
              </a:r>
              <a:endParaRPr/>
            </a:p>
          </p:txBody>
        </p:sp>
        <p:sp>
          <p:nvSpPr>
            <p:cNvPr id="441" name="Google Shape;441;p11"/>
            <p:cNvSpPr txBox="1"/>
            <p:nvPr/>
          </p:nvSpPr>
          <p:spPr>
            <a:xfrm>
              <a:off x="52867" y="1123399"/>
              <a:ext cx="9284855" cy="4046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Provide VIP customers with exclusive benefits, such as early access to new products, VIP-only events, or dedicated customer support.</a:t>
              </a:r>
              <a:endParaRPr/>
            </a:p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Personalize communications and offerings based on their preferences and purchase history.</a:t>
              </a:r>
              <a:endParaRPr/>
            </a:p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Regularly engage with VIP customers to show appreciation for their loyalty and ensure their continued satisfaction.</a:t>
              </a:r>
              <a:endParaRPr/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1509546" y="5348994"/>
            <a:ext cx="6745969" cy="4376252"/>
            <a:chOff x="0" y="-244040"/>
            <a:chExt cx="8994625" cy="5835003"/>
          </a:xfrm>
        </p:grpSpPr>
        <p:grpSp>
          <p:nvGrpSpPr>
            <p:cNvPr id="443" name="Google Shape;443;p11"/>
            <p:cNvGrpSpPr/>
            <p:nvPr/>
          </p:nvGrpSpPr>
          <p:grpSpPr>
            <a:xfrm>
              <a:off x="0" y="-244040"/>
              <a:ext cx="8994625" cy="5539140"/>
              <a:chOff x="0" y="-38100"/>
              <a:chExt cx="1404258" cy="864781"/>
            </a:xfrm>
          </p:grpSpPr>
          <p:sp>
            <p:nvSpPr>
              <p:cNvPr id="444" name="Google Shape;444;p11"/>
              <p:cNvSpPr/>
              <p:nvPr/>
            </p:nvSpPr>
            <p:spPr>
              <a:xfrm>
                <a:off x="0" y="0"/>
                <a:ext cx="1404258" cy="826681"/>
              </a:xfrm>
              <a:custGeom>
                <a:rect b="b" l="l" r="r" t="t"/>
                <a:pathLst>
                  <a:path extrusionOk="0" h="826681" w="1404258">
                    <a:moveTo>
                      <a:pt x="39020" y="0"/>
                    </a:moveTo>
                    <a:lnTo>
                      <a:pt x="1365238" y="0"/>
                    </a:lnTo>
                    <a:cubicBezTo>
                      <a:pt x="1375587" y="0"/>
                      <a:pt x="1385512" y="4111"/>
                      <a:pt x="1392829" y="11429"/>
                    </a:cubicBezTo>
                    <a:cubicBezTo>
                      <a:pt x="1400147" y="18746"/>
                      <a:pt x="1404258" y="28671"/>
                      <a:pt x="1404258" y="39020"/>
                    </a:cubicBezTo>
                    <a:lnTo>
                      <a:pt x="1404258" y="787661"/>
                    </a:lnTo>
                    <a:cubicBezTo>
                      <a:pt x="1404258" y="809211"/>
                      <a:pt x="1386788" y="826681"/>
                      <a:pt x="1365238" y="826681"/>
                    </a:cubicBezTo>
                    <a:lnTo>
                      <a:pt x="39020" y="826681"/>
                    </a:lnTo>
                    <a:cubicBezTo>
                      <a:pt x="17470" y="826681"/>
                      <a:pt x="0" y="809211"/>
                      <a:pt x="0" y="787661"/>
                    </a:cubicBezTo>
                    <a:lnTo>
                      <a:pt x="0" y="39020"/>
                    </a:lnTo>
                    <a:cubicBezTo>
                      <a:pt x="0" y="17470"/>
                      <a:pt x="17470" y="0"/>
                      <a:pt x="39020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 txBox="1"/>
              <p:nvPr/>
            </p:nvSpPr>
            <p:spPr>
              <a:xfrm>
                <a:off x="0" y="-38100"/>
                <a:ext cx="1404258" cy="864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1"/>
            <p:cNvGrpSpPr/>
            <p:nvPr/>
          </p:nvGrpSpPr>
          <p:grpSpPr>
            <a:xfrm>
              <a:off x="0" y="-244040"/>
              <a:ext cx="8994625" cy="1135688"/>
              <a:chOff x="0" y="-38100"/>
              <a:chExt cx="1404258" cy="177306"/>
            </a:xfrm>
          </p:grpSpPr>
          <p:sp>
            <p:nvSpPr>
              <p:cNvPr id="447" name="Google Shape;447;p11"/>
              <p:cNvSpPr/>
              <p:nvPr/>
            </p:nvSpPr>
            <p:spPr>
              <a:xfrm>
                <a:off x="0" y="0"/>
                <a:ext cx="1404258" cy="139206"/>
              </a:xfrm>
              <a:custGeom>
                <a:rect b="b" l="l" r="r" t="t"/>
                <a:pathLst>
                  <a:path extrusionOk="0" h="139206" w="1404258">
                    <a:moveTo>
                      <a:pt x="19510" y="0"/>
                    </a:moveTo>
                    <a:lnTo>
                      <a:pt x="1384748" y="0"/>
                    </a:lnTo>
                    <a:cubicBezTo>
                      <a:pt x="1389922" y="0"/>
                      <a:pt x="1394885" y="2055"/>
                      <a:pt x="1398544" y="5714"/>
                    </a:cubicBezTo>
                    <a:cubicBezTo>
                      <a:pt x="1402202" y="9373"/>
                      <a:pt x="1404258" y="14335"/>
                      <a:pt x="1404258" y="19510"/>
                    </a:cubicBezTo>
                    <a:lnTo>
                      <a:pt x="1404258" y="119696"/>
                    </a:lnTo>
                    <a:cubicBezTo>
                      <a:pt x="1404258" y="124870"/>
                      <a:pt x="1402202" y="129833"/>
                      <a:pt x="1398544" y="133492"/>
                    </a:cubicBezTo>
                    <a:cubicBezTo>
                      <a:pt x="1394885" y="137150"/>
                      <a:pt x="1389922" y="139206"/>
                      <a:pt x="1384748" y="139206"/>
                    </a:cubicBezTo>
                    <a:lnTo>
                      <a:pt x="19510" y="139206"/>
                    </a:lnTo>
                    <a:cubicBezTo>
                      <a:pt x="14335" y="139206"/>
                      <a:pt x="9373" y="137150"/>
                      <a:pt x="5714" y="133492"/>
                    </a:cubicBezTo>
                    <a:cubicBezTo>
                      <a:pt x="2055" y="129833"/>
                      <a:pt x="0" y="124870"/>
                      <a:pt x="0" y="119696"/>
                    </a:cubicBezTo>
                    <a:lnTo>
                      <a:pt x="0" y="19510"/>
                    </a:lnTo>
                    <a:cubicBezTo>
                      <a:pt x="0" y="14335"/>
                      <a:pt x="2055" y="9373"/>
                      <a:pt x="5714" y="5714"/>
                    </a:cubicBezTo>
                    <a:cubicBezTo>
                      <a:pt x="9373" y="2055"/>
                      <a:pt x="14335" y="0"/>
                      <a:pt x="195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 txBox="1"/>
              <p:nvPr/>
            </p:nvSpPr>
            <p:spPr>
              <a:xfrm>
                <a:off x="0" y="-38100"/>
                <a:ext cx="1404258" cy="177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9" name="Google Shape;449;p11"/>
            <p:cNvSpPr txBox="1"/>
            <p:nvPr/>
          </p:nvSpPr>
          <p:spPr>
            <a:xfrm>
              <a:off x="565972" y="241348"/>
              <a:ext cx="7387612" cy="420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7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32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Inactive Customers</a:t>
              </a:r>
              <a:endParaRPr/>
            </a:p>
          </p:txBody>
        </p:sp>
        <p:sp>
          <p:nvSpPr>
            <p:cNvPr id="450" name="Google Shape;450;p11"/>
            <p:cNvSpPr txBox="1"/>
            <p:nvPr/>
          </p:nvSpPr>
          <p:spPr>
            <a:xfrm>
              <a:off x="0" y="1137708"/>
              <a:ext cx="8994625" cy="4453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Re-engage inactive customers through personalized email campaigns, offering discounts or incentives to return.</a:t>
              </a:r>
              <a:endParaRPr/>
            </a:p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Conduct surveys or reach out to understand the reasons for their inactivity and address any concerns or issues.</a:t>
              </a:r>
              <a:endParaRPr/>
            </a:p>
            <a:p>
              <a:pPr indent="-194310" lvl="1" marL="38862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Implement strategies to reactivate dormant accounts, such as reminder emails for abandoned carts or exclusive offers for returning customers.</a:t>
              </a:r>
              <a:endParaRPr/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51" name="Google Shape;451;p11"/>
          <p:cNvSpPr txBox="1"/>
          <p:nvPr/>
        </p:nvSpPr>
        <p:spPr>
          <a:xfrm>
            <a:off x="396100" y="152400"/>
            <a:ext cx="17154368" cy="1766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Recommendations based on RCM Analysis</a:t>
            </a:r>
            <a:endParaRPr/>
          </a:p>
        </p:txBody>
      </p:sp>
      <p:grpSp>
        <p:nvGrpSpPr>
          <p:cNvPr id="452" name="Google Shape;452;p11"/>
          <p:cNvGrpSpPr/>
          <p:nvPr/>
        </p:nvGrpSpPr>
        <p:grpSpPr>
          <a:xfrm>
            <a:off x="9489970" y="5348994"/>
            <a:ext cx="7346596" cy="4211667"/>
            <a:chOff x="0" y="-38100"/>
            <a:chExt cx="1529286" cy="876711"/>
          </a:xfrm>
        </p:grpSpPr>
        <p:sp>
          <p:nvSpPr>
            <p:cNvPr id="453" name="Google Shape;453;p11"/>
            <p:cNvSpPr/>
            <p:nvPr/>
          </p:nvSpPr>
          <p:spPr>
            <a:xfrm>
              <a:off x="0" y="0"/>
              <a:ext cx="1529286" cy="838611"/>
            </a:xfrm>
            <a:custGeom>
              <a:rect b="b" l="l" r="r" t="t"/>
              <a:pathLst>
                <a:path extrusionOk="0" h="838611" w="1529286">
                  <a:moveTo>
                    <a:pt x="35830" y="0"/>
                  </a:moveTo>
                  <a:lnTo>
                    <a:pt x="1493456" y="0"/>
                  </a:lnTo>
                  <a:cubicBezTo>
                    <a:pt x="1513245" y="0"/>
                    <a:pt x="1529286" y="16041"/>
                    <a:pt x="1529286" y="35830"/>
                  </a:cubicBezTo>
                  <a:lnTo>
                    <a:pt x="1529286" y="802782"/>
                  </a:lnTo>
                  <a:cubicBezTo>
                    <a:pt x="1529286" y="822570"/>
                    <a:pt x="1513245" y="838611"/>
                    <a:pt x="1493456" y="838611"/>
                  </a:cubicBezTo>
                  <a:lnTo>
                    <a:pt x="35830" y="838611"/>
                  </a:lnTo>
                  <a:cubicBezTo>
                    <a:pt x="16041" y="838611"/>
                    <a:pt x="0" y="822570"/>
                    <a:pt x="0" y="802782"/>
                  </a:cubicBezTo>
                  <a:lnTo>
                    <a:pt x="0" y="35830"/>
                  </a:lnTo>
                  <a:cubicBezTo>
                    <a:pt x="0" y="16041"/>
                    <a:pt x="16041" y="0"/>
                    <a:pt x="35830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 txBox="1"/>
            <p:nvPr/>
          </p:nvSpPr>
          <p:spPr>
            <a:xfrm>
              <a:off x="0" y="-38100"/>
              <a:ext cx="1529286" cy="87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11"/>
          <p:cNvGrpSpPr/>
          <p:nvPr/>
        </p:nvGrpSpPr>
        <p:grpSpPr>
          <a:xfrm>
            <a:off x="9489970" y="5348994"/>
            <a:ext cx="7346596" cy="851766"/>
            <a:chOff x="0" y="-38100"/>
            <a:chExt cx="1529286" cy="177306"/>
          </a:xfrm>
        </p:grpSpPr>
        <p:sp>
          <p:nvSpPr>
            <p:cNvPr id="456" name="Google Shape;456;p11"/>
            <p:cNvSpPr/>
            <p:nvPr/>
          </p:nvSpPr>
          <p:spPr>
            <a:xfrm>
              <a:off x="0" y="0"/>
              <a:ext cx="1529286" cy="139206"/>
            </a:xfrm>
            <a:custGeom>
              <a:rect b="b" l="l" r="r" t="t"/>
              <a:pathLst>
                <a:path extrusionOk="0" h="139206" w="1529286">
                  <a:moveTo>
                    <a:pt x="17915" y="0"/>
                  </a:moveTo>
                  <a:lnTo>
                    <a:pt x="1511371" y="0"/>
                  </a:lnTo>
                  <a:cubicBezTo>
                    <a:pt x="1521265" y="0"/>
                    <a:pt x="1529286" y="8021"/>
                    <a:pt x="1529286" y="17915"/>
                  </a:cubicBezTo>
                  <a:lnTo>
                    <a:pt x="1529286" y="121291"/>
                  </a:lnTo>
                  <a:cubicBezTo>
                    <a:pt x="1529286" y="131185"/>
                    <a:pt x="1521265" y="139206"/>
                    <a:pt x="1511371" y="139206"/>
                  </a:cubicBezTo>
                  <a:lnTo>
                    <a:pt x="17915" y="139206"/>
                  </a:lnTo>
                  <a:cubicBezTo>
                    <a:pt x="8021" y="139206"/>
                    <a:pt x="0" y="131185"/>
                    <a:pt x="0" y="121291"/>
                  </a:cubicBezTo>
                  <a:lnTo>
                    <a:pt x="0" y="17915"/>
                  </a:lnTo>
                  <a:cubicBezTo>
                    <a:pt x="0" y="8021"/>
                    <a:pt x="8021" y="0"/>
                    <a:pt x="1791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 txBox="1"/>
            <p:nvPr/>
          </p:nvSpPr>
          <p:spPr>
            <a:xfrm>
              <a:off x="0" y="-38100"/>
              <a:ext cx="1529286" cy="17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11"/>
          <p:cNvSpPr txBox="1"/>
          <p:nvPr/>
        </p:nvSpPr>
        <p:spPr>
          <a:xfrm>
            <a:off x="9952243" y="5715416"/>
            <a:ext cx="6034027" cy="3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 Potential Customers</a:t>
            </a:r>
            <a:endParaRPr/>
          </a:p>
        </p:txBody>
      </p:sp>
      <p:sp>
        <p:nvSpPr>
          <p:cNvPr id="459" name="Google Shape;459;p11"/>
          <p:cNvSpPr txBox="1"/>
          <p:nvPr/>
        </p:nvSpPr>
        <p:spPr>
          <a:xfrm>
            <a:off x="9870420" y="6378161"/>
            <a:ext cx="6659986" cy="24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 targeted marketing campaigns to nurture and retain these customers. Offer personalized discounts or promotions to encourage repeat purchases and loyalty.</a:t>
            </a:r>
            <a:endParaRPr/>
          </a:p>
          <a:p>
            <a:pPr indent="-194310" lvl="1" marL="38862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excellent customer service to enhance their shopping experience and strengthen their relationship with the brand.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465" name="Google Shape;465;p12"/>
          <p:cNvSpPr/>
          <p:nvPr/>
        </p:nvSpPr>
        <p:spPr>
          <a:xfrm>
            <a:off x="13554942" y="5011116"/>
            <a:ext cx="4208573" cy="4247184"/>
          </a:xfrm>
          <a:custGeom>
            <a:rect b="b" l="l" r="r" t="t"/>
            <a:pathLst>
              <a:path extrusionOk="0"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6" name="Google Shape;466;p12"/>
          <p:cNvSpPr/>
          <p:nvPr/>
        </p:nvSpPr>
        <p:spPr>
          <a:xfrm>
            <a:off x="12744113" y="6197640"/>
            <a:ext cx="5305548" cy="3700620"/>
          </a:xfrm>
          <a:custGeom>
            <a:rect b="b" l="l" r="r" t="t"/>
            <a:pathLst>
              <a:path extrusionOk="0" h="3700620" w="5305548">
                <a:moveTo>
                  <a:pt x="0" y="0"/>
                </a:moveTo>
                <a:lnTo>
                  <a:pt x="5305548" y="0"/>
                </a:lnTo>
                <a:lnTo>
                  <a:pt x="5305548" y="3700619"/>
                </a:lnTo>
                <a:lnTo>
                  <a:pt x="0" y="3700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7" name="Google Shape;467;p12"/>
          <p:cNvSpPr txBox="1"/>
          <p:nvPr/>
        </p:nvSpPr>
        <p:spPr>
          <a:xfrm>
            <a:off x="749754" y="190500"/>
            <a:ext cx="1385384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 Recommendations</a:t>
            </a:r>
            <a:endParaRPr/>
          </a:p>
        </p:txBody>
      </p:sp>
      <p:grpSp>
        <p:nvGrpSpPr>
          <p:cNvPr id="468" name="Google Shape;468;p12"/>
          <p:cNvGrpSpPr/>
          <p:nvPr/>
        </p:nvGrpSpPr>
        <p:grpSpPr>
          <a:xfrm rot="5400000">
            <a:off x="1453533" y="3683582"/>
            <a:ext cx="888666" cy="866994"/>
            <a:chOff x="0" y="0"/>
            <a:chExt cx="833117" cy="812800"/>
          </a:xfrm>
        </p:grpSpPr>
        <p:sp>
          <p:nvSpPr>
            <p:cNvPr id="469" name="Google Shape;469;p12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0" name="Google Shape;470;p12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2"/>
          <p:cNvGrpSpPr/>
          <p:nvPr/>
        </p:nvGrpSpPr>
        <p:grpSpPr>
          <a:xfrm rot="5400000">
            <a:off x="1453533" y="1969841"/>
            <a:ext cx="888666" cy="866994"/>
            <a:chOff x="0" y="0"/>
            <a:chExt cx="833117" cy="812800"/>
          </a:xfrm>
        </p:grpSpPr>
        <p:sp>
          <p:nvSpPr>
            <p:cNvPr id="472" name="Google Shape;472;p12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3" name="Google Shape;473;p12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2"/>
          <p:cNvGrpSpPr/>
          <p:nvPr/>
        </p:nvGrpSpPr>
        <p:grpSpPr>
          <a:xfrm rot="5400000">
            <a:off x="1453533" y="5397322"/>
            <a:ext cx="888666" cy="866994"/>
            <a:chOff x="0" y="0"/>
            <a:chExt cx="833117" cy="812800"/>
          </a:xfrm>
        </p:grpSpPr>
        <p:sp>
          <p:nvSpPr>
            <p:cNvPr id="475" name="Google Shape;475;p12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6" name="Google Shape;476;p12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12"/>
          <p:cNvGrpSpPr/>
          <p:nvPr/>
        </p:nvGrpSpPr>
        <p:grpSpPr>
          <a:xfrm rot="5400000">
            <a:off x="1453533" y="7111063"/>
            <a:ext cx="888666" cy="866994"/>
            <a:chOff x="0" y="0"/>
            <a:chExt cx="833117" cy="812800"/>
          </a:xfrm>
        </p:grpSpPr>
        <p:sp>
          <p:nvSpPr>
            <p:cNvPr id="478" name="Google Shape;478;p12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9" name="Google Shape;479;p12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12"/>
          <p:cNvGrpSpPr/>
          <p:nvPr/>
        </p:nvGrpSpPr>
        <p:grpSpPr>
          <a:xfrm rot="5400000">
            <a:off x="1453533" y="8824803"/>
            <a:ext cx="888666" cy="866994"/>
            <a:chOff x="0" y="0"/>
            <a:chExt cx="833117" cy="812800"/>
          </a:xfrm>
        </p:grpSpPr>
        <p:sp>
          <p:nvSpPr>
            <p:cNvPr id="481" name="Google Shape;481;p12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2" name="Google Shape;482;p12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12"/>
          <p:cNvSpPr txBox="1"/>
          <p:nvPr/>
        </p:nvSpPr>
        <p:spPr>
          <a:xfrm>
            <a:off x="2519852" y="2063414"/>
            <a:ext cx="11035090" cy="613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Targeted Marketing for High Potential Customers</a:t>
            </a:r>
            <a:endParaRPr/>
          </a:p>
        </p:txBody>
      </p:sp>
      <p:sp>
        <p:nvSpPr>
          <p:cNvPr id="484" name="Google Shape;484;p12"/>
          <p:cNvSpPr txBox="1"/>
          <p:nvPr/>
        </p:nvSpPr>
        <p:spPr>
          <a:xfrm>
            <a:off x="2519852" y="3543843"/>
            <a:ext cx="10667715" cy="1251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Segmentation and Incentives for Promising Customers</a:t>
            </a:r>
            <a:endParaRPr/>
          </a:p>
        </p:txBody>
      </p:sp>
      <p:sp>
        <p:nvSpPr>
          <p:cNvPr id="485" name="Google Shape;485;p12"/>
          <p:cNvSpPr txBox="1"/>
          <p:nvPr/>
        </p:nvSpPr>
        <p:spPr>
          <a:xfrm>
            <a:off x="2519852" y="5490895"/>
            <a:ext cx="11871947" cy="613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Re-Engagement Strategies for Inactive Customers</a:t>
            </a:r>
            <a:endParaRPr/>
          </a:p>
        </p:txBody>
      </p:sp>
      <p:sp>
        <p:nvSpPr>
          <p:cNvPr id="486" name="Google Shape;486;p12"/>
          <p:cNvSpPr txBox="1"/>
          <p:nvPr/>
        </p:nvSpPr>
        <p:spPr>
          <a:xfrm>
            <a:off x="2519852" y="7204636"/>
            <a:ext cx="10667715" cy="613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Exclusive Benefits for VIP Customers</a:t>
            </a:r>
            <a:endParaRPr/>
          </a:p>
        </p:txBody>
      </p:sp>
      <p:sp>
        <p:nvSpPr>
          <p:cNvPr id="487" name="Google Shape;487;p12"/>
          <p:cNvSpPr txBox="1"/>
          <p:nvPr/>
        </p:nvSpPr>
        <p:spPr>
          <a:xfrm>
            <a:off x="2519852" y="8765081"/>
            <a:ext cx="10667715" cy="1251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Targeted Marketing Based on Shopping Patterns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493" name="Google Shape;493;p13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4" name="Google Shape;494;p13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5" name="Google Shape;495;p13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6" name="Google Shape;496;p13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7" name="Google Shape;497;p13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8" name="Google Shape;498;p13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9" name="Google Shape;499;p13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0" name="Google Shape;500;p13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p13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2" name="Google Shape;502;p13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3" name="Google Shape;503;p13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13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5" name="Google Shape;505;p13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p13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597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 very much!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 txBox="1"/>
          <p:nvPr/>
        </p:nvSpPr>
        <p:spPr>
          <a:xfrm>
            <a:off x="1504950" y="988910"/>
            <a:ext cx="78487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504950" y="2733987"/>
            <a:ext cx="7707600" cy="6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1" marL="863598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600"/>
          </a:p>
          <a:p>
            <a:pPr indent="-381000" lvl="1" marL="863598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Univariate Analysis</a:t>
            </a:r>
            <a:endParaRPr sz="600"/>
          </a:p>
          <a:p>
            <a:pPr indent="-381000" lvl="1" marL="863598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Bivariate Analysis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Multiva</a:t>
            </a: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riate Analysis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RCM Analysis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Conculsions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 sz="600"/>
          </a:p>
          <a:p>
            <a:pPr indent="-381000" lvl="1" marL="863599" marR="0" rtl="0" algn="l">
              <a:lnSpc>
                <a:spcPct val="13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DM Sans"/>
              <a:buAutoNum type="arabicPeriod"/>
            </a:pPr>
            <a:r>
              <a:rPr b="0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 note</a:t>
            </a:r>
            <a:endParaRPr sz="600"/>
          </a:p>
        </p:txBody>
      </p:sp>
      <p:sp>
        <p:nvSpPr>
          <p:cNvPr id="111" name="Google Shape;111;p2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 rot="-5282649">
            <a:off x="16004285" y="265374"/>
            <a:ext cx="4017207" cy="1370872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4073393" y="2754789"/>
            <a:ext cx="4136304" cy="4174252"/>
          </a:xfrm>
          <a:custGeom>
            <a:rect b="b" l="l" r="r" t="t"/>
            <a:pathLst>
              <a:path extrusionOk="0" h="4174252" w="4136304">
                <a:moveTo>
                  <a:pt x="0" y="0"/>
                </a:moveTo>
                <a:lnTo>
                  <a:pt x="4136304" y="0"/>
                </a:lnTo>
                <a:lnTo>
                  <a:pt x="4136304" y="4174252"/>
                </a:lnTo>
                <a:lnTo>
                  <a:pt x="0" y="4174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4073393" y="5323234"/>
            <a:ext cx="3984383" cy="4366447"/>
          </a:xfrm>
          <a:custGeom>
            <a:rect b="b" l="l" r="r" t="t"/>
            <a:pathLst>
              <a:path extrusionOk="0" h="4366447" w="3984383">
                <a:moveTo>
                  <a:pt x="0" y="0"/>
                </a:moveTo>
                <a:lnTo>
                  <a:pt x="3984383" y="0"/>
                </a:lnTo>
                <a:lnTo>
                  <a:pt x="3984383" y="4366447"/>
                </a:lnTo>
                <a:lnTo>
                  <a:pt x="0" y="4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2" name="Google Shape;122;p3"/>
          <p:cNvGrpSpPr/>
          <p:nvPr/>
        </p:nvGrpSpPr>
        <p:grpSpPr>
          <a:xfrm>
            <a:off x="1028700" y="1461224"/>
            <a:ext cx="12830175" cy="2801713"/>
            <a:chOff x="0" y="-28575"/>
            <a:chExt cx="3379141" cy="737900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3379141" cy="709325"/>
            </a:xfrm>
            <a:custGeom>
              <a:rect b="b" l="l" r="r" t="t"/>
              <a:pathLst>
                <a:path extrusionOk="0" h="709325" w="3379141">
                  <a:moveTo>
                    <a:pt x="30774" y="0"/>
                  </a:moveTo>
                  <a:lnTo>
                    <a:pt x="3348367" y="0"/>
                  </a:lnTo>
                  <a:cubicBezTo>
                    <a:pt x="3356528" y="0"/>
                    <a:pt x="3364356" y="3242"/>
                    <a:pt x="3370127" y="9014"/>
                  </a:cubicBezTo>
                  <a:cubicBezTo>
                    <a:pt x="3375898" y="14785"/>
                    <a:pt x="3379141" y="22612"/>
                    <a:pt x="3379141" y="30774"/>
                  </a:cubicBezTo>
                  <a:lnTo>
                    <a:pt x="3379141" y="678550"/>
                  </a:lnTo>
                  <a:cubicBezTo>
                    <a:pt x="3379141" y="686712"/>
                    <a:pt x="3375898" y="694540"/>
                    <a:pt x="3370127" y="700311"/>
                  </a:cubicBezTo>
                  <a:cubicBezTo>
                    <a:pt x="3364356" y="706082"/>
                    <a:pt x="3356528" y="709325"/>
                    <a:pt x="3348367" y="709325"/>
                  </a:cubicBezTo>
                  <a:lnTo>
                    <a:pt x="30774" y="709325"/>
                  </a:lnTo>
                  <a:cubicBezTo>
                    <a:pt x="22612" y="709325"/>
                    <a:pt x="14785" y="706082"/>
                    <a:pt x="9014" y="700311"/>
                  </a:cubicBezTo>
                  <a:cubicBezTo>
                    <a:pt x="3242" y="694540"/>
                    <a:pt x="0" y="686712"/>
                    <a:pt x="0" y="678550"/>
                  </a:cubicBezTo>
                  <a:lnTo>
                    <a:pt x="0" y="30774"/>
                  </a:lnTo>
                  <a:cubicBezTo>
                    <a:pt x="0" y="22612"/>
                    <a:pt x="3242" y="14785"/>
                    <a:pt x="9014" y="9014"/>
                  </a:cubicBezTo>
                  <a:cubicBezTo>
                    <a:pt x="14785" y="3242"/>
                    <a:pt x="22612" y="0"/>
                    <a:pt x="3077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-28575"/>
              <a:ext cx="3379141" cy="7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028700" y="1548868"/>
            <a:ext cx="12813082" cy="2312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Mean vs. Median Analysis</a:t>
            </a:r>
            <a:endParaRPr/>
          </a:p>
          <a:p>
            <a:pPr indent="0" lvl="0" marL="0" marR="0" rtl="0" algn="l">
              <a:lnSpc>
                <a:spcPct val="927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sng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Quantity and Unit Price distributions are right-skewed, suggesting presence of outliers.</a:t>
            </a:r>
            <a:endParaRPr/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Majority of transactions involve smaller quantities and lower-priced items.</a:t>
            </a:r>
            <a:endParaRPr/>
          </a:p>
          <a:p>
            <a:pPr indent="0" lvl="0" marL="0" marR="0" rtl="0" algn="l">
              <a:lnSpc>
                <a:spcPct val="128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1033904" y="7015386"/>
            <a:ext cx="6467240" cy="2801713"/>
            <a:chOff x="0" y="-28575"/>
            <a:chExt cx="1703306" cy="73790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703306" cy="709325"/>
            </a:xfrm>
            <a:custGeom>
              <a:rect b="b" l="l" r="r" t="t"/>
              <a:pathLst>
                <a:path extrusionOk="0" h="709325" w="1703306">
                  <a:moveTo>
                    <a:pt x="61052" y="0"/>
                  </a:moveTo>
                  <a:lnTo>
                    <a:pt x="1642254" y="0"/>
                  </a:lnTo>
                  <a:cubicBezTo>
                    <a:pt x="1658446" y="0"/>
                    <a:pt x="1673975" y="6432"/>
                    <a:pt x="1685424" y="17882"/>
                  </a:cubicBezTo>
                  <a:cubicBezTo>
                    <a:pt x="1696874" y="29331"/>
                    <a:pt x="1703306" y="44860"/>
                    <a:pt x="1703306" y="61052"/>
                  </a:cubicBezTo>
                  <a:lnTo>
                    <a:pt x="1703306" y="648273"/>
                  </a:lnTo>
                  <a:cubicBezTo>
                    <a:pt x="1703306" y="681991"/>
                    <a:pt x="1675972" y="709325"/>
                    <a:pt x="1642254" y="709325"/>
                  </a:cubicBezTo>
                  <a:lnTo>
                    <a:pt x="61052" y="709325"/>
                  </a:lnTo>
                  <a:cubicBezTo>
                    <a:pt x="44860" y="709325"/>
                    <a:pt x="29331" y="702892"/>
                    <a:pt x="17882" y="691443"/>
                  </a:cubicBezTo>
                  <a:cubicBezTo>
                    <a:pt x="6432" y="679993"/>
                    <a:pt x="0" y="664465"/>
                    <a:pt x="0" y="648273"/>
                  </a:cubicBezTo>
                  <a:lnTo>
                    <a:pt x="0" y="61052"/>
                  </a:lnTo>
                  <a:cubicBezTo>
                    <a:pt x="0" y="44860"/>
                    <a:pt x="6432" y="29331"/>
                    <a:pt x="17882" y="17882"/>
                  </a:cubicBezTo>
                  <a:cubicBezTo>
                    <a:pt x="29331" y="6432"/>
                    <a:pt x="44860" y="0"/>
                    <a:pt x="61052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0" y="-28575"/>
              <a:ext cx="1703306" cy="7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1033904" y="7237440"/>
            <a:ext cx="64671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Duplicate Values Overview</a:t>
            </a:r>
            <a:endParaRPr b="1" i="0" sz="3200" u="sng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Exact Duplicates: 5225</a:t>
            </a:r>
            <a:endParaRPr/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Potential Duplicates: 0</a:t>
            </a:r>
            <a:endParaRPr/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Shape After Handling Duplicates: (Rows: 401604, Columns: 8)</a:t>
            </a:r>
            <a:endParaRPr/>
          </a:p>
          <a:p>
            <a:pPr indent="0" lvl="0" marL="0" marR="0" rtl="0" algn="l">
              <a:lnSpc>
                <a:spcPct val="126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1028700" y="4524869"/>
            <a:ext cx="6472443" cy="2360659"/>
            <a:chOff x="0" y="-144661"/>
            <a:chExt cx="8629924" cy="3147545"/>
          </a:xfrm>
        </p:grpSpPr>
        <p:grpSp>
          <p:nvGrpSpPr>
            <p:cNvPr id="131" name="Google Shape;131;p3"/>
            <p:cNvGrpSpPr/>
            <p:nvPr/>
          </p:nvGrpSpPr>
          <p:grpSpPr>
            <a:xfrm>
              <a:off x="0" y="-144661"/>
              <a:ext cx="8629924" cy="3147545"/>
              <a:chOff x="0" y="-28575"/>
              <a:chExt cx="1704676" cy="621737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0" y="0"/>
                <a:ext cx="1704676" cy="593162"/>
              </a:xfrm>
              <a:custGeom>
                <a:rect b="b" l="l" r="r" t="t"/>
                <a:pathLst>
                  <a:path extrusionOk="0" h="593162" w="1704676">
                    <a:moveTo>
                      <a:pt x="61003" y="0"/>
                    </a:moveTo>
                    <a:lnTo>
                      <a:pt x="1643674" y="0"/>
                    </a:lnTo>
                    <a:cubicBezTo>
                      <a:pt x="1659852" y="0"/>
                      <a:pt x="1675369" y="6427"/>
                      <a:pt x="1686809" y="17867"/>
                    </a:cubicBezTo>
                    <a:cubicBezTo>
                      <a:pt x="1698249" y="29308"/>
                      <a:pt x="1704676" y="44824"/>
                      <a:pt x="1704676" y="61003"/>
                    </a:cubicBezTo>
                    <a:lnTo>
                      <a:pt x="1704676" y="532159"/>
                    </a:lnTo>
                    <a:cubicBezTo>
                      <a:pt x="1704676" y="565850"/>
                      <a:pt x="1677364" y="593162"/>
                      <a:pt x="1643674" y="593162"/>
                    </a:cubicBezTo>
                    <a:lnTo>
                      <a:pt x="61003" y="593162"/>
                    </a:lnTo>
                    <a:cubicBezTo>
                      <a:pt x="27312" y="593162"/>
                      <a:pt x="0" y="565850"/>
                      <a:pt x="0" y="532159"/>
                    </a:cubicBezTo>
                    <a:lnTo>
                      <a:pt x="0" y="61003"/>
                    </a:lnTo>
                    <a:cubicBezTo>
                      <a:pt x="0" y="27312"/>
                      <a:pt x="27312" y="0"/>
                      <a:pt x="61003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 txBox="1"/>
              <p:nvPr/>
            </p:nvSpPr>
            <p:spPr>
              <a:xfrm>
                <a:off x="0" y="-28575"/>
                <a:ext cx="1704676" cy="621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3"/>
            <p:cNvSpPr txBox="1"/>
            <p:nvPr/>
          </p:nvSpPr>
          <p:spPr>
            <a:xfrm>
              <a:off x="0" y="51744"/>
              <a:ext cx="8629924" cy="2581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5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199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Outlier Detection Overview</a:t>
              </a:r>
              <a:endParaRPr/>
            </a:p>
            <a:p>
              <a:pPr indent="0" lvl="0" marL="0" marR="0" rtl="0" algn="l">
                <a:lnSpc>
                  <a:spcPct val="886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1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226695" lvl="1" marL="45339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"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Quantity Column: 26646</a:t>
              </a:r>
              <a:endParaRPr/>
            </a:p>
            <a:p>
              <a:pPr indent="-226695" lvl="1" marL="45339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"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UnitPrice Column: 35802</a:t>
              </a:r>
              <a:endParaRPr/>
            </a:p>
            <a:p>
              <a:pPr indent="0" lvl="0" marL="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7886700" y="6979221"/>
            <a:ext cx="5955082" cy="2837878"/>
            <a:chOff x="0" y="-38100"/>
            <a:chExt cx="1568417" cy="747425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1568417" cy="709325"/>
            </a:xfrm>
            <a:custGeom>
              <a:rect b="b" l="l" r="r" t="t"/>
              <a:pathLst>
                <a:path extrusionOk="0" h="709325" w="1568417">
                  <a:moveTo>
                    <a:pt x="66303" y="0"/>
                  </a:moveTo>
                  <a:lnTo>
                    <a:pt x="1502114" y="0"/>
                  </a:lnTo>
                  <a:cubicBezTo>
                    <a:pt x="1519698" y="0"/>
                    <a:pt x="1536563" y="6985"/>
                    <a:pt x="1548997" y="19420"/>
                  </a:cubicBezTo>
                  <a:cubicBezTo>
                    <a:pt x="1561431" y="31854"/>
                    <a:pt x="1568417" y="48718"/>
                    <a:pt x="1568417" y="66303"/>
                  </a:cubicBezTo>
                  <a:lnTo>
                    <a:pt x="1568417" y="643022"/>
                  </a:lnTo>
                  <a:cubicBezTo>
                    <a:pt x="1568417" y="679640"/>
                    <a:pt x="1538732" y="709325"/>
                    <a:pt x="1502114" y="709325"/>
                  </a:cubicBezTo>
                  <a:lnTo>
                    <a:pt x="66303" y="709325"/>
                  </a:lnTo>
                  <a:cubicBezTo>
                    <a:pt x="48718" y="709325"/>
                    <a:pt x="31854" y="702339"/>
                    <a:pt x="19420" y="689905"/>
                  </a:cubicBezTo>
                  <a:cubicBezTo>
                    <a:pt x="6985" y="677471"/>
                    <a:pt x="0" y="660606"/>
                    <a:pt x="0" y="643022"/>
                  </a:cubicBezTo>
                  <a:lnTo>
                    <a:pt x="0" y="66303"/>
                  </a:lnTo>
                  <a:cubicBezTo>
                    <a:pt x="0" y="29685"/>
                    <a:pt x="29685" y="0"/>
                    <a:pt x="66303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0" y="-38100"/>
              <a:ext cx="1568417" cy="747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4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 txBox="1"/>
          <p:nvPr/>
        </p:nvSpPr>
        <p:spPr>
          <a:xfrm>
            <a:off x="8117457" y="7281466"/>
            <a:ext cx="5955936" cy="2200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Missing Values Overview</a:t>
            </a:r>
            <a:endParaRPr/>
          </a:p>
          <a:p>
            <a:pPr indent="0" lvl="0" marL="0" marR="0" rtl="0" algn="l">
              <a:lnSpc>
                <a:spcPct val="805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sng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Description Column:1454</a:t>
            </a:r>
            <a:endParaRPr/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CustomerID Column:135080</a:t>
            </a:r>
            <a:endParaRPr/>
          </a:p>
          <a:p>
            <a:pPr indent="0" lvl="0" marL="0" marR="0" rtl="0" algn="l">
              <a:lnSpc>
                <a:spcPct val="122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1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781050" y="133350"/>
            <a:ext cx="2417915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7852120" y="4437730"/>
            <a:ext cx="6006755" cy="2491311"/>
            <a:chOff x="0" y="-28575"/>
            <a:chExt cx="1289838" cy="534962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1289838" cy="506387"/>
            </a:xfrm>
            <a:custGeom>
              <a:rect b="b" l="l" r="r" t="t"/>
              <a:pathLst>
                <a:path extrusionOk="0" h="506387" w="1289838">
                  <a:moveTo>
                    <a:pt x="65732" y="0"/>
                  </a:moveTo>
                  <a:lnTo>
                    <a:pt x="1224105" y="0"/>
                  </a:lnTo>
                  <a:cubicBezTo>
                    <a:pt x="1241539" y="0"/>
                    <a:pt x="1258258" y="6925"/>
                    <a:pt x="1270585" y="19253"/>
                  </a:cubicBezTo>
                  <a:cubicBezTo>
                    <a:pt x="1282912" y="31580"/>
                    <a:pt x="1289838" y="48299"/>
                    <a:pt x="1289838" y="65732"/>
                  </a:cubicBezTo>
                  <a:lnTo>
                    <a:pt x="1289838" y="440655"/>
                  </a:lnTo>
                  <a:cubicBezTo>
                    <a:pt x="1289838" y="458088"/>
                    <a:pt x="1282912" y="474808"/>
                    <a:pt x="1270585" y="487135"/>
                  </a:cubicBezTo>
                  <a:cubicBezTo>
                    <a:pt x="1258258" y="499462"/>
                    <a:pt x="1241539" y="506387"/>
                    <a:pt x="1224105" y="506387"/>
                  </a:cubicBezTo>
                  <a:lnTo>
                    <a:pt x="65732" y="506387"/>
                  </a:lnTo>
                  <a:cubicBezTo>
                    <a:pt x="29429" y="506387"/>
                    <a:pt x="0" y="476958"/>
                    <a:pt x="0" y="440655"/>
                  </a:cubicBezTo>
                  <a:lnTo>
                    <a:pt x="0" y="65732"/>
                  </a:lnTo>
                  <a:cubicBezTo>
                    <a:pt x="0" y="48299"/>
                    <a:pt x="6925" y="31580"/>
                    <a:pt x="19253" y="19253"/>
                  </a:cubicBezTo>
                  <a:cubicBezTo>
                    <a:pt x="31580" y="6925"/>
                    <a:pt x="48299" y="0"/>
                    <a:pt x="65732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-28575"/>
              <a:ext cx="1289838" cy="5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00" lIns="62300" spcFirstLastPara="1" rIns="62300" wrap="square" tIns="62300">
              <a:noAutofit/>
            </a:bodyPr>
            <a:lstStyle/>
            <a:p>
              <a:pPr indent="0" lvl="0" marL="0" marR="0" rtl="0" algn="ctr">
                <a:lnSpc>
                  <a:spcPct val="143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 txBox="1"/>
          <p:nvPr/>
        </p:nvSpPr>
        <p:spPr>
          <a:xfrm>
            <a:off x="7852120" y="4627953"/>
            <a:ext cx="60069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Return Analysis</a:t>
            </a:r>
            <a:endParaRPr b="1" i="0" sz="3200" u="sng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Returns: 2.21% of Transactions</a:t>
            </a:r>
            <a:endParaRPr/>
          </a:p>
          <a:p>
            <a:pPr indent="-226695" lvl="1" marL="45339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Sales: 97.79% of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cxnSp>
        <p:nvCxnSpPr>
          <p:cNvPr id="149" name="Google Shape;149;p4"/>
          <p:cNvCxnSpPr/>
          <p:nvPr/>
        </p:nvCxnSpPr>
        <p:spPr>
          <a:xfrm>
            <a:off x="-886757" y="2236492"/>
            <a:ext cx="200615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p4"/>
          <p:cNvGrpSpPr/>
          <p:nvPr/>
        </p:nvGrpSpPr>
        <p:grpSpPr>
          <a:xfrm>
            <a:off x="8014309" y="1802995"/>
            <a:ext cx="888666" cy="866994"/>
            <a:chOff x="0" y="0"/>
            <a:chExt cx="833117" cy="812800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52" name="Google Shape;152;p4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2227066" y="1802995"/>
            <a:ext cx="888666" cy="866994"/>
            <a:chOff x="0" y="0"/>
            <a:chExt cx="833117" cy="81280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55" name="Google Shape;155;p4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14702353" y="1802995"/>
            <a:ext cx="888666" cy="866994"/>
            <a:chOff x="0" y="0"/>
            <a:chExt cx="833117" cy="812800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58" name="Google Shape;158;p4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4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4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4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4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4"/>
          <p:cNvSpPr/>
          <p:nvPr/>
        </p:nvSpPr>
        <p:spPr>
          <a:xfrm>
            <a:off x="5741552" y="5026886"/>
            <a:ext cx="5773489" cy="3605135"/>
          </a:xfrm>
          <a:custGeom>
            <a:rect b="b" l="l" r="r" t="t"/>
            <a:pathLst>
              <a:path extrusionOk="0" h="3605135" w="5773489">
                <a:moveTo>
                  <a:pt x="0" y="0"/>
                </a:moveTo>
                <a:lnTo>
                  <a:pt x="5773489" y="0"/>
                </a:lnTo>
                <a:lnTo>
                  <a:pt x="5773489" y="3605135"/>
                </a:lnTo>
                <a:lnTo>
                  <a:pt x="0" y="3605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4" name="Google Shape;164;p4"/>
          <p:cNvSpPr/>
          <p:nvPr/>
        </p:nvSpPr>
        <p:spPr>
          <a:xfrm>
            <a:off x="12145563" y="5026886"/>
            <a:ext cx="5720763" cy="3605135"/>
          </a:xfrm>
          <a:custGeom>
            <a:rect b="b" l="l" r="r" t="t"/>
            <a:pathLst>
              <a:path extrusionOk="0" h="3605135" w="5720763">
                <a:moveTo>
                  <a:pt x="0" y="0"/>
                </a:moveTo>
                <a:lnTo>
                  <a:pt x="5720763" y="0"/>
                </a:lnTo>
                <a:lnTo>
                  <a:pt x="5720763" y="3605135"/>
                </a:lnTo>
                <a:lnTo>
                  <a:pt x="0" y="3605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Google Shape;165;p4"/>
          <p:cNvSpPr/>
          <p:nvPr/>
        </p:nvSpPr>
        <p:spPr>
          <a:xfrm>
            <a:off x="505812" y="5031526"/>
            <a:ext cx="4605217" cy="3595855"/>
          </a:xfrm>
          <a:custGeom>
            <a:rect b="b" l="l" r="r" t="t"/>
            <a:pathLst>
              <a:path extrusionOk="0" h="3595855" w="4605217">
                <a:moveTo>
                  <a:pt x="0" y="0"/>
                </a:moveTo>
                <a:lnTo>
                  <a:pt x="4605218" y="0"/>
                </a:lnTo>
                <a:lnTo>
                  <a:pt x="4605218" y="3595855"/>
                </a:lnTo>
                <a:lnTo>
                  <a:pt x="0" y="359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166" name="Google Shape;166;p4"/>
          <p:cNvGrpSpPr/>
          <p:nvPr/>
        </p:nvGrpSpPr>
        <p:grpSpPr>
          <a:xfrm>
            <a:off x="6327568" y="2758541"/>
            <a:ext cx="4281197" cy="2020696"/>
            <a:chOff x="0" y="76200"/>
            <a:chExt cx="5708263" cy="2694261"/>
          </a:xfrm>
        </p:grpSpPr>
        <p:sp>
          <p:nvSpPr>
            <p:cNvPr id="167" name="Google Shape;167;p4"/>
            <p:cNvSpPr txBox="1"/>
            <p:nvPr/>
          </p:nvSpPr>
          <p:spPr>
            <a:xfrm>
              <a:off x="1552182" y="76200"/>
              <a:ext cx="2603898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02</a:t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0" y="1151383"/>
              <a:ext cx="5708263" cy="1619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3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Quantity Distribution Overview</a:t>
              </a:r>
              <a:endParaRPr/>
            </a:p>
            <a:p>
              <a:pPr indent="-154457" lvl="1" marL="308915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Most values in the dataset are relatively small or close to the minimum value.</a:t>
              </a:r>
              <a:endParaRPr/>
            </a:p>
            <a:p>
              <a:pPr indent="0" lvl="0" marL="0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9" name="Google Shape;169;p4"/>
          <p:cNvSpPr txBox="1"/>
          <p:nvPr/>
        </p:nvSpPr>
        <p:spPr>
          <a:xfrm>
            <a:off x="452427" y="446001"/>
            <a:ext cx="8978682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Univariate Analysis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2472075" y="2777591"/>
            <a:ext cx="672692" cy="644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6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606022" y="3545878"/>
            <a:ext cx="4404797" cy="37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3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Geographic Distribution of Orders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606022" y="3922648"/>
            <a:ext cx="4404797" cy="1046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645" lvl="1" marL="391290" marR="0" rtl="0" algn="l">
              <a:lnSpc>
                <a:spcPct val="156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Char char="•"/>
            </a:pPr>
            <a:r>
              <a:rPr b="1" i="0" lang="en-US" sz="181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United Kingdom:</a:t>
            </a:r>
            <a:r>
              <a:rPr b="0" i="0" lang="en-US" sz="1812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Dominates with approximately 88.83% of Total Orders.</a:t>
            </a:r>
            <a:endParaRPr/>
          </a:p>
        </p:txBody>
      </p:sp>
      <p:grpSp>
        <p:nvGrpSpPr>
          <p:cNvPr id="173" name="Google Shape;173;p4"/>
          <p:cNvGrpSpPr/>
          <p:nvPr/>
        </p:nvGrpSpPr>
        <p:grpSpPr>
          <a:xfrm>
            <a:off x="12361366" y="2758541"/>
            <a:ext cx="5504959" cy="1720867"/>
            <a:chOff x="0" y="76200"/>
            <a:chExt cx="7339945" cy="2294489"/>
          </a:xfrm>
        </p:grpSpPr>
        <p:sp>
          <p:nvSpPr>
            <p:cNvPr id="174" name="Google Shape;174;p4"/>
            <p:cNvSpPr txBox="1"/>
            <p:nvPr/>
          </p:nvSpPr>
          <p:spPr>
            <a:xfrm>
              <a:off x="1772082" y="76200"/>
              <a:ext cx="3795781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03</a:t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0" y="1127155"/>
              <a:ext cx="7339945" cy="1243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3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Unit Price Distribution Overview</a:t>
              </a:r>
              <a:endParaRPr/>
            </a:p>
            <a:p>
              <a:pPr indent="-154457" lvl="1" marL="308915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dataset indicates that many products have low prices.</a:t>
              </a:r>
              <a:endParaRPr/>
            </a:p>
            <a:p>
              <a:pPr indent="0" lvl="0" marL="0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cxnSp>
        <p:nvCxnSpPr>
          <p:cNvPr id="181" name="Google Shape;181;p5"/>
          <p:cNvCxnSpPr/>
          <p:nvPr/>
        </p:nvCxnSpPr>
        <p:spPr>
          <a:xfrm>
            <a:off x="-886757" y="2275440"/>
            <a:ext cx="200615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" name="Google Shape;182;p5"/>
          <p:cNvGrpSpPr/>
          <p:nvPr/>
        </p:nvGrpSpPr>
        <p:grpSpPr>
          <a:xfrm>
            <a:off x="8241760" y="1841943"/>
            <a:ext cx="888666" cy="866994"/>
            <a:chOff x="0" y="0"/>
            <a:chExt cx="833117" cy="812800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84" name="Google Shape;184;p5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2227066" y="1841943"/>
            <a:ext cx="888666" cy="866994"/>
            <a:chOff x="0" y="0"/>
            <a:chExt cx="833117" cy="812800"/>
          </a:xfrm>
        </p:grpSpPr>
        <p:sp>
          <p:nvSpPr>
            <p:cNvPr id="186" name="Google Shape;186;p5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87" name="Google Shape;187;p5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5"/>
          <p:cNvGrpSpPr/>
          <p:nvPr/>
        </p:nvGrpSpPr>
        <p:grpSpPr>
          <a:xfrm>
            <a:off x="14702353" y="1841943"/>
            <a:ext cx="888666" cy="866994"/>
            <a:chOff x="0" y="0"/>
            <a:chExt cx="833117" cy="812800"/>
          </a:xfrm>
        </p:grpSpPr>
        <p:sp>
          <p:nvSpPr>
            <p:cNvPr id="189" name="Google Shape;189;p5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0" name="Google Shape;190;p5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5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5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5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5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5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5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5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5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5"/>
          <p:cNvSpPr/>
          <p:nvPr/>
        </p:nvSpPr>
        <p:spPr>
          <a:xfrm>
            <a:off x="849757" y="5217068"/>
            <a:ext cx="4531949" cy="2975961"/>
          </a:xfrm>
          <a:custGeom>
            <a:rect b="b" l="l" r="r" t="t"/>
            <a:pathLst>
              <a:path extrusionOk="0" h="2975961" w="4531949">
                <a:moveTo>
                  <a:pt x="0" y="0"/>
                </a:moveTo>
                <a:lnTo>
                  <a:pt x="4531949" y="0"/>
                </a:lnTo>
                <a:lnTo>
                  <a:pt x="4531949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0" name="Google Shape;200;p5"/>
          <p:cNvSpPr/>
          <p:nvPr/>
        </p:nvSpPr>
        <p:spPr>
          <a:xfrm>
            <a:off x="7349366" y="5217068"/>
            <a:ext cx="3613604" cy="2975961"/>
          </a:xfrm>
          <a:custGeom>
            <a:rect b="b" l="l" r="r" t="t"/>
            <a:pathLst>
              <a:path extrusionOk="0" h="2975961" w="3613604">
                <a:moveTo>
                  <a:pt x="0" y="0"/>
                </a:moveTo>
                <a:lnTo>
                  <a:pt x="3613603" y="0"/>
                </a:lnTo>
                <a:lnTo>
                  <a:pt x="3613603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-213" l="0" r="-1692" t="-214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1" name="Google Shape;201;p5"/>
          <p:cNvSpPr/>
          <p:nvPr/>
        </p:nvSpPr>
        <p:spPr>
          <a:xfrm>
            <a:off x="12930629" y="5217068"/>
            <a:ext cx="4328671" cy="2975961"/>
          </a:xfrm>
          <a:custGeom>
            <a:rect b="b" l="l" r="r" t="t"/>
            <a:pathLst>
              <a:path extrusionOk="0" h="2975961" w="4328671">
                <a:moveTo>
                  <a:pt x="0" y="0"/>
                </a:moveTo>
                <a:lnTo>
                  <a:pt x="4328671" y="0"/>
                </a:lnTo>
                <a:lnTo>
                  <a:pt x="4328671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202" name="Google Shape;202;p5"/>
          <p:cNvGrpSpPr/>
          <p:nvPr/>
        </p:nvGrpSpPr>
        <p:grpSpPr>
          <a:xfrm>
            <a:off x="5922968" y="2797488"/>
            <a:ext cx="5526251" cy="2302353"/>
            <a:chOff x="0" y="76200"/>
            <a:chExt cx="7368334" cy="3069804"/>
          </a:xfrm>
        </p:grpSpPr>
        <p:sp>
          <p:nvSpPr>
            <p:cNvPr id="203" name="Google Shape;203;p5"/>
            <p:cNvSpPr txBox="1"/>
            <p:nvPr/>
          </p:nvSpPr>
          <p:spPr>
            <a:xfrm>
              <a:off x="2003586" y="76200"/>
              <a:ext cx="3361162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02</a:t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0" y="1151383"/>
              <a:ext cx="7368334" cy="1994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3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Quantity by Country</a:t>
              </a:r>
              <a:endParaRPr/>
            </a:p>
            <a:p>
              <a:pPr indent="-154457" lvl="1" marL="308915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presence of outliers in the United Kingdom suggests unique purchasing behavior or market dynamics compared to other countries.</a:t>
              </a:r>
              <a:endParaRPr/>
            </a:p>
            <a:p>
              <a:pPr indent="0" lvl="0" marL="0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05" name="Google Shape;205;p5"/>
          <p:cNvSpPr txBox="1"/>
          <p:nvPr/>
        </p:nvSpPr>
        <p:spPr>
          <a:xfrm>
            <a:off x="649639" y="413467"/>
            <a:ext cx="15184241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Bivariate and Multivariate Analysis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2472075" y="2816538"/>
            <a:ext cx="672692" cy="644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6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606022" y="3600057"/>
            <a:ext cx="4608904" cy="12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Quantity vs UnitPrice</a:t>
            </a:r>
            <a:endParaRPr/>
          </a:p>
          <a:p>
            <a:pPr indent="-154369" lvl="1" marL="308738" marR="0" rtl="0" algn="l">
              <a:lnSpc>
                <a:spcPct val="15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0" i="0" lang="en-US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prefer to purchase larger quantities of lower-priced items, potentially indicating price sensitivity or value-seeking behavior.</a:t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12361366" y="2797488"/>
            <a:ext cx="5504959" cy="1986138"/>
            <a:chOff x="0" y="76200"/>
            <a:chExt cx="7339945" cy="2648184"/>
          </a:xfrm>
        </p:grpSpPr>
        <p:sp>
          <p:nvSpPr>
            <p:cNvPr id="209" name="Google Shape;209;p5"/>
            <p:cNvSpPr txBox="1"/>
            <p:nvPr/>
          </p:nvSpPr>
          <p:spPr>
            <a:xfrm>
              <a:off x="1772082" y="76200"/>
              <a:ext cx="3795781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03</a:t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0" y="1127155"/>
              <a:ext cx="7339945" cy="1597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Correlation Analysis: Quantity vs. Unit Price</a:t>
              </a:r>
              <a:endParaRPr/>
            </a:p>
            <a:p>
              <a:pPr indent="-154457" lvl="1" marL="308914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Customers may exhibit price sensitivity, preferring lower unit prices for larger quantities.</a:t>
              </a:r>
              <a:endParaRPr/>
            </a:p>
            <a:p>
              <a:pPr indent="0" lvl="0" marL="0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216" name="Google Shape;216;p6"/>
          <p:cNvSpPr/>
          <p:nvPr/>
        </p:nvSpPr>
        <p:spPr>
          <a:xfrm rot="-5282649">
            <a:off x="-645542" y="5974939"/>
            <a:ext cx="5359121" cy="1828800"/>
          </a:xfrm>
          <a:custGeom>
            <a:rect b="b" l="l" r="r" t="t"/>
            <a:pathLst>
              <a:path extrusionOk="0" h="1828800" w="5359121">
                <a:moveTo>
                  <a:pt x="0" y="0"/>
                </a:moveTo>
                <a:lnTo>
                  <a:pt x="5359121" y="0"/>
                </a:lnTo>
                <a:lnTo>
                  <a:pt x="5359121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6"/>
          <p:cNvSpPr/>
          <p:nvPr/>
        </p:nvSpPr>
        <p:spPr>
          <a:xfrm>
            <a:off x="1028700" y="6715750"/>
            <a:ext cx="2648662" cy="2984407"/>
          </a:xfrm>
          <a:custGeom>
            <a:rect b="b" l="l" r="r" t="t"/>
            <a:pathLst>
              <a:path extrusionOk="0" h="2984407" w="2648662">
                <a:moveTo>
                  <a:pt x="0" y="0"/>
                </a:moveTo>
                <a:lnTo>
                  <a:pt x="2648662" y="0"/>
                </a:lnTo>
                <a:lnTo>
                  <a:pt x="2648662" y="2984407"/>
                </a:lnTo>
                <a:lnTo>
                  <a:pt x="0" y="2984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6"/>
          <p:cNvGrpSpPr/>
          <p:nvPr/>
        </p:nvGrpSpPr>
        <p:grpSpPr>
          <a:xfrm>
            <a:off x="7350772" y="2078922"/>
            <a:ext cx="5038071" cy="2119123"/>
            <a:chOff x="0" y="-38100"/>
            <a:chExt cx="1048738" cy="441122"/>
          </a:xfrm>
        </p:grpSpPr>
        <p:sp>
          <p:nvSpPr>
            <p:cNvPr id="219" name="Google Shape;219;p6"/>
            <p:cNvSpPr/>
            <p:nvPr/>
          </p:nvSpPr>
          <p:spPr>
            <a:xfrm>
              <a:off x="0" y="0"/>
              <a:ext cx="1048738" cy="403022"/>
            </a:xfrm>
            <a:custGeom>
              <a:rect b="b" l="l" r="r" t="t"/>
              <a:pathLst>
                <a:path extrusionOk="0" h="403022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350775"/>
                  </a:lnTo>
                  <a:cubicBezTo>
                    <a:pt x="1048738" y="379630"/>
                    <a:pt x="1025346" y="403022"/>
                    <a:pt x="996490" y="403022"/>
                  </a:cubicBezTo>
                  <a:lnTo>
                    <a:pt x="52247" y="403022"/>
                  </a:lnTo>
                  <a:cubicBezTo>
                    <a:pt x="38390" y="403022"/>
                    <a:pt x="25101" y="397517"/>
                    <a:pt x="15303" y="387719"/>
                  </a:cubicBezTo>
                  <a:cubicBezTo>
                    <a:pt x="5505" y="377921"/>
                    <a:pt x="0" y="364632"/>
                    <a:pt x="0" y="350775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0" y="-38100"/>
              <a:ext cx="1048738" cy="44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7350772" y="4213565"/>
            <a:ext cx="5038071" cy="2364336"/>
            <a:chOff x="0" y="-38100"/>
            <a:chExt cx="1048738" cy="492166"/>
          </a:xfrm>
        </p:grpSpPr>
        <p:sp>
          <p:nvSpPr>
            <p:cNvPr id="222" name="Google Shape;222;p6"/>
            <p:cNvSpPr/>
            <p:nvPr/>
          </p:nvSpPr>
          <p:spPr>
            <a:xfrm>
              <a:off x="0" y="0"/>
              <a:ext cx="1048738" cy="454066"/>
            </a:xfrm>
            <a:custGeom>
              <a:rect b="b" l="l" r="r" t="t"/>
              <a:pathLst>
                <a:path extrusionOk="0" h="45406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401819"/>
                  </a:lnTo>
                  <a:cubicBezTo>
                    <a:pt x="1048738" y="430674"/>
                    <a:pt x="1025346" y="454066"/>
                    <a:pt x="996490" y="454066"/>
                  </a:cubicBezTo>
                  <a:lnTo>
                    <a:pt x="52247" y="454066"/>
                  </a:lnTo>
                  <a:cubicBezTo>
                    <a:pt x="38390" y="454066"/>
                    <a:pt x="25101" y="448562"/>
                    <a:pt x="15303" y="438763"/>
                  </a:cubicBezTo>
                  <a:cubicBezTo>
                    <a:pt x="5505" y="428965"/>
                    <a:pt x="0" y="415676"/>
                    <a:pt x="0" y="40181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0" y="-38100"/>
              <a:ext cx="1048738" cy="492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12611754" y="2078922"/>
            <a:ext cx="5038071" cy="2101210"/>
            <a:chOff x="0" y="-38100"/>
            <a:chExt cx="1048738" cy="437393"/>
          </a:xfrm>
        </p:grpSpPr>
        <p:sp>
          <p:nvSpPr>
            <p:cNvPr id="225" name="Google Shape;225;p6"/>
            <p:cNvSpPr/>
            <p:nvPr/>
          </p:nvSpPr>
          <p:spPr>
            <a:xfrm>
              <a:off x="0" y="0"/>
              <a:ext cx="1048738" cy="399293"/>
            </a:xfrm>
            <a:custGeom>
              <a:rect b="b" l="l" r="r" t="t"/>
              <a:pathLst>
                <a:path extrusionOk="0" h="399293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347046"/>
                  </a:lnTo>
                  <a:cubicBezTo>
                    <a:pt x="1048738" y="375901"/>
                    <a:pt x="1025346" y="399293"/>
                    <a:pt x="996490" y="399293"/>
                  </a:cubicBezTo>
                  <a:lnTo>
                    <a:pt x="52247" y="399293"/>
                  </a:lnTo>
                  <a:cubicBezTo>
                    <a:pt x="38390" y="399293"/>
                    <a:pt x="25101" y="393789"/>
                    <a:pt x="15303" y="383990"/>
                  </a:cubicBezTo>
                  <a:cubicBezTo>
                    <a:pt x="5505" y="374192"/>
                    <a:pt x="0" y="360903"/>
                    <a:pt x="0" y="347046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0" y="-38100"/>
              <a:ext cx="1048738" cy="437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12611754" y="4213565"/>
            <a:ext cx="5038071" cy="2364336"/>
            <a:chOff x="0" y="-38100"/>
            <a:chExt cx="1048738" cy="492166"/>
          </a:xfrm>
        </p:grpSpPr>
        <p:sp>
          <p:nvSpPr>
            <p:cNvPr id="228" name="Google Shape;228;p6"/>
            <p:cNvSpPr/>
            <p:nvPr/>
          </p:nvSpPr>
          <p:spPr>
            <a:xfrm>
              <a:off x="0" y="0"/>
              <a:ext cx="1048738" cy="454066"/>
            </a:xfrm>
            <a:custGeom>
              <a:rect b="b" l="l" r="r" t="t"/>
              <a:pathLst>
                <a:path extrusionOk="0" h="45406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401819"/>
                  </a:lnTo>
                  <a:cubicBezTo>
                    <a:pt x="1048738" y="430674"/>
                    <a:pt x="1025346" y="454066"/>
                    <a:pt x="996490" y="454066"/>
                  </a:cubicBezTo>
                  <a:lnTo>
                    <a:pt x="52247" y="454066"/>
                  </a:lnTo>
                  <a:cubicBezTo>
                    <a:pt x="38390" y="454066"/>
                    <a:pt x="25101" y="448562"/>
                    <a:pt x="15303" y="438763"/>
                  </a:cubicBezTo>
                  <a:cubicBezTo>
                    <a:pt x="5505" y="428965"/>
                    <a:pt x="0" y="415676"/>
                    <a:pt x="0" y="40181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0" y="-38100"/>
              <a:ext cx="1048738" cy="492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7350772" y="4213564"/>
            <a:ext cx="5038071" cy="961324"/>
            <a:chOff x="0" y="-38100"/>
            <a:chExt cx="1048738" cy="200111"/>
          </a:xfrm>
        </p:grpSpPr>
        <p:sp>
          <p:nvSpPr>
            <p:cNvPr id="231" name="Google Shape;231;p6"/>
            <p:cNvSpPr/>
            <p:nvPr/>
          </p:nvSpPr>
          <p:spPr>
            <a:xfrm>
              <a:off x="0" y="0"/>
              <a:ext cx="1048738" cy="162011"/>
            </a:xfrm>
            <a:custGeom>
              <a:rect b="b" l="l" r="r" t="t"/>
              <a:pathLst>
                <a:path extrusionOk="0" h="162011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35888"/>
                  </a:lnTo>
                  <a:cubicBezTo>
                    <a:pt x="1048738" y="150315"/>
                    <a:pt x="1037042" y="162011"/>
                    <a:pt x="1022614" y="162011"/>
                  </a:cubicBezTo>
                  <a:lnTo>
                    <a:pt x="26124" y="162011"/>
                  </a:lnTo>
                  <a:cubicBezTo>
                    <a:pt x="11696" y="162011"/>
                    <a:pt x="0" y="150315"/>
                    <a:pt x="0" y="135888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0" y="-38100"/>
              <a:ext cx="1048738" cy="200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2611754" y="4213564"/>
            <a:ext cx="5038071" cy="961324"/>
            <a:chOff x="0" y="-38100"/>
            <a:chExt cx="1048738" cy="200111"/>
          </a:xfrm>
        </p:grpSpPr>
        <p:sp>
          <p:nvSpPr>
            <p:cNvPr id="234" name="Google Shape;234;p6"/>
            <p:cNvSpPr/>
            <p:nvPr/>
          </p:nvSpPr>
          <p:spPr>
            <a:xfrm>
              <a:off x="0" y="0"/>
              <a:ext cx="1048738" cy="162011"/>
            </a:xfrm>
            <a:custGeom>
              <a:rect b="b" l="l" r="r" t="t"/>
              <a:pathLst>
                <a:path extrusionOk="0" h="162011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35888"/>
                  </a:lnTo>
                  <a:cubicBezTo>
                    <a:pt x="1048738" y="150315"/>
                    <a:pt x="1037042" y="162011"/>
                    <a:pt x="1022614" y="162011"/>
                  </a:cubicBezTo>
                  <a:lnTo>
                    <a:pt x="26124" y="162011"/>
                  </a:lnTo>
                  <a:cubicBezTo>
                    <a:pt x="11696" y="162011"/>
                    <a:pt x="0" y="150315"/>
                    <a:pt x="0" y="135888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 txBox="1"/>
            <p:nvPr/>
          </p:nvSpPr>
          <p:spPr>
            <a:xfrm>
              <a:off x="0" y="-38100"/>
              <a:ext cx="1048738" cy="200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7350772" y="2082496"/>
            <a:ext cx="5038071" cy="1022449"/>
            <a:chOff x="0" y="-38100"/>
            <a:chExt cx="1048738" cy="212836"/>
          </a:xfrm>
        </p:grpSpPr>
        <p:sp>
          <p:nvSpPr>
            <p:cNvPr id="237" name="Google Shape;237;p6"/>
            <p:cNvSpPr/>
            <p:nvPr/>
          </p:nvSpPr>
          <p:spPr>
            <a:xfrm>
              <a:off x="0" y="0"/>
              <a:ext cx="1048738" cy="174736"/>
            </a:xfrm>
            <a:custGeom>
              <a:rect b="b" l="l" r="r" t="t"/>
              <a:pathLst>
                <a:path extrusionOk="0" h="17473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48612"/>
                  </a:lnTo>
                  <a:cubicBezTo>
                    <a:pt x="1048738" y="163040"/>
                    <a:pt x="1037042" y="174736"/>
                    <a:pt x="1022614" y="174736"/>
                  </a:cubicBezTo>
                  <a:lnTo>
                    <a:pt x="26124" y="174736"/>
                  </a:lnTo>
                  <a:cubicBezTo>
                    <a:pt x="19195" y="174736"/>
                    <a:pt x="12551" y="171983"/>
                    <a:pt x="7651" y="167084"/>
                  </a:cubicBezTo>
                  <a:cubicBezTo>
                    <a:pt x="2752" y="162185"/>
                    <a:pt x="0" y="155540"/>
                    <a:pt x="0" y="14861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0" y="-38100"/>
              <a:ext cx="1048738" cy="212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High Frequency Purchasers </a:t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(0-7 days)</a:t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12611754" y="2083508"/>
            <a:ext cx="5038071" cy="1021437"/>
            <a:chOff x="0" y="-38100"/>
            <a:chExt cx="1048738" cy="212625"/>
          </a:xfrm>
        </p:grpSpPr>
        <p:sp>
          <p:nvSpPr>
            <p:cNvPr id="240" name="Google Shape;240;p6"/>
            <p:cNvSpPr/>
            <p:nvPr/>
          </p:nvSpPr>
          <p:spPr>
            <a:xfrm>
              <a:off x="0" y="0"/>
              <a:ext cx="1048738" cy="174525"/>
            </a:xfrm>
            <a:custGeom>
              <a:rect b="b" l="l" r="r" t="t"/>
              <a:pathLst>
                <a:path extrusionOk="0" h="174525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48401"/>
                  </a:lnTo>
                  <a:cubicBezTo>
                    <a:pt x="1048738" y="155330"/>
                    <a:pt x="1045985" y="161974"/>
                    <a:pt x="1041086" y="166873"/>
                  </a:cubicBezTo>
                  <a:cubicBezTo>
                    <a:pt x="1036187" y="171773"/>
                    <a:pt x="1029542" y="174525"/>
                    <a:pt x="1022614" y="174525"/>
                  </a:cubicBezTo>
                  <a:lnTo>
                    <a:pt x="26124" y="174525"/>
                  </a:lnTo>
                  <a:cubicBezTo>
                    <a:pt x="11696" y="174525"/>
                    <a:pt x="0" y="162829"/>
                    <a:pt x="0" y="148401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 txBox="1"/>
            <p:nvPr/>
          </p:nvSpPr>
          <p:spPr>
            <a:xfrm>
              <a:off x="0" y="-38100"/>
              <a:ext cx="1048738" cy="21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545402" y="2266538"/>
            <a:ext cx="6586295" cy="4044663"/>
          </a:xfrm>
          <a:custGeom>
            <a:rect b="b" l="l" r="r" t="t"/>
            <a:pathLst>
              <a:path extrusionOk="0" h="4044663" w="6586295">
                <a:moveTo>
                  <a:pt x="0" y="0"/>
                </a:moveTo>
                <a:lnTo>
                  <a:pt x="6586295" y="0"/>
                </a:lnTo>
                <a:lnTo>
                  <a:pt x="6586295" y="4044663"/>
                </a:lnTo>
                <a:lnTo>
                  <a:pt x="0" y="40446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21" l="0" r="0" t="-321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3" name="Google Shape;243;p6"/>
          <p:cNvSpPr txBox="1"/>
          <p:nvPr/>
        </p:nvSpPr>
        <p:spPr>
          <a:xfrm>
            <a:off x="7667785" y="4513312"/>
            <a:ext cx="4505344" cy="559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 Frequency Purchasers </a:t>
            </a:r>
            <a:endParaRPr/>
          </a:p>
          <a:p>
            <a:pPr indent="0" lvl="0" marL="0" marR="0" rtl="0" algn="ctr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(15-30 days)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12982050" y="4523306"/>
            <a:ext cx="4084667" cy="559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Infrequent Purchasers </a:t>
            </a:r>
            <a:endParaRPr/>
          </a:p>
          <a:p>
            <a:pPr indent="0" lvl="0" marL="0" marR="0" rtl="0" algn="ctr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(31-60 days)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7667785" y="3381937"/>
            <a:ext cx="4705015" cy="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3863 customers on average.</a:t>
            </a:r>
            <a:endParaRPr/>
          </a:p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Frequent buyers with high engagement.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12982050" y="3381937"/>
            <a:ext cx="4403290" cy="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Fewer customers than high frequency.</a:t>
            </a:r>
            <a:endParaRPr/>
          </a:p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Maintain regular buying habits.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12982050" y="5513006"/>
            <a:ext cx="4403290" cy="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Small number of customers.</a:t>
            </a:r>
            <a:endParaRPr/>
          </a:p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Infrequent or sporadic purchases.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7667785" y="5513006"/>
            <a:ext cx="4505344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Significant decrease in customer numbers.</a:t>
            </a:r>
            <a:endParaRPr/>
          </a:p>
          <a:p>
            <a:pPr indent="-172721" lvl="1" marL="34544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Longer intervals between purchases.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12928766" y="2440405"/>
            <a:ext cx="4137951" cy="559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Moderate Frequency Purchasers (8-14 days)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7382982" y="1539451"/>
            <a:ext cx="9806015" cy="41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Distribution of Average Days Between Purchases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7382982" y="6949376"/>
            <a:ext cx="3539926" cy="41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6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6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6"/>
          <p:cNvSpPr txBox="1"/>
          <p:nvPr/>
        </p:nvSpPr>
        <p:spPr>
          <a:xfrm>
            <a:off x="7382982" y="7807769"/>
            <a:ext cx="10266843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Focus on Retaining High-Frequency Purchasers: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Prioritize engagement with high-frequency purchasers.</a:t>
            </a:r>
            <a:endParaRPr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15900" lvl="1" marL="431801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 Tailored Strategies for Re-engagement: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Utilize tailored marketing, loyalty programs, and incentives to re-engage customers with longer purchase intervals.</a:t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6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6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6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6"/>
          <p:cNvSpPr txBox="1"/>
          <p:nvPr/>
        </p:nvSpPr>
        <p:spPr>
          <a:xfrm>
            <a:off x="769441" y="318888"/>
            <a:ext cx="10440914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grpSp>
        <p:nvGrpSpPr>
          <p:cNvPr id="267" name="Google Shape;267;p7"/>
          <p:cNvGrpSpPr/>
          <p:nvPr/>
        </p:nvGrpSpPr>
        <p:grpSpPr>
          <a:xfrm>
            <a:off x="896900" y="6394871"/>
            <a:ext cx="6581332" cy="1705133"/>
            <a:chOff x="0" y="-38100"/>
            <a:chExt cx="1369987" cy="354945"/>
          </a:xfrm>
        </p:grpSpPr>
        <p:sp>
          <p:nvSpPr>
            <p:cNvPr id="268" name="Google Shape;268;p7"/>
            <p:cNvSpPr/>
            <p:nvPr/>
          </p:nvSpPr>
          <p:spPr>
            <a:xfrm>
              <a:off x="0" y="0"/>
              <a:ext cx="1369987" cy="316845"/>
            </a:xfrm>
            <a:custGeom>
              <a:rect b="b" l="l" r="r" t="t"/>
              <a:pathLst>
                <a:path extrusionOk="0" h="316845" w="1369987">
                  <a:moveTo>
                    <a:pt x="39996" y="0"/>
                  </a:moveTo>
                  <a:lnTo>
                    <a:pt x="1329991" y="0"/>
                  </a:lnTo>
                  <a:cubicBezTo>
                    <a:pt x="1352080" y="0"/>
                    <a:pt x="1369987" y="17907"/>
                    <a:pt x="1369987" y="39996"/>
                  </a:cubicBezTo>
                  <a:lnTo>
                    <a:pt x="1369987" y="276849"/>
                  </a:lnTo>
                  <a:cubicBezTo>
                    <a:pt x="1369987" y="287457"/>
                    <a:pt x="1365773" y="297630"/>
                    <a:pt x="1358272" y="305130"/>
                  </a:cubicBezTo>
                  <a:cubicBezTo>
                    <a:pt x="1350772" y="312631"/>
                    <a:pt x="1340598" y="316845"/>
                    <a:pt x="1329991" y="316845"/>
                  </a:cubicBezTo>
                  <a:lnTo>
                    <a:pt x="39996" y="316845"/>
                  </a:lnTo>
                  <a:cubicBezTo>
                    <a:pt x="17907" y="316845"/>
                    <a:pt x="0" y="298938"/>
                    <a:pt x="0" y="276849"/>
                  </a:cubicBezTo>
                  <a:lnTo>
                    <a:pt x="0" y="39996"/>
                  </a:lnTo>
                  <a:cubicBezTo>
                    <a:pt x="0" y="17907"/>
                    <a:pt x="17907" y="0"/>
                    <a:pt x="39996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0" y="-38100"/>
              <a:ext cx="1369987" cy="354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peak shopping hours seem to be around midday, with 12:00 PM (noon) being the peak hour, accounting for approximately 17.98% of purchases.</a:t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70" name="Google Shape;270;p7"/>
          <p:cNvSpPr/>
          <p:nvPr/>
        </p:nvSpPr>
        <p:spPr>
          <a:xfrm>
            <a:off x="896900" y="2052402"/>
            <a:ext cx="6549123" cy="4210513"/>
          </a:xfrm>
          <a:custGeom>
            <a:rect b="b" l="l" r="r" t="t"/>
            <a:pathLst>
              <a:path extrusionOk="0" h="4210513" w="6549123">
                <a:moveTo>
                  <a:pt x="0" y="0"/>
                </a:moveTo>
                <a:lnTo>
                  <a:pt x="6549122" y="0"/>
                </a:lnTo>
                <a:lnTo>
                  <a:pt x="6549122" y="4210513"/>
                </a:lnTo>
                <a:lnTo>
                  <a:pt x="0" y="4210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489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1" name="Google Shape;271;p7"/>
          <p:cNvSpPr/>
          <p:nvPr/>
        </p:nvSpPr>
        <p:spPr>
          <a:xfrm>
            <a:off x="10291525" y="2050452"/>
            <a:ext cx="5865889" cy="4212463"/>
          </a:xfrm>
          <a:custGeom>
            <a:rect b="b" l="l" r="r" t="t"/>
            <a:pathLst>
              <a:path extrusionOk="0" h="4212463" w="5865889">
                <a:moveTo>
                  <a:pt x="0" y="0"/>
                </a:moveTo>
                <a:lnTo>
                  <a:pt x="5865890" y="0"/>
                </a:lnTo>
                <a:lnTo>
                  <a:pt x="5865890" y="4212463"/>
                </a:lnTo>
                <a:lnTo>
                  <a:pt x="0" y="4212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2" name="Google Shape;272;p7"/>
          <p:cNvSpPr txBox="1"/>
          <p:nvPr/>
        </p:nvSpPr>
        <p:spPr>
          <a:xfrm>
            <a:off x="769441" y="1441659"/>
            <a:ext cx="6581332" cy="41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Peak Shopping Hours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10087418" y="1439709"/>
            <a:ext cx="6581332" cy="41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Preferred Shopping Days</a:t>
            </a:r>
            <a:endParaRPr/>
          </a:p>
        </p:txBody>
      </p:sp>
      <p:grpSp>
        <p:nvGrpSpPr>
          <p:cNvPr id="274" name="Google Shape;274;p7"/>
          <p:cNvGrpSpPr/>
          <p:nvPr/>
        </p:nvGrpSpPr>
        <p:grpSpPr>
          <a:xfrm>
            <a:off x="10291525" y="6394871"/>
            <a:ext cx="5865889" cy="1705133"/>
            <a:chOff x="0" y="-38100"/>
            <a:chExt cx="1221058" cy="354945"/>
          </a:xfrm>
        </p:grpSpPr>
        <p:sp>
          <p:nvSpPr>
            <p:cNvPr id="275" name="Google Shape;275;p7"/>
            <p:cNvSpPr/>
            <p:nvPr/>
          </p:nvSpPr>
          <p:spPr>
            <a:xfrm>
              <a:off x="0" y="0"/>
              <a:ext cx="1221058" cy="316845"/>
            </a:xfrm>
            <a:custGeom>
              <a:rect b="b" l="l" r="r" t="t"/>
              <a:pathLst>
                <a:path extrusionOk="0" h="316845" w="1221058">
                  <a:moveTo>
                    <a:pt x="44874" y="0"/>
                  </a:moveTo>
                  <a:lnTo>
                    <a:pt x="1176184" y="0"/>
                  </a:lnTo>
                  <a:cubicBezTo>
                    <a:pt x="1188086" y="0"/>
                    <a:pt x="1199500" y="4728"/>
                    <a:pt x="1207915" y="13143"/>
                  </a:cubicBezTo>
                  <a:cubicBezTo>
                    <a:pt x="1216331" y="21559"/>
                    <a:pt x="1221058" y="32973"/>
                    <a:pt x="1221058" y="44874"/>
                  </a:cubicBezTo>
                  <a:lnTo>
                    <a:pt x="1221058" y="271971"/>
                  </a:lnTo>
                  <a:cubicBezTo>
                    <a:pt x="1221058" y="283872"/>
                    <a:pt x="1216331" y="295286"/>
                    <a:pt x="1207915" y="303702"/>
                  </a:cubicBezTo>
                  <a:cubicBezTo>
                    <a:pt x="1199500" y="312117"/>
                    <a:pt x="1188086" y="316845"/>
                    <a:pt x="1176184" y="316845"/>
                  </a:cubicBezTo>
                  <a:lnTo>
                    <a:pt x="44874" y="316845"/>
                  </a:lnTo>
                  <a:cubicBezTo>
                    <a:pt x="32973" y="316845"/>
                    <a:pt x="21559" y="312117"/>
                    <a:pt x="13143" y="303702"/>
                  </a:cubicBezTo>
                  <a:cubicBezTo>
                    <a:pt x="4728" y="295286"/>
                    <a:pt x="0" y="283872"/>
                    <a:pt x="0" y="271971"/>
                  </a:cubicBezTo>
                  <a:lnTo>
                    <a:pt x="0" y="44874"/>
                  </a:lnTo>
                  <a:cubicBezTo>
                    <a:pt x="0" y="32973"/>
                    <a:pt x="4728" y="21559"/>
                    <a:pt x="13143" y="13143"/>
                  </a:cubicBezTo>
                  <a:cubicBezTo>
                    <a:pt x="21559" y="4728"/>
                    <a:pt x="32973" y="0"/>
                    <a:pt x="44874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0" y="-38100"/>
              <a:ext cx="1221058" cy="354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Thursday appears to be the most preferred shopping day, with approximately 20.31% of purchases occurring on that day.</a:t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77" name="Google Shape;277;p7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7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7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0" name="Google Shape;280;p7"/>
          <p:cNvGrpSpPr/>
          <p:nvPr/>
        </p:nvGrpSpPr>
        <p:grpSpPr>
          <a:xfrm>
            <a:off x="10291525" y="8116999"/>
            <a:ext cx="5865889" cy="1705133"/>
            <a:chOff x="0" y="-38100"/>
            <a:chExt cx="1221058" cy="354945"/>
          </a:xfrm>
        </p:grpSpPr>
        <p:sp>
          <p:nvSpPr>
            <p:cNvPr id="281" name="Google Shape;281;p7"/>
            <p:cNvSpPr/>
            <p:nvPr/>
          </p:nvSpPr>
          <p:spPr>
            <a:xfrm>
              <a:off x="0" y="0"/>
              <a:ext cx="1221058" cy="316845"/>
            </a:xfrm>
            <a:custGeom>
              <a:rect b="b" l="l" r="r" t="t"/>
              <a:pathLst>
                <a:path extrusionOk="0" h="316845" w="1221058">
                  <a:moveTo>
                    <a:pt x="44874" y="0"/>
                  </a:moveTo>
                  <a:lnTo>
                    <a:pt x="1176184" y="0"/>
                  </a:lnTo>
                  <a:cubicBezTo>
                    <a:pt x="1188086" y="0"/>
                    <a:pt x="1199500" y="4728"/>
                    <a:pt x="1207915" y="13143"/>
                  </a:cubicBezTo>
                  <a:cubicBezTo>
                    <a:pt x="1216331" y="21559"/>
                    <a:pt x="1221058" y="32973"/>
                    <a:pt x="1221058" y="44874"/>
                  </a:cubicBezTo>
                  <a:lnTo>
                    <a:pt x="1221058" y="271971"/>
                  </a:lnTo>
                  <a:cubicBezTo>
                    <a:pt x="1221058" y="283872"/>
                    <a:pt x="1216331" y="295286"/>
                    <a:pt x="1207915" y="303702"/>
                  </a:cubicBezTo>
                  <a:cubicBezTo>
                    <a:pt x="1199500" y="312117"/>
                    <a:pt x="1188086" y="316845"/>
                    <a:pt x="1176184" y="316845"/>
                  </a:cubicBezTo>
                  <a:lnTo>
                    <a:pt x="44874" y="316845"/>
                  </a:lnTo>
                  <a:cubicBezTo>
                    <a:pt x="32973" y="316845"/>
                    <a:pt x="21559" y="312117"/>
                    <a:pt x="13143" y="303702"/>
                  </a:cubicBezTo>
                  <a:cubicBezTo>
                    <a:pt x="4728" y="295286"/>
                    <a:pt x="0" y="283872"/>
                    <a:pt x="0" y="271971"/>
                  </a:cubicBezTo>
                  <a:lnTo>
                    <a:pt x="0" y="44874"/>
                  </a:lnTo>
                  <a:cubicBezTo>
                    <a:pt x="0" y="32973"/>
                    <a:pt x="4728" y="21559"/>
                    <a:pt x="13143" y="13143"/>
                  </a:cubicBezTo>
                  <a:cubicBezTo>
                    <a:pt x="21559" y="4728"/>
                    <a:pt x="32973" y="0"/>
                    <a:pt x="44874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0" y="-38100"/>
              <a:ext cx="1221058" cy="354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Sunday and Friday have slightly lower proportions of purchases, accounting for around 15.36% and 13.82% respectively.</a:t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4" name="Google Shape;284;p7"/>
          <p:cNvGrpSpPr/>
          <p:nvPr/>
        </p:nvGrpSpPr>
        <p:grpSpPr>
          <a:xfrm>
            <a:off x="864691" y="8116999"/>
            <a:ext cx="6581332" cy="1705133"/>
            <a:chOff x="0" y="-38100"/>
            <a:chExt cx="1369987" cy="354945"/>
          </a:xfrm>
        </p:grpSpPr>
        <p:sp>
          <p:nvSpPr>
            <p:cNvPr id="285" name="Google Shape;285;p7"/>
            <p:cNvSpPr/>
            <p:nvPr/>
          </p:nvSpPr>
          <p:spPr>
            <a:xfrm>
              <a:off x="0" y="0"/>
              <a:ext cx="1369987" cy="316845"/>
            </a:xfrm>
            <a:custGeom>
              <a:rect b="b" l="l" r="r" t="t"/>
              <a:pathLst>
                <a:path extrusionOk="0" h="316845" w="1369987">
                  <a:moveTo>
                    <a:pt x="39996" y="0"/>
                  </a:moveTo>
                  <a:lnTo>
                    <a:pt x="1329991" y="0"/>
                  </a:lnTo>
                  <a:cubicBezTo>
                    <a:pt x="1352080" y="0"/>
                    <a:pt x="1369987" y="17907"/>
                    <a:pt x="1369987" y="39996"/>
                  </a:cubicBezTo>
                  <a:lnTo>
                    <a:pt x="1369987" y="276849"/>
                  </a:lnTo>
                  <a:cubicBezTo>
                    <a:pt x="1369987" y="287457"/>
                    <a:pt x="1365773" y="297630"/>
                    <a:pt x="1358272" y="305130"/>
                  </a:cubicBezTo>
                  <a:cubicBezTo>
                    <a:pt x="1350772" y="312631"/>
                    <a:pt x="1340598" y="316845"/>
                    <a:pt x="1329991" y="316845"/>
                  </a:cubicBezTo>
                  <a:lnTo>
                    <a:pt x="39996" y="316845"/>
                  </a:lnTo>
                  <a:cubicBezTo>
                    <a:pt x="17907" y="316845"/>
                    <a:pt x="0" y="298938"/>
                    <a:pt x="0" y="276849"/>
                  </a:cubicBezTo>
                  <a:lnTo>
                    <a:pt x="0" y="39996"/>
                  </a:lnTo>
                  <a:cubicBezTo>
                    <a:pt x="0" y="17907"/>
                    <a:pt x="17907" y="0"/>
                    <a:pt x="39996" y="0"/>
                  </a:cubicBezTo>
                  <a:close/>
                </a:path>
              </a:pathLst>
            </a:custGeom>
            <a:solidFill>
              <a:srgbClr val="8AB7E2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0" y="-38100"/>
              <a:ext cx="1369987" cy="354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hours from 11:00 AM to 3:00 PM (11:00 to 15:00) appear to be the busiest, with proportions ranging from 11.36% to 17.98%.</a:t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7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7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7"/>
          <p:cNvSpPr txBox="1"/>
          <p:nvPr/>
        </p:nvSpPr>
        <p:spPr>
          <a:xfrm>
            <a:off x="769441" y="318888"/>
            <a:ext cx="10440914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297" name="Google Shape;297;p8"/>
          <p:cNvSpPr/>
          <p:nvPr/>
        </p:nvSpPr>
        <p:spPr>
          <a:xfrm>
            <a:off x="1463405" y="2295086"/>
            <a:ext cx="8374559" cy="6506937"/>
          </a:xfrm>
          <a:custGeom>
            <a:rect b="b" l="l" r="r" t="t"/>
            <a:pathLst>
              <a:path extrusionOk="0" h="6506937" w="8374559">
                <a:moveTo>
                  <a:pt x="0" y="0"/>
                </a:moveTo>
                <a:lnTo>
                  <a:pt x="8374559" y="0"/>
                </a:lnTo>
                <a:lnTo>
                  <a:pt x="8374559" y="6506937"/>
                </a:lnTo>
                <a:lnTo>
                  <a:pt x="0" y="6506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8" name="Google Shape;298;p8"/>
          <p:cNvSpPr txBox="1"/>
          <p:nvPr/>
        </p:nvSpPr>
        <p:spPr>
          <a:xfrm>
            <a:off x="4485011" y="1441659"/>
            <a:ext cx="9317978" cy="820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Distribution of Customers Based on Activity Level</a:t>
            </a:r>
            <a:endParaRPr/>
          </a:p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9" name="Google Shape;299;p8"/>
          <p:cNvGrpSpPr/>
          <p:nvPr/>
        </p:nvGrpSpPr>
        <p:grpSpPr>
          <a:xfrm>
            <a:off x="10291525" y="2078922"/>
            <a:ext cx="6581332" cy="2196288"/>
            <a:chOff x="0" y="-244040"/>
            <a:chExt cx="8775109" cy="2928384"/>
          </a:xfrm>
        </p:grpSpPr>
        <p:grpSp>
          <p:nvGrpSpPr>
            <p:cNvPr id="300" name="Google Shape;300;p8"/>
            <p:cNvGrpSpPr/>
            <p:nvPr/>
          </p:nvGrpSpPr>
          <p:grpSpPr>
            <a:xfrm>
              <a:off x="0" y="-244040"/>
              <a:ext cx="8775109" cy="2928384"/>
              <a:chOff x="0" y="-38100"/>
              <a:chExt cx="1369987" cy="457185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1369987" cy="419085"/>
              </a:xfrm>
              <a:custGeom>
                <a:rect b="b" l="l" r="r" t="t"/>
                <a:pathLst>
                  <a:path extrusionOk="0" h="419085" w="1369987">
                    <a:moveTo>
                      <a:pt x="39996" y="0"/>
                    </a:moveTo>
                    <a:lnTo>
                      <a:pt x="1329991" y="0"/>
                    </a:lnTo>
                    <a:cubicBezTo>
                      <a:pt x="1352080" y="0"/>
                      <a:pt x="1369987" y="17907"/>
                      <a:pt x="1369987" y="39996"/>
                    </a:cubicBezTo>
                    <a:lnTo>
                      <a:pt x="1369987" y="379089"/>
                    </a:lnTo>
                    <a:cubicBezTo>
                      <a:pt x="1369987" y="401178"/>
                      <a:pt x="1352080" y="419085"/>
                      <a:pt x="1329991" y="419085"/>
                    </a:cubicBezTo>
                    <a:lnTo>
                      <a:pt x="39996" y="419085"/>
                    </a:lnTo>
                    <a:cubicBezTo>
                      <a:pt x="17907" y="419085"/>
                      <a:pt x="0" y="401178"/>
                      <a:pt x="0" y="379089"/>
                    </a:cubicBezTo>
                    <a:lnTo>
                      <a:pt x="0" y="39996"/>
                    </a:lnTo>
                    <a:cubicBezTo>
                      <a:pt x="0" y="17907"/>
                      <a:pt x="17907" y="0"/>
                      <a:pt x="39996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38100"/>
                <a:ext cx="1369987" cy="45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These customers are highly engaged and make frequent purchases, contributing significantly to the business's revenue.</a:t>
                </a:r>
                <a:endParaRPr/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0" y="-244039"/>
              <a:ext cx="8775109" cy="1363264"/>
              <a:chOff x="0" y="-38100"/>
              <a:chExt cx="1369987" cy="212836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1369987" cy="174736"/>
              </a:xfrm>
              <a:custGeom>
                <a:rect b="b" l="l" r="r" t="t"/>
                <a:pathLst>
                  <a:path extrusionOk="0" h="174736" w="1369987">
                    <a:moveTo>
                      <a:pt x="19998" y="0"/>
                    </a:moveTo>
                    <a:lnTo>
                      <a:pt x="1349989" y="0"/>
                    </a:lnTo>
                    <a:cubicBezTo>
                      <a:pt x="1361033" y="0"/>
                      <a:pt x="1369987" y="8953"/>
                      <a:pt x="1369987" y="19998"/>
                    </a:cubicBezTo>
                    <a:lnTo>
                      <a:pt x="1369987" y="154738"/>
                    </a:lnTo>
                    <a:cubicBezTo>
                      <a:pt x="1369987" y="160041"/>
                      <a:pt x="1367880" y="165128"/>
                      <a:pt x="1364129" y="168878"/>
                    </a:cubicBezTo>
                    <a:cubicBezTo>
                      <a:pt x="1360379" y="172629"/>
                      <a:pt x="1355293" y="174736"/>
                      <a:pt x="1349989" y="174736"/>
                    </a:cubicBezTo>
                    <a:lnTo>
                      <a:pt x="19998" y="174736"/>
                    </a:lnTo>
                    <a:cubicBezTo>
                      <a:pt x="8953" y="174736"/>
                      <a:pt x="0" y="165782"/>
                      <a:pt x="0" y="154738"/>
                    </a:cubicBezTo>
                    <a:lnTo>
                      <a:pt x="0" y="19998"/>
                    </a:lnTo>
                    <a:cubicBezTo>
                      <a:pt x="0" y="8953"/>
                      <a:pt x="8953" y="0"/>
                      <a:pt x="19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38100"/>
                <a:ext cx="1369987" cy="212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Active Customers </a:t>
                </a:r>
                <a:endParaRPr/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(1087)</a:t>
                </a:r>
                <a:endParaRPr/>
              </a:p>
            </p:txBody>
          </p:sp>
        </p:grpSp>
      </p:grpSp>
      <p:grpSp>
        <p:nvGrpSpPr>
          <p:cNvPr id="306" name="Google Shape;306;p8"/>
          <p:cNvGrpSpPr/>
          <p:nvPr/>
        </p:nvGrpSpPr>
        <p:grpSpPr>
          <a:xfrm>
            <a:off x="10291525" y="4475221"/>
            <a:ext cx="6581332" cy="2063396"/>
            <a:chOff x="0" y="-244040"/>
            <a:chExt cx="8775109" cy="2751194"/>
          </a:xfrm>
        </p:grpSpPr>
        <p:grpSp>
          <p:nvGrpSpPr>
            <p:cNvPr id="307" name="Google Shape;307;p8"/>
            <p:cNvGrpSpPr/>
            <p:nvPr/>
          </p:nvGrpSpPr>
          <p:grpSpPr>
            <a:xfrm>
              <a:off x="0" y="-244040"/>
              <a:ext cx="8775109" cy="2751194"/>
              <a:chOff x="0" y="-38100"/>
              <a:chExt cx="1369987" cy="429522"/>
            </a:xfrm>
          </p:grpSpPr>
          <p:sp>
            <p:nvSpPr>
              <p:cNvPr id="308" name="Google Shape;308;p8"/>
              <p:cNvSpPr/>
              <p:nvPr/>
            </p:nvSpPr>
            <p:spPr>
              <a:xfrm>
                <a:off x="0" y="0"/>
                <a:ext cx="1369987" cy="391422"/>
              </a:xfrm>
              <a:custGeom>
                <a:rect b="b" l="l" r="r" t="t"/>
                <a:pathLst>
                  <a:path extrusionOk="0" h="391422" w="1369987">
                    <a:moveTo>
                      <a:pt x="39996" y="0"/>
                    </a:moveTo>
                    <a:lnTo>
                      <a:pt x="1329991" y="0"/>
                    </a:lnTo>
                    <a:cubicBezTo>
                      <a:pt x="1352080" y="0"/>
                      <a:pt x="1369987" y="17907"/>
                      <a:pt x="1369987" y="39996"/>
                    </a:cubicBezTo>
                    <a:lnTo>
                      <a:pt x="1369987" y="351426"/>
                    </a:lnTo>
                    <a:cubicBezTo>
                      <a:pt x="1369987" y="362033"/>
                      <a:pt x="1365773" y="372206"/>
                      <a:pt x="1358272" y="379707"/>
                    </a:cubicBezTo>
                    <a:cubicBezTo>
                      <a:pt x="1350772" y="387208"/>
                      <a:pt x="1340598" y="391422"/>
                      <a:pt x="1329991" y="391422"/>
                    </a:cubicBezTo>
                    <a:lnTo>
                      <a:pt x="39996" y="391422"/>
                    </a:lnTo>
                    <a:cubicBezTo>
                      <a:pt x="17907" y="391422"/>
                      <a:pt x="0" y="373515"/>
                      <a:pt x="0" y="351426"/>
                    </a:cubicBezTo>
                    <a:lnTo>
                      <a:pt x="0" y="39996"/>
                    </a:lnTo>
                    <a:cubicBezTo>
                      <a:pt x="0" y="17907"/>
                      <a:pt x="17907" y="0"/>
                      <a:pt x="39996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 txBox="1"/>
              <p:nvPr/>
            </p:nvSpPr>
            <p:spPr>
              <a:xfrm>
                <a:off x="0" y="-38100"/>
                <a:ext cx="1369987" cy="429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This segment represents customers with moderate purchase frequency and engagement.</a:t>
                </a:r>
                <a:endParaRPr/>
              </a:p>
            </p:txBody>
          </p:sp>
        </p:grpSp>
        <p:grpSp>
          <p:nvGrpSpPr>
            <p:cNvPr id="310" name="Google Shape;310;p8"/>
            <p:cNvGrpSpPr/>
            <p:nvPr/>
          </p:nvGrpSpPr>
          <p:grpSpPr>
            <a:xfrm>
              <a:off x="0" y="-244040"/>
              <a:ext cx="8775109" cy="1382607"/>
              <a:chOff x="0" y="-38100"/>
              <a:chExt cx="1369987" cy="215855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0" y="0"/>
                <a:ext cx="1369987" cy="177755"/>
              </a:xfrm>
              <a:custGeom>
                <a:rect b="b" l="l" r="r" t="t"/>
                <a:pathLst>
                  <a:path extrusionOk="0" h="177755" w="1369987">
                    <a:moveTo>
                      <a:pt x="19998" y="0"/>
                    </a:moveTo>
                    <a:lnTo>
                      <a:pt x="1349989" y="0"/>
                    </a:lnTo>
                    <a:cubicBezTo>
                      <a:pt x="1361033" y="0"/>
                      <a:pt x="1369987" y="8953"/>
                      <a:pt x="1369987" y="19998"/>
                    </a:cubicBezTo>
                    <a:lnTo>
                      <a:pt x="1369987" y="157757"/>
                    </a:lnTo>
                    <a:cubicBezTo>
                      <a:pt x="1369987" y="168802"/>
                      <a:pt x="1361033" y="177755"/>
                      <a:pt x="1349989" y="177755"/>
                    </a:cubicBezTo>
                    <a:lnTo>
                      <a:pt x="19998" y="177755"/>
                    </a:lnTo>
                    <a:cubicBezTo>
                      <a:pt x="14694" y="177755"/>
                      <a:pt x="9608" y="175648"/>
                      <a:pt x="5857" y="171898"/>
                    </a:cubicBezTo>
                    <a:cubicBezTo>
                      <a:pt x="2107" y="168148"/>
                      <a:pt x="0" y="163061"/>
                      <a:pt x="0" y="157757"/>
                    </a:cubicBezTo>
                    <a:lnTo>
                      <a:pt x="0" y="19998"/>
                    </a:lnTo>
                    <a:cubicBezTo>
                      <a:pt x="0" y="8953"/>
                      <a:pt x="8953" y="0"/>
                      <a:pt x="19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 txBox="1"/>
              <p:nvPr/>
            </p:nvSpPr>
            <p:spPr>
              <a:xfrm>
                <a:off x="0" y="-38100"/>
                <a:ext cx="1369987" cy="215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Moderate Customers </a:t>
                </a:r>
                <a:endParaRPr/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(1972)</a:t>
                </a:r>
                <a:endParaRPr/>
              </a:p>
            </p:txBody>
          </p:sp>
        </p:grpSp>
      </p:grpSp>
      <p:grpSp>
        <p:nvGrpSpPr>
          <p:cNvPr id="313" name="Google Shape;313;p8"/>
          <p:cNvGrpSpPr/>
          <p:nvPr/>
        </p:nvGrpSpPr>
        <p:grpSpPr>
          <a:xfrm>
            <a:off x="10291525" y="6738628"/>
            <a:ext cx="6581332" cy="2063396"/>
            <a:chOff x="0" y="-244040"/>
            <a:chExt cx="8775109" cy="2751194"/>
          </a:xfrm>
        </p:grpSpPr>
        <p:grpSp>
          <p:nvGrpSpPr>
            <p:cNvPr id="314" name="Google Shape;314;p8"/>
            <p:cNvGrpSpPr/>
            <p:nvPr/>
          </p:nvGrpSpPr>
          <p:grpSpPr>
            <a:xfrm>
              <a:off x="0" y="-244040"/>
              <a:ext cx="8775109" cy="2751194"/>
              <a:chOff x="0" y="-38100"/>
              <a:chExt cx="1369987" cy="429522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0" y="0"/>
                <a:ext cx="1369987" cy="391422"/>
              </a:xfrm>
              <a:custGeom>
                <a:rect b="b" l="l" r="r" t="t"/>
                <a:pathLst>
                  <a:path extrusionOk="0" h="391422" w="1369987">
                    <a:moveTo>
                      <a:pt x="39996" y="0"/>
                    </a:moveTo>
                    <a:lnTo>
                      <a:pt x="1329991" y="0"/>
                    </a:lnTo>
                    <a:cubicBezTo>
                      <a:pt x="1352080" y="0"/>
                      <a:pt x="1369987" y="17907"/>
                      <a:pt x="1369987" y="39996"/>
                    </a:cubicBezTo>
                    <a:lnTo>
                      <a:pt x="1369987" y="351426"/>
                    </a:lnTo>
                    <a:cubicBezTo>
                      <a:pt x="1369987" y="362033"/>
                      <a:pt x="1365773" y="372206"/>
                      <a:pt x="1358272" y="379707"/>
                    </a:cubicBezTo>
                    <a:cubicBezTo>
                      <a:pt x="1350772" y="387208"/>
                      <a:pt x="1340598" y="391422"/>
                      <a:pt x="1329991" y="391422"/>
                    </a:cubicBezTo>
                    <a:lnTo>
                      <a:pt x="39996" y="391422"/>
                    </a:lnTo>
                    <a:cubicBezTo>
                      <a:pt x="17907" y="391422"/>
                      <a:pt x="0" y="373515"/>
                      <a:pt x="0" y="351426"/>
                    </a:cubicBezTo>
                    <a:lnTo>
                      <a:pt x="0" y="39996"/>
                    </a:lnTo>
                    <a:cubicBezTo>
                      <a:pt x="0" y="17907"/>
                      <a:pt x="17907" y="0"/>
                      <a:pt x="39996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 txBox="1"/>
              <p:nvPr/>
            </p:nvSpPr>
            <p:spPr>
              <a:xfrm>
                <a:off x="0" y="-38100"/>
                <a:ext cx="1369987" cy="429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These customers make the fewest purchases and have the lowest engagement with the business.</a:t>
                </a:r>
                <a:endParaRPr/>
              </a:p>
            </p:txBody>
          </p:sp>
        </p:grpSp>
        <p:grpSp>
          <p:nvGrpSpPr>
            <p:cNvPr id="317" name="Google Shape;317;p8"/>
            <p:cNvGrpSpPr/>
            <p:nvPr/>
          </p:nvGrpSpPr>
          <p:grpSpPr>
            <a:xfrm>
              <a:off x="0" y="-244040"/>
              <a:ext cx="8775109" cy="1388102"/>
              <a:chOff x="0" y="-38100"/>
              <a:chExt cx="1369987" cy="216713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0" y="0"/>
                <a:ext cx="1369987" cy="178613"/>
              </a:xfrm>
              <a:custGeom>
                <a:rect b="b" l="l" r="r" t="t"/>
                <a:pathLst>
                  <a:path extrusionOk="0" h="178613" w="1369987">
                    <a:moveTo>
                      <a:pt x="19998" y="0"/>
                    </a:moveTo>
                    <a:lnTo>
                      <a:pt x="1349989" y="0"/>
                    </a:lnTo>
                    <a:cubicBezTo>
                      <a:pt x="1361033" y="0"/>
                      <a:pt x="1369987" y="8953"/>
                      <a:pt x="1369987" y="19998"/>
                    </a:cubicBezTo>
                    <a:lnTo>
                      <a:pt x="1369987" y="158615"/>
                    </a:lnTo>
                    <a:cubicBezTo>
                      <a:pt x="1369987" y="163919"/>
                      <a:pt x="1367880" y="169006"/>
                      <a:pt x="1364129" y="172756"/>
                    </a:cubicBezTo>
                    <a:cubicBezTo>
                      <a:pt x="1360379" y="176506"/>
                      <a:pt x="1355293" y="178613"/>
                      <a:pt x="1349989" y="178613"/>
                    </a:cubicBezTo>
                    <a:lnTo>
                      <a:pt x="19998" y="178613"/>
                    </a:lnTo>
                    <a:cubicBezTo>
                      <a:pt x="8953" y="178613"/>
                      <a:pt x="0" y="169660"/>
                      <a:pt x="0" y="158615"/>
                    </a:cubicBezTo>
                    <a:lnTo>
                      <a:pt x="0" y="19998"/>
                    </a:lnTo>
                    <a:cubicBezTo>
                      <a:pt x="0" y="8953"/>
                      <a:pt x="8953" y="0"/>
                      <a:pt x="19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 txBox="1"/>
              <p:nvPr/>
            </p:nvSpPr>
            <p:spPr>
              <a:xfrm>
                <a:off x="0" y="-38100"/>
                <a:ext cx="1369987" cy="21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Inactive Customers </a:t>
                </a:r>
                <a:endParaRPr/>
              </a:p>
              <a:p>
                <a:pPr indent="0" lvl="0" marL="0" marR="0" rtl="0" algn="ctr">
                  <a:lnSpc>
                    <a:spcPct val="14002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99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(1313)</a:t>
                </a:r>
                <a:endParaRPr/>
              </a:p>
            </p:txBody>
          </p:sp>
        </p:grpSp>
      </p:grpSp>
      <p:sp>
        <p:nvSpPr>
          <p:cNvPr id="320" name="Google Shape;320;p8"/>
          <p:cNvSpPr txBox="1"/>
          <p:nvPr/>
        </p:nvSpPr>
        <p:spPr>
          <a:xfrm>
            <a:off x="9091985" y="4996815"/>
            <a:ext cx="104031" cy="26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</a:t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-674156" y="-1198403"/>
            <a:ext cx="4530830" cy="2837432"/>
          </a:xfrm>
          <a:custGeom>
            <a:rect b="b" l="l" r="r" t="t"/>
            <a:pathLst>
              <a:path extrusionOk="0" h="2837432" w="4530830">
                <a:moveTo>
                  <a:pt x="0" y="0"/>
                </a:moveTo>
                <a:lnTo>
                  <a:pt x="4530830" y="0"/>
                </a:lnTo>
                <a:lnTo>
                  <a:pt x="4530830" y="2837432"/>
                </a:lnTo>
                <a:lnTo>
                  <a:pt x="0" y="28374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8"/>
          <p:cNvSpPr/>
          <p:nvPr/>
        </p:nvSpPr>
        <p:spPr>
          <a:xfrm>
            <a:off x="10402605" y="-3037933"/>
            <a:ext cx="5891419" cy="4413208"/>
          </a:xfrm>
          <a:custGeom>
            <a:rect b="b" l="l" r="r" t="t"/>
            <a:pathLst>
              <a:path extrusionOk="0" h="4413208" w="5891419">
                <a:moveTo>
                  <a:pt x="0" y="0"/>
                </a:moveTo>
                <a:lnTo>
                  <a:pt x="5891418" y="0"/>
                </a:lnTo>
                <a:lnTo>
                  <a:pt x="5891418" y="4413208"/>
                </a:lnTo>
                <a:lnTo>
                  <a:pt x="0" y="44132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8"/>
          <p:cNvSpPr/>
          <p:nvPr/>
        </p:nvSpPr>
        <p:spPr>
          <a:xfrm rot="-5400000">
            <a:off x="5138828" y="-1793163"/>
            <a:ext cx="3102547" cy="3131010"/>
          </a:xfrm>
          <a:custGeom>
            <a:rect b="b" l="l" r="r" t="t"/>
            <a:pathLst>
              <a:path extrusionOk="0" h="3131010" w="3102547">
                <a:moveTo>
                  <a:pt x="0" y="0"/>
                </a:moveTo>
                <a:lnTo>
                  <a:pt x="3102546" y="0"/>
                </a:lnTo>
                <a:lnTo>
                  <a:pt x="3102546" y="3131010"/>
                </a:lnTo>
                <a:lnTo>
                  <a:pt x="0" y="313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8"/>
          <p:cNvSpPr txBox="1"/>
          <p:nvPr/>
        </p:nvSpPr>
        <p:spPr>
          <a:xfrm>
            <a:off x="769441" y="318888"/>
            <a:ext cx="10440914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16418725" y="-930105"/>
            <a:ext cx="2141121" cy="2305379"/>
          </a:xfrm>
          <a:custGeom>
            <a:rect b="b" l="l" r="r" t="t"/>
            <a:pathLst>
              <a:path extrusionOk="0" h="2305379" w="2141121">
                <a:moveTo>
                  <a:pt x="0" y="0"/>
                </a:moveTo>
                <a:lnTo>
                  <a:pt x="2141121" y="0"/>
                </a:lnTo>
                <a:lnTo>
                  <a:pt x="2141121" y="2305380"/>
                </a:lnTo>
                <a:lnTo>
                  <a:pt x="0" y="2305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8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8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8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8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cxnSp>
        <p:nvCxnSpPr>
          <p:cNvPr id="335" name="Google Shape;335;p9"/>
          <p:cNvCxnSpPr/>
          <p:nvPr/>
        </p:nvCxnSpPr>
        <p:spPr>
          <a:xfrm>
            <a:off x="-886757" y="2275440"/>
            <a:ext cx="200615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6" name="Google Shape;336;p9"/>
          <p:cNvGrpSpPr/>
          <p:nvPr/>
        </p:nvGrpSpPr>
        <p:grpSpPr>
          <a:xfrm>
            <a:off x="8655202" y="1841943"/>
            <a:ext cx="888666" cy="866994"/>
            <a:chOff x="0" y="0"/>
            <a:chExt cx="833117" cy="812800"/>
          </a:xfrm>
        </p:grpSpPr>
        <p:sp>
          <p:nvSpPr>
            <p:cNvPr id="337" name="Google Shape;337;p9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8" name="Google Shape;338;p9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9"/>
          <p:cNvGrpSpPr/>
          <p:nvPr/>
        </p:nvGrpSpPr>
        <p:grpSpPr>
          <a:xfrm>
            <a:off x="2227066" y="1841943"/>
            <a:ext cx="888666" cy="866994"/>
            <a:chOff x="0" y="0"/>
            <a:chExt cx="833117" cy="812800"/>
          </a:xfrm>
        </p:grpSpPr>
        <p:sp>
          <p:nvSpPr>
            <p:cNvPr id="340" name="Google Shape;340;p9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1" name="Google Shape;341;p9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9"/>
          <p:cNvGrpSpPr/>
          <p:nvPr/>
        </p:nvGrpSpPr>
        <p:grpSpPr>
          <a:xfrm>
            <a:off x="14702353" y="1841943"/>
            <a:ext cx="888666" cy="866994"/>
            <a:chOff x="0" y="0"/>
            <a:chExt cx="833117" cy="812800"/>
          </a:xfrm>
        </p:grpSpPr>
        <p:sp>
          <p:nvSpPr>
            <p:cNvPr id="343" name="Google Shape;343;p9"/>
            <p:cNvSpPr/>
            <p:nvPr/>
          </p:nvSpPr>
          <p:spPr>
            <a:xfrm>
              <a:off x="0" y="0"/>
              <a:ext cx="833117" cy="812800"/>
            </a:xfrm>
            <a:custGeom>
              <a:rect b="b" l="l" r="r" t="t"/>
              <a:pathLst>
                <a:path extrusionOk="0" h="812800" w="833117">
                  <a:moveTo>
                    <a:pt x="416559" y="0"/>
                  </a:moveTo>
                  <a:lnTo>
                    <a:pt x="549106" y="277085"/>
                  </a:lnTo>
                  <a:lnTo>
                    <a:pt x="833117" y="406400"/>
                  </a:lnTo>
                  <a:lnTo>
                    <a:pt x="549106" y="535715"/>
                  </a:lnTo>
                  <a:lnTo>
                    <a:pt x="416559" y="812800"/>
                  </a:lnTo>
                  <a:lnTo>
                    <a:pt x="284011" y="535715"/>
                  </a:lnTo>
                  <a:lnTo>
                    <a:pt x="0" y="406400"/>
                  </a:lnTo>
                  <a:lnTo>
                    <a:pt x="284011" y="2770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4" name="Google Shape;344;p9"/>
            <p:cNvSpPr txBox="1"/>
            <p:nvPr/>
          </p:nvSpPr>
          <p:spPr>
            <a:xfrm>
              <a:off x="195262" y="219075"/>
              <a:ext cx="442594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9"/>
          <p:cNvSpPr/>
          <p:nvPr/>
        </p:nvSpPr>
        <p:spPr>
          <a:xfrm>
            <a:off x="-1573240" y="8893298"/>
            <a:ext cx="4051334" cy="2765036"/>
          </a:xfrm>
          <a:custGeom>
            <a:rect b="b" l="l" r="r" t="t"/>
            <a:pathLst>
              <a:path extrusionOk="0"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p9"/>
          <p:cNvSpPr/>
          <p:nvPr/>
        </p:nvSpPr>
        <p:spPr>
          <a:xfrm>
            <a:off x="15262955" y="886458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p9"/>
          <p:cNvSpPr/>
          <p:nvPr/>
        </p:nvSpPr>
        <p:spPr>
          <a:xfrm>
            <a:off x="-674156" y="-1322787"/>
            <a:ext cx="4224468" cy="2645573"/>
          </a:xfrm>
          <a:custGeom>
            <a:rect b="b" l="l" r="r" t="t"/>
            <a:pathLst>
              <a:path extrusionOk="0"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9"/>
          <p:cNvSpPr/>
          <p:nvPr/>
        </p:nvSpPr>
        <p:spPr>
          <a:xfrm>
            <a:off x="11101574" y="9560661"/>
            <a:ext cx="3169280" cy="2226419"/>
          </a:xfrm>
          <a:custGeom>
            <a:rect b="b" l="l" r="r" t="t"/>
            <a:pathLst>
              <a:path extrusionOk="0"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9"/>
          <p:cNvSpPr/>
          <p:nvPr/>
        </p:nvSpPr>
        <p:spPr>
          <a:xfrm>
            <a:off x="9653627" y="-3037933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9"/>
          <p:cNvSpPr/>
          <p:nvPr/>
        </p:nvSpPr>
        <p:spPr>
          <a:xfrm rot="-5400000">
            <a:off x="4745771" y="-187733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9"/>
          <p:cNvSpPr/>
          <p:nvPr/>
        </p:nvSpPr>
        <p:spPr>
          <a:xfrm>
            <a:off x="2932282" y="9271808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9"/>
          <p:cNvSpPr/>
          <p:nvPr/>
        </p:nvSpPr>
        <p:spPr>
          <a:xfrm>
            <a:off x="15262955" y="-1072630"/>
            <a:ext cx="1996345" cy="2149497"/>
          </a:xfrm>
          <a:custGeom>
            <a:rect b="b" l="l" r="r" t="t"/>
            <a:pathLst>
              <a:path extrusionOk="0"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9"/>
          <p:cNvSpPr/>
          <p:nvPr/>
        </p:nvSpPr>
        <p:spPr>
          <a:xfrm>
            <a:off x="606022" y="5217068"/>
            <a:ext cx="4988518" cy="2975961"/>
          </a:xfrm>
          <a:custGeom>
            <a:rect b="b" l="l" r="r" t="t"/>
            <a:pathLst>
              <a:path extrusionOk="0" h="2975961" w="4988518">
                <a:moveTo>
                  <a:pt x="0" y="0"/>
                </a:moveTo>
                <a:lnTo>
                  <a:pt x="4988519" y="0"/>
                </a:lnTo>
                <a:lnTo>
                  <a:pt x="4988519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4" name="Google Shape;354;p9"/>
          <p:cNvSpPr/>
          <p:nvPr/>
        </p:nvSpPr>
        <p:spPr>
          <a:xfrm>
            <a:off x="6927126" y="5217068"/>
            <a:ext cx="4344817" cy="2975961"/>
          </a:xfrm>
          <a:custGeom>
            <a:rect b="b" l="l" r="r" t="t"/>
            <a:pathLst>
              <a:path extrusionOk="0" h="2975961" w="4344817">
                <a:moveTo>
                  <a:pt x="0" y="0"/>
                </a:moveTo>
                <a:lnTo>
                  <a:pt x="4344817" y="0"/>
                </a:lnTo>
                <a:lnTo>
                  <a:pt x="4344817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5" name="Google Shape;355;p9"/>
          <p:cNvSpPr/>
          <p:nvPr/>
        </p:nvSpPr>
        <p:spPr>
          <a:xfrm>
            <a:off x="13401572" y="5217068"/>
            <a:ext cx="3857728" cy="2975961"/>
          </a:xfrm>
          <a:custGeom>
            <a:rect b="b" l="l" r="r" t="t"/>
            <a:pathLst>
              <a:path extrusionOk="0" h="2975961" w="3857728">
                <a:moveTo>
                  <a:pt x="0" y="0"/>
                </a:moveTo>
                <a:lnTo>
                  <a:pt x="3857728" y="0"/>
                </a:lnTo>
                <a:lnTo>
                  <a:pt x="3857728" y="2975962"/>
                </a:lnTo>
                <a:lnTo>
                  <a:pt x="0" y="297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356" name="Google Shape;356;p9"/>
          <p:cNvGrpSpPr/>
          <p:nvPr/>
        </p:nvGrpSpPr>
        <p:grpSpPr>
          <a:xfrm>
            <a:off x="6642570" y="2805139"/>
            <a:ext cx="4913929" cy="2004256"/>
            <a:chOff x="0" y="76200"/>
            <a:chExt cx="6551906" cy="2672341"/>
          </a:xfrm>
        </p:grpSpPr>
        <p:sp>
          <p:nvSpPr>
            <p:cNvPr id="357" name="Google Shape;357;p9"/>
            <p:cNvSpPr txBox="1"/>
            <p:nvPr/>
          </p:nvSpPr>
          <p:spPr>
            <a:xfrm>
              <a:off x="1781584" y="76200"/>
              <a:ext cx="2988737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02</a:t>
              </a:r>
              <a:endParaRPr/>
            </a:p>
          </p:txBody>
        </p:sp>
        <p:sp>
          <p:nvSpPr>
            <p:cNvPr id="358" name="Google Shape;358;p9"/>
            <p:cNvSpPr txBox="1"/>
            <p:nvPr/>
          </p:nvSpPr>
          <p:spPr>
            <a:xfrm>
              <a:off x="0" y="1151383"/>
              <a:ext cx="6551906" cy="159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59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3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/>
            </a:p>
            <a:p>
              <a:pPr indent="-154369" lvl="1" marL="308738" marR="0" rtl="0" algn="l">
                <a:lnSpc>
                  <a:spcPct val="155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Performing KMeans clustering on the dataset using 4 numbers of clusters.</a:t>
              </a:r>
              <a:endParaRPr/>
            </a:p>
            <a:p>
              <a:pPr indent="0" lvl="0" marL="0" marR="0" rtl="0" algn="ctr">
                <a:lnSpc>
                  <a:spcPct val="155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59" name="Google Shape;359;p9"/>
          <p:cNvSpPr txBox="1"/>
          <p:nvPr/>
        </p:nvSpPr>
        <p:spPr>
          <a:xfrm>
            <a:off x="649639" y="413467"/>
            <a:ext cx="6142295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RCM Analysis</a:t>
            </a:r>
            <a:endParaRPr/>
          </a:p>
        </p:txBody>
      </p:sp>
      <p:grpSp>
        <p:nvGrpSpPr>
          <p:cNvPr id="360" name="Google Shape;360;p9"/>
          <p:cNvGrpSpPr/>
          <p:nvPr/>
        </p:nvGrpSpPr>
        <p:grpSpPr>
          <a:xfrm>
            <a:off x="606022" y="2797488"/>
            <a:ext cx="4608904" cy="2019559"/>
            <a:chOff x="0" y="76200"/>
            <a:chExt cx="6145206" cy="2692745"/>
          </a:xfrm>
        </p:grpSpPr>
        <p:sp>
          <p:nvSpPr>
            <p:cNvPr id="361" name="Google Shape;361;p9"/>
            <p:cNvSpPr txBox="1"/>
            <p:nvPr/>
          </p:nvSpPr>
          <p:spPr>
            <a:xfrm>
              <a:off x="2327156" y="76200"/>
              <a:ext cx="896923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01</a:t>
              </a:r>
              <a:endParaRPr/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0" y="1171692"/>
              <a:ext cx="6145206" cy="1597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Recency, Frequency &amp; Monetary</a:t>
              </a:r>
              <a:endParaRPr/>
            </a:p>
            <a:p>
              <a:pPr indent="-154369" lvl="1" marL="308738" marR="0" rtl="0" algn="l">
                <a:lnSpc>
                  <a:spcPct val="155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RFM analysis is a customer segmentation technique based on three key metrics: Recency, Frequency, and Monetary value.</a:t>
              </a:r>
              <a:endParaRPr/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12984143" y="2814199"/>
            <a:ext cx="4325085" cy="1986138"/>
            <a:chOff x="0" y="76200"/>
            <a:chExt cx="5766780" cy="2648184"/>
          </a:xfrm>
        </p:grpSpPr>
        <p:sp>
          <p:nvSpPr>
            <p:cNvPr id="364" name="Google Shape;364;p9"/>
            <p:cNvSpPr txBox="1"/>
            <p:nvPr/>
          </p:nvSpPr>
          <p:spPr>
            <a:xfrm>
              <a:off x="1392273" y="76200"/>
              <a:ext cx="2982234" cy="88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69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03</a:t>
              </a:r>
              <a:endParaRPr/>
            </a:p>
          </p:txBody>
        </p:sp>
        <p:sp>
          <p:nvSpPr>
            <p:cNvPr id="365" name="Google Shape;365;p9"/>
            <p:cNvSpPr txBox="1"/>
            <p:nvPr/>
          </p:nvSpPr>
          <p:spPr>
            <a:xfrm>
              <a:off x="0" y="1127155"/>
              <a:ext cx="5766780" cy="1597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sng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Customer Segementation:</a:t>
              </a:r>
              <a:endParaRPr/>
            </a:p>
            <a:p>
              <a:pPr indent="-154369" lvl="1" marL="308738" marR="0" rtl="0" algn="l">
                <a:lnSpc>
                  <a:spcPct val="155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30"/>
                <a:buFont typeface="Arial"/>
                <a:buChar char="•"/>
              </a:pPr>
              <a:r>
                <a:rPr b="0" i="0" lang="en-US" sz="143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Assigning a customer segment label based on the value of the 'Cluster_No' column in the row.</a:t>
              </a:r>
              <a:endParaRPr/>
            </a:p>
            <a:p>
              <a:pPr indent="0" lvl="0" marL="0" marR="0" rtl="0" algn="ctr">
                <a:lnSpc>
                  <a:spcPct val="1560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3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