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4"/>
  </p:notesMasterIdLst>
  <p:sldIdLst>
    <p:sldId id="281" r:id="rId5"/>
    <p:sldId id="282" r:id="rId6"/>
    <p:sldId id="283" r:id="rId7"/>
    <p:sldId id="284" r:id="rId8"/>
    <p:sldId id="285" r:id="rId9"/>
    <p:sldId id="286" r:id="rId10"/>
    <p:sldId id="287" r:id="rId11"/>
    <p:sldId id="289" r:id="rId12"/>
    <p:sldId id="290" r:id="rId13"/>
    <p:sldId id="291" r:id="rId14"/>
    <p:sldId id="293" r:id="rId15"/>
    <p:sldId id="294" r:id="rId16"/>
    <p:sldId id="295" r:id="rId17"/>
    <p:sldId id="329"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26" r:id="rId41"/>
    <p:sldId id="330" r:id="rId42"/>
    <p:sldId id="32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3763"/>
    <a:srgbClr val="FFFF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78700" autoAdjust="0"/>
  </p:normalViewPr>
  <p:slideViewPr>
    <p:cSldViewPr>
      <p:cViewPr varScale="1">
        <p:scale>
          <a:sx n="148" d="100"/>
          <a:sy n="148" d="100"/>
        </p:scale>
        <p:origin x="-248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61C02C-4273-4E80-96F1-D1A14CDD11B4}" type="datetimeFigureOut">
              <a:rPr lang="en-US" smtClean="0"/>
              <a:pPr/>
              <a:t>6/24/2011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0975D7-97CE-4BC5-BA23-BEC76647976C}" type="slidenum">
              <a:rPr lang="en-US" smtClean="0"/>
              <a:pPr/>
              <a:t>‹#›</a:t>
            </a:fld>
            <a:endParaRPr lang="en-US"/>
          </a:p>
        </p:txBody>
      </p:sp>
    </p:spTree>
    <p:extLst>
      <p:ext uri="{BB962C8B-B14F-4D97-AF65-F5344CB8AC3E}">
        <p14:creationId xmlns:p14="http://schemas.microsoft.com/office/powerpoint/2010/main" val="47255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6/24/2011 10:12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[Intro]</a:t>
            </a:r>
          </a:p>
          <a:p>
            <a:pPr>
              <a:buNone/>
            </a:pPr>
            <a:r>
              <a:rPr lang="en-US" dirty="0" smtClean="0"/>
              <a:t>A</a:t>
            </a:r>
            <a:r>
              <a:rPr lang="en-US" baseline="0" dirty="0" smtClean="0"/>
              <a:t> Binding consists of 4 components and these will be outlined with the use of a code </a:t>
            </a:r>
            <a:r>
              <a:rPr lang="en-US" baseline="0" dirty="0" err="1" smtClean="0"/>
              <a:t>snippit</a:t>
            </a:r>
            <a:endParaRPr lang="en-US" dirty="0" smtClean="0"/>
          </a:p>
          <a:p>
            <a:pPr>
              <a:buNone/>
            </a:pPr>
            <a:endParaRPr lang="en-US" dirty="0" smtClean="0"/>
          </a:p>
          <a:p>
            <a:pPr>
              <a:buNone/>
            </a:pPr>
            <a:r>
              <a:rPr lang="en-US" dirty="0" smtClean="0"/>
              <a:t>[Click]</a:t>
            </a:r>
          </a:p>
          <a:p>
            <a:pPr>
              <a:buNone/>
            </a:pPr>
            <a:r>
              <a:rPr lang="en-US" dirty="0" smtClean="0"/>
              <a:t>The Source is the</a:t>
            </a:r>
            <a:r>
              <a:rPr lang="en-US" baseline="0" dirty="0" smtClean="0"/>
              <a:t> element name that is the “Trigger” for the data change to appear. You will notice in the code snippet above, the source is referred to as MyCheckBox. This is the name given to the checkbox when it was declared (using the x:Name= property in its declaration)</a:t>
            </a:r>
          </a:p>
          <a:p>
            <a:pPr>
              <a:buNone/>
            </a:pPr>
            <a:endParaRPr lang="en-US" baseline="0" dirty="0" smtClean="0"/>
          </a:p>
          <a:p>
            <a:pPr>
              <a:buNone/>
            </a:pPr>
            <a:r>
              <a:rPr lang="en-US" baseline="0" dirty="0" smtClean="0"/>
              <a:t>[Click]</a:t>
            </a:r>
          </a:p>
          <a:p>
            <a:pPr>
              <a:buNone/>
            </a:pPr>
            <a:r>
              <a:rPr lang="en-US" baseline="0" dirty="0" smtClean="0"/>
              <a:t>The source path is the property on the Source that is being checked. In this example, this is the IsChecked Boolean value is being checked for any changes. Its also worth noting that specifying a source path that doesn’t exist or misspelling a path will not throw up an error but the data binding function will not work until it has been corrected.</a:t>
            </a:r>
          </a:p>
          <a:p>
            <a:pPr>
              <a:buNone/>
            </a:pPr>
            <a:endParaRPr lang="en-US" baseline="0" dirty="0" smtClean="0"/>
          </a:p>
          <a:p>
            <a:pPr>
              <a:buNone/>
            </a:pPr>
            <a:r>
              <a:rPr lang="en-US" baseline="0" dirty="0" smtClean="0"/>
              <a:t>[Click]</a:t>
            </a:r>
          </a:p>
          <a:p>
            <a:pPr>
              <a:buNone/>
            </a:pPr>
            <a:r>
              <a:rPr lang="en-US" baseline="0" dirty="0" smtClean="0"/>
              <a:t>The Target dependency object is the WPF object that will change or update as a result of the source path changing. In this example, the dependency object is a WPF TextBox.</a:t>
            </a:r>
          </a:p>
          <a:p>
            <a:pPr>
              <a:buNone/>
            </a:pPr>
            <a:endParaRPr lang="en-US" baseline="0" dirty="0" smtClean="0"/>
          </a:p>
          <a:p>
            <a:pPr>
              <a:buNone/>
            </a:pPr>
            <a:r>
              <a:rPr lang="en-US" baseline="0" dirty="0" smtClean="0"/>
              <a:t>[Click]</a:t>
            </a:r>
          </a:p>
          <a:p>
            <a:pPr>
              <a:buNone/>
            </a:pPr>
            <a:r>
              <a:rPr lang="en-US" baseline="0" dirty="0" smtClean="0"/>
              <a:t>The Target dependency property is the part of the dependency object that will change or update. In the Example, the dependency property is the IsEnabled Boolean value</a:t>
            </a:r>
          </a:p>
          <a:p>
            <a:pPr>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The source path is the property on the Source that is being checked for any changes that will subsequently be reflected in the UI elements it is bound to.</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The first code example shows the binding of the windows Title property to the text of a TextBlock. The Windows’s Title is the property being checked so this is provided as the Source Path for the binding.</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We know it is the Windows Title property that is being used as no ElementName has been specified so the next element up within the visual tree.</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The next code sample shows a SolidColorBrush element with a binding to the foreground color of the previous TextBlock. The ElementName declares the object for the binding and the Path specifies the property on the object to view for changes.</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The second code snippet shows the XML version of a Source Path (referred to as an Xpath) with the Xpath query for the data to be used.</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Any public property on any CLR object can become the data source for a binding</a:t>
            </a:r>
            <a:r>
              <a:rPr lang="en-GB" baseline="0" dirty="0" smtClean="0"/>
              <a:t> however the changes reflected in the UI will not be automatic as they appear when using dependency properties</a:t>
            </a:r>
          </a:p>
          <a:p>
            <a:endParaRPr lang="en-GB" baseline="0" dirty="0" smtClean="0"/>
          </a:p>
          <a:p>
            <a:r>
              <a:rPr lang="en-GB" baseline="0" dirty="0" smtClean="0"/>
              <a:t>The UI will only update dynamically if the object implements the INotifyPropertyChanged interface or if the object fires a PropertyChanged event when the source property changes  </a:t>
            </a: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a:t>
            </a:r>
            <a:r>
              <a:rPr lang="en-GB" baseline="0" dirty="0" smtClean="0"/>
              <a:t> </a:t>
            </a:r>
            <a:r>
              <a:rPr lang="en-GB" dirty="0" smtClean="0"/>
              <a:t>INotifyPropertyChanged Interface is used to broadcast a change notification on any object</a:t>
            </a:r>
            <a:r>
              <a:rPr lang="en-GB" baseline="0" dirty="0" smtClean="0"/>
              <a:t> that implements it. This is used primarily with data binding as it is used as a signal that a change has occurred in the binding source and now the binding targets can make the relevant changes.</a:t>
            </a:r>
          </a:p>
          <a:p>
            <a:endParaRPr lang="en-GB" baseline="0" dirty="0" smtClean="0"/>
          </a:p>
          <a:p>
            <a:r>
              <a:rPr lang="en-GB" baseline="0" dirty="0" smtClean="0"/>
              <a:t>The code sample shows a </a:t>
            </a:r>
            <a:r>
              <a:rPr lang="en-GB" baseline="0" dirty="0" err="1" smtClean="0"/>
              <a:t>DemoCustomer</a:t>
            </a:r>
            <a:r>
              <a:rPr lang="en-GB" baseline="0" dirty="0" smtClean="0"/>
              <a:t> class that is designed to hold a customers name and phone number. When the phone number is changed (via the set method) the </a:t>
            </a:r>
            <a:r>
              <a:rPr lang="en-GB" baseline="0" dirty="0" err="1" smtClean="0"/>
              <a:t>NotifyPropertyChanged</a:t>
            </a:r>
            <a:r>
              <a:rPr lang="en-GB" baseline="0" dirty="0" smtClean="0"/>
              <a:t> method is fired which triggers the PropertyChanged event. </a:t>
            </a: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[Intro]</a:t>
            </a:r>
          </a:p>
          <a:p>
            <a:pPr marL="0" marR="0" indent="0" algn="l" defTabSz="914363" rtl="0" eaLnBrk="1" fontAlgn="auto" latinLnBrk="0" hangingPunct="1">
              <a:lnSpc>
                <a:spcPct val="90000"/>
              </a:lnSpc>
              <a:spcBef>
                <a:spcPts val="0"/>
              </a:spcBef>
              <a:spcAft>
                <a:spcPts val="333"/>
              </a:spcAft>
              <a:buClrTx/>
              <a:buSzTx/>
              <a:buFontTx/>
              <a:buNone/>
              <a:tabLst/>
              <a:defRPr/>
            </a:pPr>
            <a:r>
              <a:rPr lang="en-GB" dirty="0" smtClean="0"/>
              <a:t>The</a:t>
            </a:r>
            <a:r>
              <a:rPr lang="en-GB" baseline="0" dirty="0" smtClean="0"/>
              <a:t> connection that exists between the binding source and the target dependency object is not always an open two way communication channel. </a:t>
            </a:r>
          </a:p>
          <a:p>
            <a:endParaRPr lang="en-GB" dirty="0" smtClean="0"/>
          </a:p>
          <a:p>
            <a:r>
              <a:rPr lang="en-GB" dirty="0" smtClean="0"/>
              <a:t>[Click]</a:t>
            </a:r>
          </a:p>
          <a:p>
            <a:r>
              <a:rPr lang="en-GB" baseline="0" dirty="0" err="1" smtClean="0"/>
              <a:t>OneTime</a:t>
            </a:r>
            <a:r>
              <a:rPr lang="en-GB" baseline="0" dirty="0" smtClean="0"/>
              <a:t> – the data is pushed from the source to he target only once during the applications lifetime.</a:t>
            </a:r>
          </a:p>
          <a:p>
            <a:endParaRPr lang="en-GB" baseline="0" dirty="0" smtClean="0"/>
          </a:p>
          <a:p>
            <a:r>
              <a:rPr lang="en-GB" baseline="0" dirty="0" smtClean="0"/>
              <a:t>[Click]</a:t>
            </a:r>
          </a:p>
          <a:p>
            <a:r>
              <a:rPr lang="en-GB" baseline="0" dirty="0" smtClean="0"/>
              <a:t>OneWay – the data will only travel from the source to the target. This is used for read-only data and data that will not be updated during the applications lifetime.</a:t>
            </a:r>
          </a:p>
          <a:p>
            <a:endParaRPr lang="en-GB" baseline="0" dirty="0" smtClean="0"/>
          </a:p>
          <a:p>
            <a:r>
              <a:rPr lang="en-GB" baseline="0" dirty="0" smtClean="0"/>
              <a:t>[Click]</a:t>
            </a:r>
          </a:p>
          <a:p>
            <a:r>
              <a:rPr lang="en-GB" baseline="0" dirty="0" smtClean="0"/>
              <a:t>OneWayToSource - </a:t>
            </a:r>
            <a:r>
              <a:rPr lang="en-GB" sz="900" kern="1200" dirty="0" smtClean="0">
                <a:solidFill>
                  <a:schemeClr val="tx1"/>
                </a:solidFill>
                <a:latin typeface="Segoe" pitchFamily="34" charset="0"/>
                <a:ea typeface="+mn-ea"/>
                <a:cs typeface="+mn-cs"/>
              </a:rPr>
              <a:t>only updates source, never the target.</a:t>
            </a:r>
            <a:r>
              <a:rPr lang="en-GB" sz="900" kern="1200" baseline="0" dirty="0" smtClean="0">
                <a:solidFill>
                  <a:schemeClr val="tx1"/>
                </a:solidFill>
                <a:latin typeface="Segoe" pitchFamily="34" charset="0"/>
                <a:ea typeface="+mn-ea"/>
                <a:cs typeface="+mn-cs"/>
              </a:rPr>
              <a:t> This </a:t>
            </a:r>
            <a:r>
              <a:rPr lang="en-GB" sz="900" kern="1200" dirty="0" smtClean="0">
                <a:solidFill>
                  <a:schemeClr val="tx1"/>
                </a:solidFill>
                <a:latin typeface="Segoe" pitchFamily="34" charset="0"/>
                <a:ea typeface="+mn-ea"/>
                <a:cs typeface="+mn-cs"/>
              </a:rPr>
              <a:t>reverses the binding.</a:t>
            </a:r>
            <a:r>
              <a:rPr lang="en-GB" sz="900" kern="1200" baseline="0" dirty="0" smtClean="0">
                <a:solidFill>
                  <a:schemeClr val="tx1"/>
                </a:solidFill>
                <a:latin typeface="Segoe" pitchFamily="34" charset="0"/>
                <a:ea typeface="+mn-ea"/>
                <a:cs typeface="+mn-cs"/>
              </a:rPr>
              <a:t> One note about this is that the </a:t>
            </a:r>
            <a:r>
              <a:rPr lang="en-GB" sz="900" kern="1200" dirty="0" smtClean="0">
                <a:solidFill>
                  <a:schemeClr val="tx1"/>
                </a:solidFill>
                <a:latin typeface="Segoe" pitchFamily="34" charset="0"/>
                <a:ea typeface="+mn-ea"/>
                <a:cs typeface="+mn-cs"/>
              </a:rPr>
              <a:t>target must always be a dependency property so it can make source a Dependency</a:t>
            </a:r>
            <a:r>
              <a:rPr lang="en-GB" sz="900" kern="1200" baseline="0" dirty="0" smtClean="0">
                <a:solidFill>
                  <a:schemeClr val="tx1"/>
                </a:solidFill>
                <a:latin typeface="Segoe" pitchFamily="34" charset="0"/>
                <a:ea typeface="+mn-ea"/>
                <a:cs typeface="+mn-cs"/>
              </a:rPr>
              <a:t> property</a:t>
            </a:r>
          </a:p>
          <a:p>
            <a:endParaRPr lang="en-GB" sz="900" kern="1200" baseline="0" dirty="0" smtClean="0">
              <a:solidFill>
                <a:schemeClr val="tx1"/>
              </a:solidFill>
              <a:latin typeface="Segoe" pitchFamily="34" charset="0"/>
              <a:ea typeface="+mn-ea"/>
              <a:cs typeface="+mn-cs"/>
            </a:endParaRPr>
          </a:p>
          <a:p>
            <a:r>
              <a:rPr lang="en-GB" sz="900" kern="1200" baseline="0" dirty="0" smtClean="0">
                <a:solidFill>
                  <a:schemeClr val="tx1"/>
                </a:solidFill>
                <a:latin typeface="Segoe" pitchFamily="34" charset="0"/>
                <a:ea typeface="+mn-ea"/>
                <a:cs typeface="+mn-cs"/>
              </a:rPr>
              <a:t>[Click]</a:t>
            </a:r>
          </a:p>
          <a:p>
            <a:pPr marL="0" marR="0" indent="0" algn="l" defTabSz="914363" rtl="0" eaLnBrk="1" fontAlgn="auto" latinLnBrk="0" hangingPunct="1">
              <a:lnSpc>
                <a:spcPct val="90000"/>
              </a:lnSpc>
              <a:spcBef>
                <a:spcPts val="0"/>
              </a:spcBef>
              <a:spcAft>
                <a:spcPts val="333"/>
              </a:spcAft>
              <a:buClrTx/>
              <a:buSzTx/>
              <a:buFontTx/>
              <a:buNone/>
              <a:tabLst/>
              <a:defRPr/>
            </a:pPr>
            <a:r>
              <a:rPr lang="en-GB" sz="900" kern="1200" baseline="0" dirty="0" smtClean="0">
                <a:solidFill>
                  <a:schemeClr val="tx1"/>
                </a:solidFill>
                <a:latin typeface="Segoe" pitchFamily="34" charset="0"/>
                <a:ea typeface="+mn-ea"/>
                <a:cs typeface="+mn-cs"/>
              </a:rPr>
              <a:t>TwoWay - </a:t>
            </a:r>
            <a:r>
              <a:rPr lang="en-GB" sz="900" kern="1200" dirty="0" smtClean="0">
                <a:solidFill>
                  <a:schemeClr val="tx1"/>
                </a:solidFill>
                <a:latin typeface="Segoe" pitchFamily="34" charset="0"/>
                <a:ea typeface="+mn-ea"/>
                <a:cs typeface="+mn-cs"/>
              </a:rPr>
              <a:t> updates</a:t>
            </a:r>
            <a:r>
              <a:rPr lang="en-GB" sz="900" kern="1200" baseline="0" dirty="0" smtClean="0">
                <a:solidFill>
                  <a:schemeClr val="tx1"/>
                </a:solidFill>
                <a:latin typeface="Segoe" pitchFamily="34" charset="0"/>
                <a:ea typeface="+mn-ea"/>
                <a:cs typeface="+mn-cs"/>
              </a:rPr>
              <a:t> are reflected on the </a:t>
            </a:r>
            <a:r>
              <a:rPr lang="en-GB" sz="900" kern="1200" dirty="0" smtClean="0">
                <a:solidFill>
                  <a:schemeClr val="tx1"/>
                </a:solidFill>
                <a:latin typeface="Segoe" pitchFamily="34" charset="0"/>
                <a:ea typeface="+mn-ea"/>
                <a:cs typeface="+mn-cs"/>
              </a:rPr>
              <a:t>target and or the</a:t>
            </a:r>
            <a:r>
              <a:rPr lang="en-GB" sz="900" kern="1200" baseline="0" dirty="0" smtClean="0">
                <a:solidFill>
                  <a:schemeClr val="tx1"/>
                </a:solidFill>
                <a:latin typeface="Segoe" pitchFamily="34" charset="0"/>
                <a:ea typeface="+mn-ea"/>
                <a:cs typeface="+mn-cs"/>
              </a:rPr>
              <a:t> </a:t>
            </a:r>
            <a:r>
              <a:rPr lang="en-GB" sz="900" kern="1200" dirty="0" smtClean="0">
                <a:solidFill>
                  <a:schemeClr val="tx1"/>
                </a:solidFill>
                <a:latin typeface="Segoe" pitchFamily="34" charset="0"/>
                <a:ea typeface="+mn-ea"/>
                <a:cs typeface="+mn-cs"/>
              </a:rPr>
              <a:t>source.</a:t>
            </a:r>
            <a:r>
              <a:rPr lang="en-GB" sz="900" kern="1200" baseline="0" dirty="0" smtClean="0">
                <a:solidFill>
                  <a:schemeClr val="tx1"/>
                </a:solidFill>
                <a:latin typeface="Segoe" pitchFamily="34" charset="0"/>
                <a:ea typeface="+mn-ea"/>
                <a:cs typeface="+mn-cs"/>
              </a:rPr>
              <a:t> The </a:t>
            </a:r>
            <a:r>
              <a:rPr lang="en-GB" sz="900" kern="1200" dirty="0" smtClean="0">
                <a:solidFill>
                  <a:schemeClr val="tx1"/>
                </a:solidFill>
                <a:latin typeface="Segoe" pitchFamily="34" charset="0"/>
                <a:ea typeface="+mn-ea"/>
                <a:cs typeface="+mn-cs"/>
              </a:rPr>
              <a:t>target must be a</a:t>
            </a:r>
            <a:r>
              <a:rPr lang="en-GB" sz="900" kern="1200" baseline="0" dirty="0" smtClean="0">
                <a:solidFill>
                  <a:schemeClr val="tx1"/>
                </a:solidFill>
                <a:latin typeface="Segoe" pitchFamily="34" charset="0"/>
                <a:ea typeface="+mn-ea"/>
                <a:cs typeface="+mn-cs"/>
              </a:rPr>
              <a:t> dependency property </a:t>
            </a:r>
            <a:r>
              <a:rPr lang="en-GB" sz="900" kern="1200" dirty="0" smtClean="0">
                <a:solidFill>
                  <a:schemeClr val="tx1"/>
                </a:solidFill>
                <a:latin typeface="Segoe" pitchFamily="34" charset="0"/>
                <a:ea typeface="+mn-ea"/>
                <a:cs typeface="+mn-cs"/>
              </a:rPr>
              <a:t>with binding expression</a:t>
            </a:r>
          </a:p>
          <a:p>
            <a:endParaRPr lang="en-GB"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In</a:t>
            </a:r>
            <a:r>
              <a:rPr lang="en-GB" baseline="0" dirty="0" smtClean="0"/>
              <a:t> general, controls are most often updated when a change occurs such as a change in focus or a screen refresh.</a:t>
            </a:r>
          </a:p>
          <a:p>
            <a:endParaRPr lang="en-GB" baseline="0" dirty="0" smtClean="0"/>
          </a:p>
          <a:p>
            <a:r>
              <a:rPr lang="en-GB" baseline="0" dirty="0" smtClean="0"/>
              <a:t>For example, a TextBox control will only send updates once it has been tabbed out of or looses focus. </a:t>
            </a:r>
          </a:p>
          <a:p>
            <a:endParaRPr lang="en-GB" baseline="0" dirty="0" smtClean="0"/>
          </a:p>
          <a:p>
            <a:r>
              <a:rPr lang="en-GB" baseline="0" dirty="0" smtClean="0"/>
              <a:t>To change this behaviour, you can specify that the binding should update whenever the property changes value using UpdateSourceTrigger markup extension.</a:t>
            </a:r>
          </a:p>
          <a:p>
            <a:endParaRPr lang="en-GB" baseline="0" dirty="0" smtClean="0"/>
          </a:p>
          <a:p>
            <a:r>
              <a:rPr lang="en-GB" baseline="0" dirty="0" smtClean="0"/>
              <a:t>This can be set to PropertyChanged, LostFocus and Explicit.</a:t>
            </a:r>
          </a:p>
          <a:p>
            <a:endParaRPr lang="en-GB" baseline="0" dirty="0" smtClean="0"/>
          </a:p>
          <a:p>
            <a:endParaRPr lang="en-GB" baseline="0" dirty="0" smtClean="0"/>
          </a:p>
          <a:p>
            <a:r>
              <a:rPr lang="en-GB" baseline="0" dirty="0" smtClean="0"/>
              <a:t>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6/24/2011 10:12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There are actually four core content controls in WPF which virtually</a:t>
            </a:r>
            <a:r>
              <a:rPr lang="en-GB" baseline="0" dirty="0" smtClean="0"/>
              <a:t> all controls inherit:</a:t>
            </a:r>
          </a:p>
          <a:p>
            <a:endParaRPr lang="en-GB" baseline="0" dirty="0" smtClean="0"/>
          </a:p>
          <a:p>
            <a:r>
              <a:rPr lang="en-GB" b="1" baseline="0" dirty="0" err="1" smtClean="0"/>
              <a:t>ContentControl</a:t>
            </a:r>
            <a:r>
              <a:rPr lang="en-GB" baseline="0" dirty="0" smtClean="0"/>
              <a:t>. Contains a single content item, for example Label, Window and </a:t>
            </a:r>
            <a:r>
              <a:rPr lang="en-GB" baseline="0" dirty="0" err="1" smtClean="0"/>
              <a:t>UserControl</a:t>
            </a:r>
            <a:r>
              <a:rPr lang="en-GB" baseline="0" dirty="0" smtClean="0"/>
              <a:t> inherit directly from </a:t>
            </a:r>
            <a:r>
              <a:rPr lang="en-GB" baseline="0" dirty="0" err="1" smtClean="0"/>
              <a:t>ContentControl</a:t>
            </a:r>
            <a:r>
              <a:rPr lang="en-GB" baseline="0" dirty="0" smtClean="0"/>
              <a:t>, as well as </a:t>
            </a:r>
            <a:r>
              <a:rPr lang="en-GB" baseline="0" dirty="0" err="1" smtClean="0"/>
              <a:t>ButtonBase</a:t>
            </a:r>
            <a:r>
              <a:rPr lang="en-GB" baseline="0" dirty="0" smtClean="0"/>
              <a:t>.</a:t>
            </a:r>
          </a:p>
          <a:p>
            <a:r>
              <a:rPr lang="en-GB" b="1" baseline="0" dirty="0" err="1" smtClean="0"/>
              <a:t>HeaderedContentControl</a:t>
            </a:r>
            <a:r>
              <a:rPr lang="en-GB" baseline="0" dirty="0" smtClean="0"/>
              <a:t>. This control actually inherits from </a:t>
            </a:r>
            <a:r>
              <a:rPr lang="en-GB" baseline="0" dirty="0" err="1" smtClean="0"/>
              <a:t>ContentControl</a:t>
            </a:r>
            <a:r>
              <a:rPr lang="en-GB" baseline="0" dirty="0" smtClean="0"/>
              <a:t>, but also provides a header as well as content item. Examples of </a:t>
            </a:r>
            <a:r>
              <a:rPr lang="en-GB" baseline="0" dirty="0" err="1" smtClean="0"/>
              <a:t>HeaderedContentControl</a:t>
            </a:r>
            <a:r>
              <a:rPr lang="en-GB" baseline="0" dirty="0" smtClean="0"/>
              <a:t> include </a:t>
            </a:r>
            <a:r>
              <a:rPr lang="en-GB" baseline="0" dirty="0" err="1" smtClean="0"/>
              <a:t>GroupBox</a:t>
            </a:r>
            <a:r>
              <a:rPr lang="en-GB" baseline="0" dirty="0" smtClean="0"/>
              <a:t>, Expander and </a:t>
            </a:r>
            <a:r>
              <a:rPr lang="en-GB" baseline="0" dirty="0" err="1" smtClean="0"/>
              <a:t>TabItem</a:t>
            </a:r>
            <a:r>
              <a:rPr lang="en-GB" baseline="0" dirty="0" smtClean="0"/>
              <a:t>.</a:t>
            </a:r>
          </a:p>
          <a:p>
            <a:r>
              <a:rPr lang="en-GB" b="1" baseline="0" dirty="0" err="1" smtClean="0"/>
              <a:t>ItemsControl</a:t>
            </a:r>
            <a:r>
              <a:rPr lang="en-GB" baseline="0" dirty="0" smtClean="0"/>
              <a:t>. Contains a collection of items, for example </a:t>
            </a:r>
            <a:r>
              <a:rPr lang="en-GB" baseline="0" dirty="0" err="1" smtClean="0"/>
              <a:t>StatusBar</a:t>
            </a:r>
            <a:r>
              <a:rPr lang="en-GB" baseline="0" dirty="0" smtClean="0"/>
              <a:t>, </a:t>
            </a:r>
            <a:r>
              <a:rPr lang="en-GB" baseline="0" dirty="0" err="1" smtClean="0"/>
              <a:t>TreeView</a:t>
            </a:r>
            <a:r>
              <a:rPr lang="en-GB" baseline="0" dirty="0" smtClean="0"/>
              <a:t> and </a:t>
            </a:r>
            <a:r>
              <a:rPr lang="en-GB" baseline="0" dirty="0" err="1" smtClean="0"/>
              <a:t>MenuBase</a:t>
            </a:r>
            <a:r>
              <a:rPr lang="en-GB" baseline="0" dirty="0" smtClean="0"/>
              <a:t>.</a:t>
            </a:r>
          </a:p>
          <a:p>
            <a:r>
              <a:rPr lang="en-GB" b="1" baseline="0" dirty="0" err="1" smtClean="0"/>
              <a:t>HeaderedItemsControl</a:t>
            </a:r>
            <a:r>
              <a:rPr lang="en-GB" baseline="0" dirty="0" smtClean="0"/>
              <a:t>. This control actually inherits from </a:t>
            </a:r>
            <a:r>
              <a:rPr lang="en-GB" baseline="0" dirty="0" err="1" smtClean="0"/>
              <a:t>ItemsControl</a:t>
            </a:r>
            <a:r>
              <a:rPr lang="en-GB" baseline="0" dirty="0" smtClean="0"/>
              <a:t>, but also provides a header as well as a collection of items. Examples of </a:t>
            </a:r>
            <a:r>
              <a:rPr lang="en-GB" baseline="0" dirty="0" err="1" smtClean="0"/>
              <a:t>HeaderedItemsControl</a:t>
            </a:r>
            <a:r>
              <a:rPr lang="en-GB" baseline="0" dirty="0" smtClean="0"/>
              <a:t> include </a:t>
            </a:r>
            <a:r>
              <a:rPr lang="en-GB" baseline="0" dirty="0" err="1" smtClean="0"/>
              <a:t>MenuItem</a:t>
            </a:r>
            <a:r>
              <a:rPr lang="en-GB" baseline="0" dirty="0" smtClean="0"/>
              <a:t>, ToolBar and </a:t>
            </a:r>
            <a:r>
              <a:rPr lang="en-GB" baseline="0" dirty="0" err="1" smtClean="0"/>
              <a:t>TreeViewItem</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Data Templates</a:t>
            </a:r>
            <a:r>
              <a:rPr lang="en-GB" baseline="0" dirty="0" smtClean="0"/>
              <a:t> take a piece of data (described as a DataType property) and builds a display tree. Within the tree, you can bind to parts of the piece of data.</a:t>
            </a: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Data Triggers can be thought of as a simple value converter in markup</a:t>
            </a:r>
          </a:p>
          <a:p>
            <a:endParaRPr lang="en-GB" baseline="0" dirty="0" smtClean="0"/>
          </a:p>
          <a:p>
            <a:r>
              <a:rPr lang="en-GB" baseline="0" dirty="0" smtClean="0"/>
              <a:t>DataTrigger uses a binding to retrieve a data value from an object and uses a series of setter and EventSetter objects to create a change in state when the value matches a specified value.</a:t>
            </a:r>
          </a:p>
          <a:p>
            <a:endParaRPr lang="en-GB" baseline="0" dirty="0" smtClean="0"/>
          </a:p>
          <a:p>
            <a:r>
              <a:rPr lang="en-GB" baseline="0" dirty="0" smtClean="0"/>
              <a:t>In the code snippet above, a trigger has been set on a Style definition (that will be referenced by a ListBoxItem) that will change the Foreground property to Red when the user data entry for State is equal to WA.</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6/24/2011 10:12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6/24/2011 10:12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In many cases the data that applications work with is a collection of objects. A common scenario in data binding is to use an </a:t>
            </a:r>
            <a:r>
              <a:rPr lang="en-GB" dirty="0" err="1" smtClean="0"/>
              <a:t>ItemsControl</a:t>
            </a:r>
            <a:r>
              <a:rPr lang="en-GB" dirty="0" smtClean="0"/>
              <a:t> such as a </a:t>
            </a:r>
            <a:r>
              <a:rPr lang="en-GB" dirty="0" err="1" smtClean="0"/>
              <a:t>ListBox</a:t>
            </a:r>
            <a:r>
              <a:rPr lang="en-GB" dirty="0" smtClean="0"/>
              <a:t>, </a:t>
            </a:r>
            <a:r>
              <a:rPr lang="en-GB" dirty="0" err="1" smtClean="0"/>
              <a:t>ListView</a:t>
            </a:r>
            <a:r>
              <a:rPr lang="en-GB" dirty="0" smtClean="0"/>
              <a:t>, or </a:t>
            </a:r>
            <a:r>
              <a:rPr lang="en-GB" dirty="0" err="1" smtClean="0"/>
              <a:t>TreeView</a:t>
            </a:r>
            <a:r>
              <a:rPr lang="en-GB" dirty="0" smtClean="0"/>
              <a:t> to display a collection of records, the </a:t>
            </a:r>
            <a:r>
              <a:rPr lang="en-GB" dirty="0" err="1" smtClean="0"/>
              <a:t>INotifyCollectionChange</a:t>
            </a:r>
            <a:r>
              <a:rPr lang="en-GB" baseline="0" dirty="0" smtClean="0"/>
              <a:t> interface enables the UI to stay synchronized with the collection of items. For convenience WPF provides two collection classes that already implement the </a:t>
            </a:r>
            <a:r>
              <a:rPr lang="en-GB" baseline="0" dirty="0" err="1" smtClean="0"/>
              <a:t>INotifyCollectionChanged</a:t>
            </a:r>
            <a:r>
              <a:rPr lang="en-GB" baseline="0" dirty="0" smtClean="0"/>
              <a:t> interface:</a:t>
            </a:r>
            <a:endParaRPr lang="en-GB" b="1" dirty="0" smtClean="0"/>
          </a:p>
          <a:p>
            <a:endParaRPr lang="en-GB" b="1" dirty="0" smtClean="0"/>
          </a:p>
          <a:p>
            <a:r>
              <a:rPr lang="en-GB" b="1" dirty="0" err="1" smtClean="0"/>
              <a:t>ObservableCollection</a:t>
            </a:r>
            <a:r>
              <a:rPr lang="en-GB" dirty="0" smtClean="0"/>
              <a:t>.</a:t>
            </a:r>
            <a:r>
              <a:rPr lang="en-GB" baseline="0" dirty="0" smtClean="0"/>
              <a:t> </a:t>
            </a:r>
            <a:r>
              <a:rPr lang="en-GB" dirty="0" smtClean="0"/>
              <a:t>Represents a dynamic data collection that provides notifications when items get added, removed, or when the whole list is refreshed. </a:t>
            </a:r>
          </a:p>
          <a:p>
            <a:r>
              <a:rPr lang="en-US" b="1" dirty="0" err="1" smtClean="0"/>
              <a:t>ReadOnlyObservableCollection</a:t>
            </a:r>
            <a:r>
              <a:rPr lang="en-US" dirty="0" smtClean="0"/>
              <a:t>.</a:t>
            </a:r>
            <a:r>
              <a:rPr lang="en-US" baseline="0" dirty="0" smtClean="0"/>
              <a:t> Represents a read-only version of </a:t>
            </a:r>
            <a:r>
              <a:rPr lang="en-US" baseline="0" dirty="0" err="1" smtClean="0"/>
              <a:t>ObservableCollection</a:t>
            </a:r>
            <a:r>
              <a:rPr lang="en-US" baseline="0" dirty="0" smtClean="0"/>
              <a:t>, this class is simply a wrapper around </a:t>
            </a:r>
            <a:r>
              <a:rPr lang="en-US" baseline="0" dirty="0" err="1" smtClean="0"/>
              <a:t>ObservableCollection</a:t>
            </a:r>
            <a:r>
              <a:rPr lang="en-US" baseline="0" dirty="0" smtClean="0"/>
              <a: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[Intro]</a:t>
            </a:r>
          </a:p>
          <a:p>
            <a:r>
              <a:rPr lang="en-GB" dirty="0" smtClean="0"/>
              <a:t>You can bind to many collections,</a:t>
            </a:r>
            <a:r>
              <a:rPr lang="en-GB" baseline="0" dirty="0" smtClean="0"/>
              <a:t> you can even create your own collection to which you can bind.</a:t>
            </a:r>
            <a:endParaRPr lang="en-GB" dirty="0" smtClean="0"/>
          </a:p>
          <a:p>
            <a:endParaRPr lang="en-GB" dirty="0" smtClean="0"/>
          </a:p>
          <a:p>
            <a:r>
              <a:rPr lang="en-GB" dirty="0" smtClean="0"/>
              <a:t>[Click]</a:t>
            </a:r>
          </a:p>
          <a:p>
            <a:r>
              <a:rPr lang="en-GB" dirty="0" smtClean="0"/>
              <a:t>This collection must implement the </a:t>
            </a:r>
            <a:r>
              <a:rPr lang="en-GB" dirty="0" err="1" smtClean="0"/>
              <a:t>INotifyCollectionChanged</a:t>
            </a:r>
            <a:r>
              <a:rPr lang="en-GB" dirty="0" smtClean="0"/>
              <a:t> interface</a:t>
            </a:r>
            <a:r>
              <a:rPr lang="en-GB" baseline="0" dirty="0" smtClean="0"/>
              <a:t> which provides the </a:t>
            </a:r>
            <a:r>
              <a:rPr lang="en-GB" baseline="0" dirty="0" err="1" smtClean="0"/>
              <a:t>CollectionChanged</a:t>
            </a:r>
            <a:r>
              <a:rPr lang="en-GB" baseline="0" dirty="0" smtClean="0"/>
              <a:t> event</a:t>
            </a:r>
            <a:endParaRPr lang="en-GB" dirty="0" smtClean="0"/>
          </a:p>
          <a:p>
            <a:endParaRPr lang="en-GB" dirty="0" smtClean="0"/>
          </a:p>
          <a:p>
            <a:r>
              <a:rPr lang="en-GB" dirty="0" smtClean="0"/>
              <a:t>[Click]</a:t>
            </a:r>
          </a:p>
          <a:p>
            <a:r>
              <a:rPr lang="en-GB" dirty="0" smtClean="0"/>
              <a:t>When an item</a:t>
            </a:r>
            <a:r>
              <a:rPr lang="en-GB" baseline="0" dirty="0" smtClean="0"/>
              <a:t> is added/deleted to your collection or an Item changes within the collections Items list</a:t>
            </a:r>
            <a:endParaRPr lang="en-GB" dirty="0" smtClean="0"/>
          </a:p>
          <a:p>
            <a:endParaRPr lang="en-GB" dirty="0" smtClean="0"/>
          </a:p>
          <a:p>
            <a:r>
              <a:rPr lang="en-GB" dirty="0" smtClean="0"/>
              <a:t>[Click]</a:t>
            </a:r>
          </a:p>
          <a:p>
            <a:r>
              <a:rPr lang="en-GB" dirty="0" smtClean="0"/>
              <a:t>The event is fired which notifies bound objects of the changes.</a:t>
            </a: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a:t>
            </a:r>
            <a:r>
              <a:rPr lang="en-GB" baseline="0" dirty="0" smtClean="0"/>
              <a:t> three key elements with data binding are the data source, the binding and the target element. The CollectionView  is the fourth key data binding element and is used with list binding.</a:t>
            </a:r>
          </a:p>
          <a:p>
            <a:endParaRPr lang="en-GB" baseline="0" dirty="0" smtClean="0"/>
          </a:p>
          <a:p>
            <a:r>
              <a:rPr lang="en-GB" baseline="0" dirty="0" smtClean="0"/>
              <a:t>The CollectionView is responsible for keeping track of the current item as well as filtering, sorting and grouping.</a:t>
            </a:r>
          </a:p>
          <a:p>
            <a:endParaRPr lang="en-GB" baseline="0" dirty="0" smtClean="0"/>
          </a:p>
          <a:p>
            <a:r>
              <a:rPr lang="en-GB" baseline="0" dirty="0" smtClean="0"/>
              <a:t>Keeping track of the current item is referred to as “currency management” and this is done using the IsSynchronizedWithCurrentItemProperty on a control such as a list.</a:t>
            </a:r>
          </a:p>
          <a:p>
            <a:endParaRPr lang="en-GB" baseline="0" dirty="0" smtClean="0"/>
          </a:p>
          <a:p>
            <a:r>
              <a:rPr lang="en-GB" baseline="0" dirty="0" smtClean="0"/>
              <a:t>You can bind a collection to a collection-valued property (such as ItemSource) </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GB" baseline="0" dirty="0" smtClean="0"/>
              <a:t>Sorting is done by adding one or more </a:t>
            </a:r>
            <a:r>
              <a:rPr lang="en-GB" baseline="0" dirty="0" err="1" smtClean="0"/>
              <a:t>SortDescription</a:t>
            </a:r>
            <a:r>
              <a:rPr lang="en-GB" baseline="0" dirty="0" smtClean="0"/>
              <a:t> objects using the </a:t>
            </a:r>
            <a:r>
              <a:rPr lang="en-GB" baseline="0" dirty="0" err="1" smtClean="0"/>
              <a:t>CollectionView.SortDescriptions.Add</a:t>
            </a:r>
            <a:r>
              <a:rPr lang="en-GB" baseline="0" dirty="0" smtClean="0"/>
              <a:t> () method </a:t>
            </a:r>
          </a:p>
          <a:p>
            <a:endParaRPr lang="en-GB" dirty="0" smtClean="0"/>
          </a:p>
          <a:p>
            <a:r>
              <a:rPr lang="en-GB" dirty="0" smtClean="0"/>
              <a:t>Filtering involves you</a:t>
            </a:r>
            <a:r>
              <a:rPr lang="en-GB" baseline="0" dirty="0" smtClean="0"/>
              <a:t> providing a delegate call back that determines whether an item should be visible to the controls – this can be done using either the default view or a new view.</a:t>
            </a:r>
          </a:p>
          <a:p>
            <a:r>
              <a:rPr lang="en-GB" baseline="0" dirty="0" smtClean="0"/>
              <a:t>The </a:t>
            </a:r>
            <a:r>
              <a:rPr lang="en-US" dirty="0" smtClean="0"/>
              <a:t>CollectionView.Filter property</a:t>
            </a:r>
            <a:r>
              <a:rPr lang="en-US" baseline="0" dirty="0" smtClean="0"/>
              <a:t> is passed the delegate call back </a:t>
            </a:r>
            <a:r>
              <a:rPr lang="en-GB" dirty="0" smtClean="0"/>
              <a:t>to determine if an item is suitable for inclusion in the view. </a:t>
            </a:r>
          </a:p>
          <a:p>
            <a:r>
              <a:rPr lang="en-GB" dirty="0" smtClean="0"/>
              <a:t>The</a:t>
            </a:r>
            <a:r>
              <a:rPr lang="en-GB" baseline="0" dirty="0" smtClean="0"/>
              <a:t> filtered data can then be bound to a control in the normal way</a:t>
            </a:r>
          </a:p>
          <a:p>
            <a:endParaRPr lang="en-GB" baseline="0" dirty="0" smtClean="0"/>
          </a:p>
          <a:p>
            <a:r>
              <a:rPr lang="en-GB" baseline="0" dirty="0" smtClean="0"/>
              <a:t>Grouping requires the support from the collection view and the control that is binding to the data. </a:t>
            </a:r>
          </a:p>
          <a:p>
            <a:r>
              <a:rPr lang="en-GB" baseline="0" dirty="0" smtClean="0"/>
              <a:t>The collection view is handled in the same way as sorting – GroupDescription objects added using the CollectionView.GroupDescriptions.Add () method</a:t>
            </a:r>
          </a:p>
          <a:p>
            <a:r>
              <a:rPr lang="en-GB" baseline="0" dirty="0" smtClean="0"/>
              <a:t>On the control side, the WPF controls support a GroupStyle property for this.</a:t>
            </a: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6/24/2011 10:12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Value Conversion</a:t>
            </a:r>
            <a:r>
              <a:rPr lang="en-GB" baseline="0" dirty="0" smtClean="0"/>
              <a:t> may be needed when the source and destination have mismatched data types. The two methods that can be used for this are TypeConverter and the new IValueConverter interface.</a:t>
            </a:r>
          </a:p>
          <a:p>
            <a:r>
              <a:rPr lang="en-GB" baseline="0" dirty="0" smtClean="0"/>
              <a:t>The interface contains two methods that need to be implemented – Convert and ConvertBack</a:t>
            </a:r>
          </a:p>
          <a:p>
            <a:endParaRPr lang="en-GB" baseline="0" dirty="0" smtClean="0"/>
          </a:p>
          <a:p>
            <a:r>
              <a:rPr lang="en-GB" baseline="0" dirty="0" smtClean="0"/>
              <a:t>Note in the example on the slide a Boolean value is being converted to a </a:t>
            </a:r>
            <a:r>
              <a:rPr lang="en-GB" baseline="0" dirty="0" err="1" smtClean="0"/>
              <a:t>SolidColorBrush</a:t>
            </a:r>
            <a:r>
              <a:rPr lang="en-GB" baseline="0" dirty="0" smtClean="0"/>
              <a:t>, where Red represents and False and Green represent True.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900" kern="1200" dirty="0" smtClean="0">
                <a:solidFill>
                  <a:schemeClr val="tx1"/>
                </a:solidFill>
                <a:latin typeface="Segoe" pitchFamily="34" charset="0"/>
                <a:ea typeface="+mn-ea"/>
                <a:cs typeface="+mn-cs"/>
              </a:rPr>
              <a:t>This application demonstrates how to implement a custom </a:t>
            </a:r>
            <a:r>
              <a:rPr lang="en-GB" sz="900" kern="1200" dirty="0" err="1" smtClean="0">
                <a:solidFill>
                  <a:schemeClr val="tx1"/>
                </a:solidFill>
                <a:latin typeface="Segoe" pitchFamily="34" charset="0"/>
                <a:ea typeface="+mn-ea"/>
                <a:cs typeface="+mn-cs"/>
              </a:rPr>
              <a:t>BoolToVisibilityConverter</a:t>
            </a:r>
            <a:r>
              <a:rPr lang="en-GB" sz="900" kern="1200" dirty="0" smtClean="0">
                <a:solidFill>
                  <a:schemeClr val="tx1"/>
                </a:solidFill>
                <a:latin typeface="Segoe" pitchFamily="34" charset="0"/>
                <a:ea typeface="+mn-ea"/>
                <a:cs typeface="+mn-cs"/>
              </a:rPr>
              <a:t> Value Converter that will be used to enable a </a:t>
            </a:r>
            <a:r>
              <a:rPr lang="en-GB" sz="900" kern="1200" dirty="0" err="1" smtClean="0">
                <a:solidFill>
                  <a:schemeClr val="tx1"/>
                </a:solidFill>
                <a:latin typeface="Segoe" pitchFamily="34" charset="0"/>
                <a:ea typeface="+mn-ea"/>
                <a:cs typeface="+mn-cs"/>
              </a:rPr>
              <a:t>TextBlock</a:t>
            </a:r>
            <a:r>
              <a:rPr lang="en-GB" sz="900" kern="1200" dirty="0" smtClean="0">
                <a:solidFill>
                  <a:schemeClr val="tx1"/>
                </a:solidFill>
                <a:latin typeface="Segoe" pitchFamily="34" charset="0"/>
                <a:ea typeface="+mn-ea"/>
                <a:cs typeface="+mn-cs"/>
              </a:rPr>
              <a:t> based on the value of a </a:t>
            </a:r>
            <a:r>
              <a:rPr lang="en-GB" sz="900" kern="1200" dirty="0" err="1" smtClean="0">
                <a:solidFill>
                  <a:schemeClr val="tx1"/>
                </a:solidFill>
                <a:latin typeface="Segoe" pitchFamily="34" charset="0"/>
                <a:ea typeface="+mn-ea"/>
                <a:cs typeface="+mn-cs"/>
              </a:rPr>
              <a:t>CheckBox</a:t>
            </a:r>
            <a:r>
              <a:rPr lang="en-GB" sz="900" kern="1200" dirty="0" smtClean="0">
                <a:solidFill>
                  <a:schemeClr val="tx1"/>
                </a:solidFill>
                <a:latin typeface="Segoe" pitchFamily="34" charset="0"/>
                <a:ea typeface="+mn-ea"/>
                <a:cs typeface="+mn-cs"/>
              </a:rPr>
              <a:t> </a:t>
            </a:r>
          </a:p>
          <a:p>
            <a:endParaRPr lang="en-GB" sz="900" kern="1200" dirty="0" smtClean="0">
              <a:solidFill>
                <a:schemeClr val="tx1"/>
              </a:solidFill>
              <a:latin typeface="Segoe" pitchFamily="34" charset="0"/>
              <a:ea typeface="+mn-ea"/>
              <a:cs typeface="+mn-cs"/>
            </a:endParaRPr>
          </a:p>
          <a:p>
            <a:r>
              <a:rPr lang="en-GB" sz="900" kern="1200" dirty="0" smtClean="0">
                <a:solidFill>
                  <a:schemeClr val="tx1"/>
                </a:solidFill>
                <a:latin typeface="Segoe" pitchFamily="34" charset="0"/>
                <a:ea typeface="+mn-ea"/>
                <a:cs typeface="+mn-cs"/>
              </a:rPr>
              <a:t>You can use the completed solution file from &lt;install path&gt;\Module 06\Demos\BooleanToVisibilityConverter\BooleanToVisibilityConverter.sln to help with the demonstration</a:t>
            </a:r>
          </a:p>
          <a:p>
            <a:pPr lvl="0"/>
            <a:endParaRPr lang="en-GB" sz="900" kern="1200" dirty="0" smtClean="0">
              <a:solidFill>
                <a:schemeClr val="tx1"/>
              </a:solidFill>
              <a:latin typeface="Segoe" pitchFamily="34" charset="0"/>
              <a:ea typeface="+mn-ea"/>
              <a:cs typeface="+mn-cs"/>
            </a:endParaRPr>
          </a:p>
          <a:p>
            <a:pPr lvl="0"/>
            <a:r>
              <a:rPr lang="en-GB" sz="900" kern="1200" dirty="0" smtClean="0">
                <a:solidFill>
                  <a:schemeClr val="tx1"/>
                </a:solidFill>
                <a:latin typeface="Segoe" pitchFamily="34" charset="0"/>
                <a:ea typeface="+mn-ea"/>
                <a:cs typeface="+mn-cs"/>
              </a:rPr>
              <a:t>1. Create a new WPF Application in Visual Studio 2008 and name the solution </a:t>
            </a:r>
            <a:r>
              <a:rPr lang="en-GB" sz="900" kern="1200" dirty="0" err="1" smtClean="0">
                <a:solidFill>
                  <a:schemeClr val="tx1"/>
                </a:solidFill>
                <a:latin typeface="Segoe" pitchFamily="34" charset="0"/>
                <a:ea typeface="+mn-ea"/>
                <a:cs typeface="+mn-cs"/>
              </a:rPr>
              <a:t>BooleanToVisabilityConverter</a:t>
            </a:r>
            <a:endParaRPr lang="en-GB" sz="900" kern="1200" dirty="0" smtClean="0">
              <a:solidFill>
                <a:schemeClr val="tx1"/>
              </a:solidFill>
              <a:latin typeface="Segoe" pitchFamily="34" charset="0"/>
              <a:ea typeface="+mn-ea"/>
              <a:cs typeface="+mn-cs"/>
            </a:endParaRPr>
          </a:p>
          <a:p>
            <a:pPr lvl="0"/>
            <a:r>
              <a:rPr lang="en-GB" sz="900" kern="1200" dirty="0" smtClean="0">
                <a:solidFill>
                  <a:schemeClr val="tx1"/>
                </a:solidFill>
                <a:latin typeface="Segoe" pitchFamily="34" charset="0"/>
                <a:ea typeface="+mn-ea"/>
                <a:cs typeface="+mn-cs"/>
              </a:rPr>
              <a:t>2. In Solution Explorer, right click the project, select Add, and then click Class</a:t>
            </a:r>
          </a:p>
          <a:p>
            <a:pPr lvl="0"/>
            <a:r>
              <a:rPr lang="en-GB" sz="900" kern="1200" dirty="0" smtClean="0">
                <a:solidFill>
                  <a:schemeClr val="tx1"/>
                </a:solidFill>
                <a:latin typeface="Segoe" pitchFamily="34" charset="0"/>
                <a:ea typeface="+mn-ea"/>
                <a:cs typeface="+mn-cs"/>
              </a:rPr>
              <a:t>3. Enter Converter as the class name and click OK</a:t>
            </a:r>
          </a:p>
          <a:p>
            <a:pPr lvl="0"/>
            <a:r>
              <a:rPr lang="en-GB" sz="900" kern="1200" dirty="0" smtClean="0">
                <a:solidFill>
                  <a:schemeClr val="tx1"/>
                </a:solidFill>
                <a:latin typeface="Segoe" pitchFamily="34" charset="0"/>
                <a:ea typeface="+mn-ea"/>
                <a:cs typeface="+mn-cs"/>
              </a:rPr>
              <a:t>4. Ensure that</a:t>
            </a:r>
            <a:r>
              <a:rPr lang="en-GB" sz="900" kern="1200" baseline="0" dirty="0" smtClean="0">
                <a:solidFill>
                  <a:schemeClr val="tx1"/>
                </a:solidFill>
                <a:latin typeface="Segoe" pitchFamily="34" charset="0"/>
                <a:ea typeface="+mn-ea"/>
                <a:cs typeface="+mn-cs"/>
              </a:rPr>
              <a:t> you use</a:t>
            </a:r>
            <a:r>
              <a:rPr lang="en-GB" sz="900" kern="1200" dirty="0" smtClean="0">
                <a:solidFill>
                  <a:schemeClr val="tx1"/>
                </a:solidFill>
                <a:latin typeface="Segoe" pitchFamily="34" charset="0"/>
                <a:ea typeface="+mn-ea"/>
                <a:cs typeface="+mn-cs"/>
              </a:rPr>
              <a:t> the following Using statements</a:t>
            </a:r>
            <a:r>
              <a:rPr lang="en-GB" sz="900" kern="1200" baseline="0" dirty="0" smtClean="0">
                <a:solidFill>
                  <a:schemeClr val="tx1"/>
                </a:solidFill>
                <a:latin typeface="Segoe" pitchFamily="34" charset="0"/>
                <a:ea typeface="+mn-ea"/>
                <a:cs typeface="+mn-cs"/>
              </a:rPr>
              <a:t> </a:t>
            </a:r>
            <a:r>
              <a:rPr lang="en-GB" sz="900" kern="1200" dirty="0" smtClean="0">
                <a:solidFill>
                  <a:schemeClr val="tx1"/>
                </a:solidFill>
                <a:latin typeface="Segoe" pitchFamily="34" charset="0"/>
                <a:ea typeface="+mn-ea"/>
                <a:cs typeface="+mn-cs"/>
              </a:rPr>
              <a:t>in the class</a:t>
            </a:r>
          </a:p>
          <a:p>
            <a:r>
              <a:rPr lang="en-GB" sz="900" kern="1200" dirty="0" smtClean="0">
                <a:solidFill>
                  <a:schemeClr val="tx1"/>
                </a:solidFill>
                <a:latin typeface="Segoe" pitchFamily="34" charset="0"/>
                <a:ea typeface="+mn-ea"/>
                <a:cs typeface="+mn-cs"/>
              </a:rPr>
              <a:t>	</a:t>
            </a:r>
          </a:p>
          <a:p>
            <a:r>
              <a:rPr lang="en-GB" sz="900" kern="1200" dirty="0" smtClean="0">
                <a:solidFill>
                  <a:schemeClr val="tx1"/>
                </a:solidFill>
                <a:latin typeface="Segoe" pitchFamily="34" charset="0"/>
                <a:ea typeface="+mn-ea"/>
                <a:cs typeface="+mn-cs"/>
              </a:rPr>
              <a:t>	using System;</a:t>
            </a:r>
          </a:p>
          <a:p>
            <a:r>
              <a:rPr lang="en-GB" sz="900" kern="1200" dirty="0" smtClean="0">
                <a:solidFill>
                  <a:schemeClr val="tx1"/>
                </a:solidFill>
                <a:latin typeface="Segoe" pitchFamily="34" charset="0"/>
                <a:ea typeface="+mn-ea"/>
                <a:cs typeface="+mn-cs"/>
              </a:rPr>
              <a:t>	using </a:t>
            </a:r>
            <a:r>
              <a:rPr lang="en-GB" sz="900" kern="1200" dirty="0" err="1" smtClean="0">
                <a:solidFill>
                  <a:schemeClr val="tx1"/>
                </a:solidFill>
                <a:latin typeface="Segoe" pitchFamily="34" charset="0"/>
                <a:ea typeface="+mn-ea"/>
                <a:cs typeface="+mn-cs"/>
              </a:rPr>
              <a:t>System.Windows</a:t>
            </a:r>
            <a:r>
              <a:rPr lang="en-GB" sz="900" kern="1200" dirty="0" smtClean="0">
                <a:solidFill>
                  <a:schemeClr val="tx1"/>
                </a:solidFill>
                <a:latin typeface="Segoe" pitchFamily="34" charset="0"/>
                <a:ea typeface="+mn-ea"/>
                <a:cs typeface="+mn-cs"/>
              </a:rPr>
              <a:t>;</a:t>
            </a:r>
          </a:p>
          <a:p>
            <a:r>
              <a:rPr lang="en-GB" sz="900" kern="1200" dirty="0" smtClean="0">
                <a:solidFill>
                  <a:schemeClr val="tx1"/>
                </a:solidFill>
                <a:latin typeface="Segoe" pitchFamily="34" charset="0"/>
                <a:ea typeface="+mn-ea"/>
                <a:cs typeface="+mn-cs"/>
              </a:rPr>
              <a:t>	using </a:t>
            </a:r>
            <a:r>
              <a:rPr lang="en-GB" sz="900" kern="1200" dirty="0" err="1" smtClean="0">
                <a:solidFill>
                  <a:schemeClr val="tx1"/>
                </a:solidFill>
                <a:latin typeface="Segoe" pitchFamily="34" charset="0"/>
                <a:ea typeface="+mn-ea"/>
                <a:cs typeface="+mn-cs"/>
              </a:rPr>
              <a:t>System.Windows.Controls</a:t>
            </a:r>
            <a:r>
              <a:rPr lang="en-GB" sz="900" kern="1200" dirty="0" smtClean="0">
                <a:solidFill>
                  <a:schemeClr val="tx1"/>
                </a:solidFill>
                <a:latin typeface="Segoe" pitchFamily="34" charset="0"/>
                <a:ea typeface="+mn-ea"/>
                <a:cs typeface="+mn-cs"/>
              </a:rPr>
              <a:t>;</a:t>
            </a:r>
          </a:p>
          <a:p>
            <a:r>
              <a:rPr lang="en-GB" sz="900" kern="1200" dirty="0" smtClean="0">
                <a:solidFill>
                  <a:schemeClr val="tx1"/>
                </a:solidFill>
                <a:latin typeface="Segoe" pitchFamily="34" charset="0"/>
                <a:ea typeface="+mn-ea"/>
                <a:cs typeface="+mn-cs"/>
              </a:rPr>
              <a:t>	using </a:t>
            </a:r>
            <a:r>
              <a:rPr lang="en-GB" sz="900" kern="1200" dirty="0" err="1" smtClean="0">
                <a:solidFill>
                  <a:schemeClr val="tx1"/>
                </a:solidFill>
                <a:latin typeface="Segoe" pitchFamily="34" charset="0"/>
                <a:ea typeface="+mn-ea"/>
                <a:cs typeface="+mn-cs"/>
              </a:rPr>
              <a:t>System.Windows.Data</a:t>
            </a:r>
            <a:r>
              <a:rPr lang="en-GB" sz="900" kern="1200" dirty="0" smtClean="0">
                <a:solidFill>
                  <a:schemeClr val="tx1"/>
                </a:solidFill>
                <a:latin typeface="Segoe" pitchFamily="34" charset="0"/>
                <a:ea typeface="+mn-ea"/>
                <a:cs typeface="+mn-cs"/>
              </a:rPr>
              <a:t>;</a:t>
            </a:r>
          </a:p>
          <a:p>
            <a:r>
              <a:rPr lang="en-GB" sz="900" kern="1200" dirty="0" smtClean="0">
                <a:solidFill>
                  <a:schemeClr val="tx1"/>
                </a:solidFill>
                <a:latin typeface="Segoe" pitchFamily="34" charset="0"/>
                <a:ea typeface="+mn-ea"/>
                <a:cs typeface="+mn-cs"/>
              </a:rPr>
              <a:t> </a:t>
            </a:r>
          </a:p>
          <a:p>
            <a:pPr lvl="0"/>
            <a:r>
              <a:rPr lang="en-GB" sz="900" kern="1200" dirty="0" smtClean="0">
                <a:solidFill>
                  <a:schemeClr val="tx1"/>
                </a:solidFill>
                <a:latin typeface="Segoe" pitchFamily="34" charset="0"/>
                <a:ea typeface="+mn-ea"/>
                <a:cs typeface="+mn-cs"/>
              </a:rPr>
              <a:t>5. Ensure the class implements the </a:t>
            </a:r>
            <a:r>
              <a:rPr lang="en-GB" sz="900" kern="1200" dirty="0" err="1" smtClean="0">
                <a:solidFill>
                  <a:schemeClr val="tx1"/>
                </a:solidFill>
                <a:latin typeface="Segoe" pitchFamily="34" charset="0"/>
                <a:ea typeface="+mn-ea"/>
                <a:cs typeface="+mn-cs"/>
              </a:rPr>
              <a:t>IValueConverter</a:t>
            </a:r>
            <a:r>
              <a:rPr lang="en-GB" sz="900" kern="1200" dirty="0" smtClean="0">
                <a:solidFill>
                  <a:schemeClr val="tx1"/>
                </a:solidFill>
                <a:latin typeface="Segoe" pitchFamily="34" charset="0"/>
                <a:ea typeface="+mn-ea"/>
                <a:cs typeface="+mn-cs"/>
              </a:rPr>
              <a:t> interface by typing : </a:t>
            </a:r>
            <a:r>
              <a:rPr lang="en-GB" sz="900" kern="1200" dirty="0" err="1" smtClean="0">
                <a:solidFill>
                  <a:schemeClr val="tx1"/>
                </a:solidFill>
                <a:latin typeface="Segoe" pitchFamily="34" charset="0"/>
                <a:ea typeface="+mn-ea"/>
                <a:cs typeface="+mn-cs"/>
              </a:rPr>
              <a:t>IValueConverter</a:t>
            </a:r>
            <a:r>
              <a:rPr lang="en-GB" sz="900" kern="1200" dirty="0" smtClean="0">
                <a:solidFill>
                  <a:schemeClr val="tx1"/>
                </a:solidFill>
                <a:latin typeface="Segoe" pitchFamily="34" charset="0"/>
                <a:ea typeface="+mn-ea"/>
                <a:cs typeface="+mn-cs"/>
              </a:rPr>
              <a:t> after the class name</a:t>
            </a:r>
          </a:p>
          <a:p>
            <a:pPr lvl="0"/>
            <a:r>
              <a:rPr lang="en-GB" sz="900" kern="1200" dirty="0" smtClean="0">
                <a:solidFill>
                  <a:schemeClr val="tx1"/>
                </a:solidFill>
                <a:latin typeface="Segoe" pitchFamily="34" charset="0"/>
                <a:ea typeface="+mn-ea"/>
                <a:cs typeface="+mn-cs"/>
              </a:rPr>
              <a:t>6. Right click the </a:t>
            </a:r>
            <a:r>
              <a:rPr lang="en-GB" sz="900" kern="1200" dirty="0" err="1" smtClean="0">
                <a:solidFill>
                  <a:schemeClr val="tx1"/>
                </a:solidFill>
                <a:latin typeface="Segoe" pitchFamily="34" charset="0"/>
                <a:ea typeface="+mn-ea"/>
                <a:cs typeface="+mn-cs"/>
              </a:rPr>
              <a:t>IValueConverter</a:t>
            </a:r>
            <a:r>
              <a:rPr lang="en-GB" sz="900" kern="1200" dirty="0" smtClean="0">
                <a:solidFill>
                  <a:schemeClr val="tx1"/>
                </a:solidFill>
                <a:latin typeface="Segoe" pitchFamily="34" charset="0"/>
                <a:ea typeface="+mn-ea"/>
                <a:cs typeface="+mn-cs"/>
              </a:rPr>
              <a:t> interface, point to Implement interface and then click Implement Interface Explicitly. This will create skeleton code for the Convert and </a:t>
            </a:r>
            <a:r>
              <a:rPr lang="en-GB" sz="900" kern="1200" dirty="0" err="1" smtClean="0">
                <a:solidFill>
                  <a:schemeClr val="tx1"/>
                </a:solidFill>
                <a:latin typeface="Segoe" pitchFamily="34" charset="0"/>
                <a:ea typeface="+mn-ea"/>
                <a:cs typeface="+mn-cs"/>
              </a:rPr>
              <a:t>ConvertBack</a:t>
            </a:r>
            <a:r>
              <a:rPr lang="en-GB" sz="900" kern="1200" dirty="0" smtClean="0">
                <a:solidFill>
                  <a:schemeClr val="tx1"/>
                </a:solidFill>
                <a:latin typeface="Segoe" pitchFamily="34" charset="0"/>
                <a:ea typeface="+mn-ea"/>
                <a:cs typeface="+mn-cs"/>
              </a:rPr>
              <a:t> methods.</a:t>
            </a:r>
          </a:p>
          <a:p>
            <a:pPr lvl="0"/>
            <a:r>
              <a:rPr lang="en-GB" sz="900" kern="1200" dirty="0" smtClean="0">
                <a:solidFill>
                  <a:schemeClr val="tx1"/>
                </a:solidFill>
                <a:latin typeface="Segoe" pitchFamily="34" charset="0"/>
                <a:ea typeface="+mn-ea"/>
                <a:cs typeface="+mn-cs"/>
              </a:rPr>
              <a:t>7. Delete the exception code in the Convert method and replace it with the following code snippet </a:t>
            </a:r>
          </a:p>
          <a:p>
            <a:endParaRPr lang="en-GB" sz="900" kern="1200" dirty="0" smtClean="0">
              <a:solidFill>
                <a:schemeClr val="tx1"/>
              </a:solidFill>
              <a:latin typeface="Segoe" pitchFamily="34" charset="0"/>
              <a:ea typeface="+mn-ea"/>
              <a:cs typeface="+mn-cs"/>
            </a:endParaRPr>
          </a:p>
          <a:p>
            <a:r>
              <a:rPr lang="en-GB" sz="900" kern="1200" dirty="0" smtClean="0">
                <a:solidFill>
                  <a:schemeClr val="tx1"/>
                </a:solidFill>
                <a:latin typeface="Segoe" pitchFamily="34" charset="0"/>
                <a:ea typeface="+mn-ea"/>
                <a:cs typeface="+mn-cs"/>
              </a:rPr>
              <a:t>	</a:t>
            </a:r>
            <a:r>
              <a:rPr lang="en-GB" sz="900" kern="1200" dirty="0" err="1" smtClean="0">
                <a:solidFill>
                  <a:schemeClr val="tx1"/>
                </a:solidFill>
                <a:latin typeface="Segoe" pitchFamily="34" charset="0"/>
                <a:ea typeface="+mn-ea"/>
                <a:cs typeface="+mn-cs"/>
              </a:rPr>
              <a:t>bool</a:t>
            </a:r>
            <a:r>
              <a:rPr lang="en-GB" sz="900" kern="1200" dirty="0" smtClean="0">
                <a:solidFill>
                  <a:schemeClr val="tx1"/>
                </a:solidFill>
                <a:latin typeface="Segoe" pitchFamily="34" charset="0"/>
                <a:ea typeface="+mn-ea"/>
                <a:cs typeface="+mn-cs"/>
              </a:rPr>
              <a:t> flag = false;</a:t>
            </a:r>
          </a:p>
          <a:p>
            <a:r>
              <a:rPr lang="en-GB" sz="900" kern="1200" dirty="0" smtClean="0">
                <a:solidFill>
                  <a:schemeClr val="tx1"/>
                </a:solidFill>
                <a:latin typeface="Segoe" pitchFamily="34" charset="0"/>
                <a:ea typeface="+mn-ea"/>
                <a:cs typeface="+mn-cs"/>
              </a:rPr>
              <a:t>            	If (value is </a:t>
            </a:r>
            <a:r>
              <a:rPr lang="en-GB" sz="900" kern="1200" dirty="0" err="1" smtClean="0">
                <a:solidFill>
                  <a:schemeClr val="tx1"/>
                </a:solidFill>
                <a:latin typeface="Segoe" pitchFamily="34" charset="0"/>
                <a:ea typeface="+mn-ea"/>
                <a:cs typeface="+mn-cs"/>
              </a:rPr>
              <a:t>bool</a:t>
            </a:r>
            <a:r>
              <a:rPr lang="en-GB" sz="900" kern="1200" dirty="0" smtClean="0">
                <a:solidFill>
                  <a:schemeClr val="tx1"/>
                </a:solidFill>
                <a:latin typeface="Segoe" pitchFamily="34" charset="0"/>
                <a:ea typeface="+mn-ea"/>
                <a:cs typeface="+mn-cs"/>
              </a:rPr>
              <a:t>)</a:t>
            </a:r>
          </a:p>
          <a:p>
            <a:r>
              <a:rPr lang="en-GB" sz="900" kern="1200" dirty="0" smtClean="0">
                <a:solidFill>
                  <a:schemeClr val="tx1"/>
                </a:solidFill>
                <a:latin typeface="Segoe" pitchFamily="34" charset="0"/>
                <a:ea typeface="+mn-ea"/>
                <a:cs typeface="+mn-cs"/>
              </a:rPr>
              <a:t>            	{</a:t>
            </a:r>
          </a:p>
          <a:p>
            <a:r>
              <a:rPr lang="en-GB" sz="900" kern="1200" dirty="0" smtClean="0">
                <a:solidFill>
                  <a:schemeClr val="tx1"/>
                </a:solidFill>
                <a:latin typeface="Segoe" pitchFamily="34" charset="0"/>
                <a:ea typeface="+mn-ea"/>
                <a:cs typeface="+mn-cs"/>
              </a:rPr>
              <a:t>                	</a:t>
            </a:r>
            <a:r>
              <a:rPr lang="en-GB" sz="900" kern="1200" baseline="0" dirty="0" smtClean="0">
                <a:solidFill>
                  <a:schemeClr val="tx1"/>
                </a:solidFill>
                <a:latin typeface="Segoe" pitchFamily="34" charset="0"/>
                <a:ea typeface="+mn-ea"/>
                <a:cs typeface="+mn-cs"/>
              </a:rPr>
              <a:t>     </a:t>
            </a:r>
            <a:r>
              <a:rPr lang="en-GB" sz="900" kern="1200" dirty="0" smtClean="0">
                <a:solidFill>
                  <a:schemeClr val="tx1"/>
                </a:solidFill>
                <a:latin typeface="Segoe" pitchFamily="34" charset="0"/>
                <a:ea typeface="+mn-ea"/>
                <a:cs typeface="+mn-cs"/>
              </a:rPr>
              <a:t>flag = (</a:t>
            </a:r>
            <a:r>
              <a:rPr lang="en-GB" sz="900" kern="1200" dirty="0" err="1" smtClean="0">
                <a:solidFill>
                  <a:schemeClr val="tx1"/>
                </a:solidFill>
                <a:latin typeface="Segoe" pitchFamily="34" charset="0"/>
                <a:ea typeface="+mn-ea"/>
                <a:cs typeface="+mn-cs"/>
              </a:rPr>
              <a:t>bool</a:t>
            </a:r>
            <a:r>
              <a:rPr lang="en-GB" sz="900" kern="1200" dirty="0" smtClean="0">
                <a:solidFill>
                  <a:schemeClr val="tx1"/>
                </a:solidFill>
                <a:latin typeface="Segoe" pitchFamily="34" charset="0"/>
                <a:ea typeface="+mn-ea"/>
                <a:cs typeface="+mn-cs"/>
              </a:rPr>
              <a:t>)value;</a:t>
            </a:r>
          </a:p>
          <a:p>
            <a:r>
              <a:rPr lang="en-GB" sz="900" kern="1200" dirty="0" smtClean="0">
                <a:solidFill>
                  <a:schemeClr val="tx1"/>
                </a:solidFill>
                <a:latin typeface="Segoe" pitchFamily="34" charset="0"/>
                <a:ea typeface="+mn-ea"/>
                <a:cs typeface="+mn-cs"/>
              </a:rPr>
              <a:t>	}</a:t>
            </a:r>
          </a:p>
          <a:p>
            <a:r>
              <a:rPr lang="en-GB" sz="900" kern="1200" dirty="0" smtClean="0">
                <a:solidFill>
                  <a:schemeClr val="tx1"/>
                </a:solidFill>
                <a:latin typeface="Segoe" pitchFamily="34" charset="0"/>
                <a:ea typeface="+mn-ea"/>
                <a:cs typeface="+mn-cs"/>
              </a:rPr>
              <a:t>            </a:t>
            </a:r>
          </a:p>
          <a:p>
            <a:r>
              <a:rPr lang="en-GB" sz="900" kern="1200" dirty="0" smtClean="0">
                <a:solidFill>
                  <a:schemeClr val="tx1"/>
                </a:solidFill>
                <a:latin typeface="Segoe" pitchFamily="34" charset="0"/>
                <a:ea typeface="+mn-ea"/>
                <a:cs typeface="+mn-cs"/>
              </a:rPr>
              <a:t>	else if (value is </a:t>
            </a:r>
            <a:r>
              <a:rPr lang="en-GB" sz="900" kern="1200" dirty="0" err="1" smtClean="0">
                <a:solidFill>
                  <a:schemeClr val="tx1"/>
                </a:solidFill>
                <a:latin typeface="Segoe" pitchFamily="34" charset="0"/>
                <a:ea typeface="+mn-ea"/>
                <a:cs typeface="+mn-cs"/>
              </a:rPr>
              <a:t>bool</a:t>
            </a:r>
            <a:r>
              <a:rPr lang="en-GB" sz="900" kern="1200" dirty="0" smtClean="0">
                <a:solidFill>
                  <a:schemeClr val="tx1"/>
                </a:solidFill>
                <a:latin typeface="Segoe" pitchFamily="34" charset="0"/>
                <a:ea typeface="+mn-ea"/>
                <a:cs typeface="+mn-cs"/>
              </a:rPr>
              <a:t>?)</a:t>
            </a:r>
          </a:p>
          <a:p>
            <a:r>
              <a:rPr lang="en-GB" sz="900" kern="1200" dirty="0" smtClean="0">
                <a:solidFill>
                  <a:schemeClr val="tx1"/>
                </a:solidFill>
                <a:latin typeface="Segoe" pitchFamily="34" charset="0"/>
                <a:ea typeface="+mn-ea"/>
                <a:cs typeface="+mn-cs"/>
              </a:rPr>
              <a:t>            	{</a:t>
            </a:r>
          </a:p>
          <a:p>
            <a:r>
              <a:rPr lang="en-GB" sz="900" kern="1200" dirty="0" smtClean="0">
                <a:solidFill>
                  <a:schemeClr val="tx1"/>
                </a:solidFill>
                <a:latin typeface="Segoe" pitchFamily="34" charset="0"/>
                <a:ea typeface="+mn-ea"/>
                <a:cs typeface="+mn-cs"/>
              </a:rPr>
              <a:t>                </a:t>
            </a:r>
            <a:r>
              <a:rPr lang="en-GB" sz="900" kern="1200" baseline="0" dirty="0" smtClean="0">
                <a:solidFill>
                  <a:schemeClr val="tx1"/>
                </a:solidFill>
                <a:latin typeface="Segoe" pitchFamily="34" charset="0"/>
                <a:ea typeface="+mn-ea"/>
                <a:cs typeface="+mn-cs"/>
              </a:rPr>
              <a:t>        </a:t>
            </a:r>
            <a:r>
              <a:rPr lang="en-GB" sz="900" kern="1200" dirty="0" err="1" smtClean="0">
                <a:solidFill>
                  <a:schemeClr val="tx1"/>
                </a:solidFill>
                <a:latin typeface="Segoe" pitchFamily="34" charset="0"/>
                <a:ea typeface="+mn-ea"/>
                <a:cs typeface="+mn-cs"/>
              </a:rPr>
              <a:t>bool</a:t>
            </a:r>
            <a:r>
              <a:rPr lang="en-GB" sz="900" kern="1200" dirty="0" smtClean="0">
                <a:solidFill>
                  <a:schemeClr val="tx1"/>
                </a:solidFill>
                <a:latin typeface="Segoe" pitchFamily="34" charset="0"/>
                <a:ea typeface="+mn-ea"/>
                <a:cs typeface="+mn-cs"/>
              </a:rPr>
              <a:t>? </a:t>
            </a:r>
            <a:r>
              <a:rPr lang="en-GB" sz="900" kern="1200" dirty="0" err="1" smtClean="0">
                <a:solidFill>
                  <a:schemeClr val="tx1"/>
                </a:solidFill>
                <a:latin typeface="Segoe" pitchFamily="34" charset="0"/>
                <a:ea typeface="+mn-ea"/>
                <a:cs typeface="+mn-cs"/>
              </a:rPr>
              <a:t>nullable</a:t>
            </a:r>
            <a:r>
              <a:rPr lang="en-GB" sz="900" kern="1200" dirty="0" smtClean="0">
                <a:solidFill>
                  <a:schemeClr val="tx1"/>
                </a:solidFill>
                <a:latin typeface="Segoe" pitchFamily="34" charset="0"/>
                <a:ea typeface="+mn-ea"/>
                <a:cs typeface="+mn-cs"/>
              </a:rPr>
              <a:t> = (</a:t>
            </a:r>
            <a:r>
              <a:rPr lang="en-GB" sz="900" kern="1200" dirty="0" err="1" smtClean="0">
                <a:solidFill>
                  <a:schemeClr val="tx1"/>
                </a:solidFill>
                <a:latin typeface="Segoe" pitchFamily="34" charset="0"/>
                <a:ea typeface="+mn-ea"/>
                <a:cs typeface="+mn-cs"/>
              </a:rPr>
              <a:t>bool</a:t>
            </a:r>
            <a:r>
              <a:rPr lang="en-GB" sz="900" kern="1200" dirty="0" smtClean="0">
                <a:solidFill>
                  <a:schemeClr val="tx1"/>
                </a:solidFill>
                <a:latin typeface="Segoe" pitchFamily="34" charset="0"/>
                <a:ea typeface="+mn-ea"/>
                <a:cs typeface="+mn-cs"/>
              </a:rPr>
              <a:t>?)value;</a:t>
            </a:r>
          </a:p>
          <a:p>
            <a:r>
              <a:rPr lang="en-GB" sz="900" kern="1200" dirty="0" smtClean="0">
                <a:solidFill>
                  <a:schemeClr val="tx1"/>
                </a:solidFill>
                <a:latin typeface="Segoe" pitchFamily="34" charset="0"/>
                <a:ea typeface="+mn-ea"/>
                <a:cs typeface="+mn-cs"/>
              </a:rPr>
              <a:t>                        flag = </a:t>
            </a:r>
            <a:r>
              <a:rPr lang="en-GB" sz="900" kern="1200" dirty="0" err="1" smtClean="0">
                <a:solidFill>
                  <a:schemeClr val="tx1"/>
                </a:solidFill>
                <a:latin typeface="Segoe" pitchFamily="34" charset="0"/>
                <a:ea typeface="+mn-ea"/>
                <a:cs typeface="+mn-cs"/>
              </a:rPr>
              <a:t>nullable.HasValue</a:t>
            </a:r>
            <a:r>
              <a:rPr lang="en-GB" sz="900" kern="1200" dirty="0" smtClean="0">
                <a:solidFill>
                  <a:schemeClr val="tx1"/>
                </a:solidFill>
                <a:latin typeface="Segoe" pitchFamily="34" charset="0"/>
                <a:ea typeface="+mn-ea"/>
                <a:cs typeface="+mn-cs"/>
              </a:rPr>
              <a:t> ? </a:t>
            </a:r>
            <a:r>
              <a:rPr lang="en-GB" sz="900" kern="1200" dirty="0" err="1" smtClean="0">
                <a:solidFill>
                  <a:schemeClr val="tx1"/>
                </a:solidFill>
                <a:latin typeface="Segoe" pitchFamily="34" charset="0"/>
                <a:ea typeface="+mn-ea"/>
                <a:cs typeface="+mn-cs"/>
              </a:rPr>
              <a:t>nullable.Value</a:t>
            </a:r>
            <a:r>
              <a:rPr lang="en-GB" sz="900" kern="1200" dirty="0" smtClean="0">
                <a:solidFill>
                  <a:schemeClr val="tx1"/>
                </a:solidFill>
                <a:latin typeface="Segoe" pitchFamily="34" charset="0"/>
                <a:ea typeface="+mn-ea"/>
                <a:cs typeface="+mn-cs"/>
              </a:rPr>
              <a:t> : false;</a:t>
            </a:r>
          </a:p>
          <a:p>
            <a:r>
              <a:rPr lang="en-GB" sz="900" kern="1200" dirty="0" smtClean="0">
                <a:solidFill>
                  <a:schemeClr val="tx1"/>
                </a:solidFill>
                <a:latin typeface="Segoe" pitchFamily="34" charset="0"/>
                <a:ea typeface="+mn-ea"/>
                <a:cs typeface="+mn-cs"/>
              </a:rPr>
              <a:t>                   }</a:t>
            </a:r>
          </a:p>
          <a:p>
            <a:r>
              <a:rPr lang="en-GB" sz="900" kern="1200" dirty="0" smtClean="0">
                <a:solidFill>
                  <a:schemeClr val="tx1"/>
                </a:solidFill>
                <a:latin typeface="Segoe" pitchFamily="34" charset="0"/>
                <a:ea typeface="+mn-ea"/>
                <a:cs typeface="+mn-cs"/>
              </a:rPr>
              <a:t>                   </a:t>
            </a:r>
            <a:br>
              <a:rPr lang="en-GB" sz="900" kern="1200" dirty="0" smtClean="0">
                <a:solidFill>
                  <a:schemeClr val="tx1"/>
                </a:solidFill>
                <a:latin typeface="Segoe" pitchFamily="34" charset="0"/>
                <a:ea typeface="+mn-ea"/>
                <a:cs typeface="+mn-cs"/>
              </a:rPr>
            </a:br>
            <a:r>
              <a:rPr lang="en-GB" sz="900" kern="1200" dirty="0" smtClean="0">
                <a:solidFill>
                  <a:schemeClr val="tx1"/>
                </a:solidFill>
                <a:latin typeface="Segoe" pitchFamily="34" charset="0"/>
                <a:ea typeface="+mn-ea"/>
                <a:cs typeface="+mn-cs"/>
              </a:rPr>
              <a:t>	return (flag ? </a:t>
            </a:r>
            <a:r>
              <a:rPr lang="en-GB" sz="900" kern="1200" dirty="0" err="1" smtClean="0">
                <a:solidFill>
                  <a:schemeClr val="tx1"/>
                </a:solidFill>
                <a:latin typeface="Segoe" pitchFamily="34" charset="0"/>
                <a:ea typeface="+mn-ea"/>
                <a:cs typeface="+mn-cs"/>
              </a:rPr>
              <a:t>Visibility.Visible</a:t>
            </a:r>
            <a:r>
              <a:rPr lang="en-GB" sz="900" kern="1200" dirty="0" smtClean="0">
                <a:solidFill>
                  <a:schemeClr val="tx1"/>
                </a:solidFill>
                <a:latin typeface="Segoe" pitchFamily="34" charset="0"/>
                <a:ea typeface="+mn-ea"/>
                <a:cs typeface="+mn-cs"/>
              </a:rPr>
              <a:t> :  </a:t>
            </a:r>
            <a:r>
              <a:rPr lang="en-GB" sz="900" kern="1200" dirty="0" err="1" smtClean="0">
                <a:solidFill>
                  <a:schemeClr val="tx1"/>
                </a:solidFill>
                <a:latin typeface="Segoe" pitchFamily="34" charset="0"/>
                <a:ea typeface="+mn-ea"/>
                <a:cs typeface="+mn-cs"/>
              </a:rPr>
              <a:t>Visibility.Collapsed</a:t>
            </a:r>
            <a:r>
              <a:rPr lang="en-GB" sz="900" kern="1200" dirty="0" smtClean="0">
                <a:solidFill>
                  <a:schemeClr val="tx1"/>
                </a:solidFill>
                <a:latin typeface="Segoe" pitchFamily="34" charset="0"/>
                <a:ea typeface="+mn-ea"/>
                <a:cs typeface="+mn-cs"/>
              </a:rPr>
              <a:t>);</a:t>
            </a:r>
          </a:p>
          <a:p>
            <a:r>
              <a:rPr lang="en-GB" sz="900" kern="1200" dirty="0" smtClean="0">
                <a:solidFill>
                  <a:schemeClr val="tx1"/>
                </a:solidFill>
                <a:latin typeface="Segoe" pitchFamily="34" charset="0"/>
                <a:ea typeface="+mn-ea"/>
                <a:cs typeface="+mn-cs"/>
              </a:rPr>
              <a:t> </a:t>
            </a:r>
          </a:p>
          <a:p>
            <a:pPr lvl="0"/>
            <a:r>
              <a:rPr lang="en-GB" sz="900" kern="1200" dirty="0" smtClean="0">
                <a:solidFill>
                  <a:schemeClr val="tx1"/>
                </a:solidFill>
                <a:latin typeface="Segoe" pitchFamily="34" charset="0"/>
                <a:ea typeface="+mn-ea"/>
                <a:cs typeface="+mn-cs"/>
              </a:rPr>
              <a:t>8. Delete the exception code in the </a:t>
            </a:r>
            <a:r>
              <a:rPr lang="en-GB" sz="900" kern="1200" dirty="0" err="1" smtClean="0">
                <a:solidFill>
                  <a:schemeClr val="tx1"/>
                </a:solidFill>
                <a:latin typeface="Segoe" pitchFamily="34" charset="0"/>
                <a:ea typeface="+mn-ea"/>
                <a:cs typeface="+mn-cs"/>
              </a:rPr>
              <a:t>ConvertBack</a:t>
            </a:r>
            <a:r>
              <a:rPr lang="en-GB" sz="900" kern="1200" dirty="0" smtClean="0">
                <a:solidFill>
                  <a:schemeClr val="tx1"/>
                </a:solidFill>
                <a:latin typeface="Segoe" pitchFamily="34" charset="0"/>
                <a:ea typeface="+mn-ea"/>
                <a:cs typeface="+mn-cs"/>
              </a:rPr>
              <a:t> method and replace it with the following code snippet </a:t>
            </a:r>
          </a:p>
          <a:p>
            <a:r>
              <a:rPr lang="en-GB" sz="900" kern="1200" dirty="0" smtClean="0">
                <a:solidFill>
                  <a:schemeClr val="tx1"/>
                </a:solidFill>
                <a:latin typeface="Segoe" pitchFamily="34" charset="0"/>
                <a:ea typeface="+mn-ea"/>
                <a:cs typeface="+mn-cs"/>
              </a:rPr>
              <a:t/>
            </a:r>
            <a:br>
              <a:rPr lang="en-GB" sz="900" kern="1200" dirty="0" smtClean="0">
                <a:solidFill>
                  <a:schemeClr val="tx1"/>
                </a:solidFill>
                <a:latin typeface="Segoe" pitchFamily="34" charset="0"/>
                <a:ea typeface="+mn-ea"/>
                <a:cs typeface="+mn-cs"/>
              </a:rPr>
            </a:br>
            <a:r>
              <a:rPr lang="en-GB" sz="900" kern="1200" dirty="0" smtClean="0">
                <a:solidFill>
                  <a:schemeClr val="tx1"/>
                </a:solidFill>
                <a:latin typeface="Segoe" pitchFamily="34" charset="0"/>
                <a:ea typeface="+mn-ea"/>
                <a:cs typeface="+mn-cs"/>
              </a:rPr>
              <a:t>	return ((value is Visibility) &amp;&amp; (((Visibility)value) == </a:t>
            </a:r>
            <a:r>
              <a:rPr lang="en-GB" sz="900" kern="1200" dirty="0" err="1" smtClean="0">
                <a:solidFill>
                  <a:schemeClr val="tx1"/>
                </a:solidFill>
                <a:latin typeface="Segoe" pitchFamily="34" charset="0"/>
                <a:ea typeface="+mn-ea"/>
                <a:cs typeface="+mn-cs"/>
              </a:rPr>
              <a:t>Visibility.Visible</a:t>
            </a:r>
            <a:r>
              <a:rPr lang="en-GB" sz="900" kern="1200" dirty="0" smtClean="0">
                <a:solidFill>
                  <a:schemeClr val="tx1"/>
                </a:solidFill>
                <a:latin typeface="Segoe" pitchFamily="34" charset="0"/>
                <a:ea typeface="+mn-ea"/>
                <a:cs typeface="+mn-cs"/>
              </a:rPr>
              <a:t>));</a:t>
            </a:r>
          </a:p>
          <a:p>
            <a:r>
              <a:rPr lang="en-GB" sz="900" kern="1200" dirty="0" smtClean="0">
                <a:solidFill>
                  <a:schemeClr val="tx1"/>
                </a:solidFill>
                <a:latin typeface="Segoe" pitchFamily="34" charset="0"/>
                <a:ea typeface="+mn-ea"/>
                <a:cs typeface="+mn-cs"/>
              </a:rPr>
              <a:t> </a:t>
            </a:r>
          </a:p>
          <a:p>
            <a:pPr lvl="0"/>
            <a:r>
              <a:rPr lang="en-GB" sz="900" kern="1200" dirty="0" smtClean="0">
                <a:solidFill>
                  <a:schemeClr val="tx1"/>
                </a:solidFill>
                <a:latin typeface="Segoe" pitchFamily="34" charset="0"/>
                <a:ea typeface="+mn-ea"/>
                <a:cs typeface="+mn-cs"/>
              </a:rPr>
              <a:t>10. Open the Window1.xaml and enter the following namespace definition</a:t>
            </a:r>
          </a:p>
          <a:p>
            <a:r>
              <a:rPr lang="en-GB" sz="900" kern="1200" dirty="0" smtClean="0">
                <a:solidFill>
                  <a:schemeClr val="tx1"/>
                </a:solidFill>
                <a:latin typeface="Segoe" pitchFamily="34" charset="0"/>
                <a:ea typeface="+mn-ea"/>
                <a:cs typeface="+mn-cs"/>
              </a:rPr>
              <a:t>	</a:t>
            </a:r>
          </a:p>
          <a:p>
            <a:r>
              <a:rPr lang="en-GB" sz="900" kern="1200" dirty="0" smtClean="0">
                <a:solidFill>
                  <a:schemeClr val="tx1"/>
                </a:solidFill>
                <a:latin typeface="Segoe" pitchFamily="34" charset="0"/>
                <a:ea typeface="+mn-ea"/>
                <a:cs typeface="+mn-cs"/>
              </a:rPr>
              <a:t>	</a:t>
            </a:r>
            <a:r>
              <a:rPr lang="en-GB" sz="900" kern="1200" dirty="0" err="1" smtClean="0">
                <a:solidFill>
                  <a:schemeClr val="tx1"/>
                </a:solidFill>
                <a:latin typeface="Segoe" pitchFamily="34" charset="0"/>
                <a:ea typeface="+mn-ea"/>
                <a:cs typeface="+mn-cs"/>
              </a:rPr>
              <a:t>xmlns:local</a:t>
            </a:r>
            <a:r>
              <a:rPr lang="en-GB" sz="900" kern="1200" dirty="0" smtClean="0">
                <a:solidFill>
                  <a:schemeClr val="tx1"/>
                </a:solidFill>
                <a:latin typeface="Segoe" pitchFamily="34" charset="0"/>
                <a:ea typeface="+mn-ea"/>
                <a:cs typeface="+mn-cs"/>
              </a:rPr>
              <a:t>="</a:t>
            </a:r>
            <a:r>
              <a:rPr lang="en-GB" sz="900" kern="1200" dirty="0" err="1" smtClean="0">
                <a:solidFill>
                  <a:schemeClr val="tx1"/>
                </a:solidFill>
                <a:latin typeface="Segoe" pitchFamily="34" charset="0"/>
                <a:ea typeface="+mn-ea"/>
                <a:cs typeface="+mn-cs"/>
              </a:rPr>
              <a:t>clr-namespace:BooleanToVisibilityConverter</a:t>
            </a:r>
            <a:r>
              <a:rPr lang="en-GB" sz="900" kern="1200" dirty="0" smtClean="0">
                <a:solidFill>
                  <a:schemeClr val="tx1"/>
                </a:solidFill>
                <a:latin typeface="Segoe" pitchFamily="34" charset="0"/>
                <a:ea typeface="+mn-ea"/>
                <a:cs typeface="+mn-cs"/>
              </a:rPr>
              <a:t>"</a:t>
            </a:r>
          </a:p>
          <a:p>
            <a:r>
              <a:rPr lang="en-GB" sz="900" kern="1200" dirty="0" smtClean="0">
                <a:solidFill>
                  <a:schemeClr val="tx1"/>
                </a:solidFill>
                <a:latin typeface="Segoe" pitchFamily="34" charset="0"/>
                <a:ea typeface="+mn-ea"/>
                <a:cs typeface="+mn-cs"/>
              </a:rPr>
              <a:t> </a:t>
            </a:r>
          </a:p>
          <a:p>
            <a:pPr lvl="0"/>
            <a:r>
              <a:rPr lang="en-GB" sz="900" kern="1200" dirty="0" smtClean="0">
                <a:solidFill>
                  <a:schemeClr val="tx1"/>
                </a:solidFill>
                <a:latin typeface="Segoe" pitchFamily="34" charset="0"/>
                <a:ea typeface="+mn-ea"/>
                <a:cs typeface="+mn-cs"/>
              </a:rPr>
              <a:t>11. To create a reference</a:t>
            </a:r>
            <a:r>
              <a:rPr lang="en-GB" sz="900" kern="1200" baseline="0" dirty="0" smtClean="0">
                <a:solidFill>
                  <a:schemeClr val="tx1"/>
                </a:solidFill>
                <a:latin typeface="Segoe" pitchFamily="34" charset="0"/>
                <a:ea typeface="+mn-ea"/>
                <a:cs typeface="+mn-cs"/>
              </a:rPr>
              <a:t> for the</a:t>
            </a:r>
            <a:r>
              <a:rPr lang="en-GB" sz="900" kern="1200" dirty="0" smtClean="0">
                <a:solidFill>
                  <a:schemeClr val="tx1"/>
                </a:solidFill>
                <a:latin typeface="Segoe" pitchFamily="34" charset="0"/>
                <a:ea typeface="+mn-ea"/>
                <a:cs typeface="+mn-cs"/>
              </a:rPr>
              <a:t> converter class, type the following code in the Window element</a:t>
            </a:r>
          </a:p>
          <a:p>
            <a:endParaRPr lang="en-GB" sz="900" kern="1200" dirty="0" smtClean="0">
              <a:solidFill>
                <a:schemeClr val="tx1"/>
              </a:solidFill>
              <a:latin typeface="Segoe" pitchFamily="34" charset="0"/>
              <a:ea typeface="+mn-ea"/>
              <a:cs typeface="+mn-cs"/>
            </a:endParaRPr>
          </a:p>
          <a:p>
            <a:r>
              <a:rPr lang="en-GB" sz="900" kern="1200" dirty="0" smtClean="0">
                <a:solidFill>
                  <a:schemeClr val="tx1"/>
                </a:solidFill>
                <a:latin typeface="Segoe" pitchFamily="34" charset="0"/>
                <a:ea typeface="+mn-ea"/>
                <a:cs typeface="+mn-cs"/>
              </a:rPr>
              <a:t>	&lt;</a:t>
            </a:r>
            <a:r>
              <a:rPr lang="en-GB" sz="900" kern="1200" dirty="0" err="1" smtClean="0">
                <a:solidFill>
                  <a:schemeClr val="tx1"/>
                </a:solidFill>
                <a:latin typeface="Segoe" pitchFamily="34" charset="0"/>
                <a:ea typeface="+mn-ea"/>
                <a:cs typeface="+mn-cs"/>
              </a:rPr>
              <a:t>Window.Resources</a:t>
            </a:r>
            <a:r>
              <a:rPr lang="en-GB" sz="900" kern="1200" dirty="0" smtClean="0">
                <a:solidFill>
                  <a:schemeClr val="tx1"/>
                </a:solidFill>
                <a:latin typeface="Segoe" pitchFamily="34" charset="0"/>
                <a:ea typeface="+mn-ea"/>
                <a:cs typeface="+mn-cs"/>
              </a:rPr>
              <a:t>&gt;</a:t>
            </a:r>
          </a:p>
          <a:p>
            <a:r>
              <a:rPr lang="en-GB" sz="900" kern="1200" dirty="0" smtClean="0">
                <a:solidFill>
                  <a:schemeClr val="tx1"/>
                </a:solidFill>
                <a:latin typeface="Segoe" pitchFamily="34" charset="0"/>
                <a:ea typeface="+mn-ea"/>
                <a:cs typeface="+mn-cs"/>
              </a:rPr>
              <a:t>	&lt;</a:t>
            </a:r>
            <a:r>
              <a:rPr lang="en-GB" sz="900" kern="1200" dirty="0" err="1" smtClean="0">
                <a:solidFill>
                  <a:schemeClr val="tx1"/>
                </a:solidFill>
                <a:latin typeface="Segoe" pitchFamily="34" charset="0"/>
                <a:ea typeface="+mn-ea"/>
                <a:cs typeface="+mn-cs"/>
              </a:rPr>
              <a:t>local:Converter</a:t>
            </a:r>
            <a:r>
              <a:rPr lang="en-GB" sz="900" kern="1200" dirty="0" smtClean="0">
                <a:solidFill>
                  <a:schemeClr val="tx1"/>
                </a:solidFill>
                <a:latin typeface="Segoe" pitchFamily="34" charset="0"/>
                <a:ea typeface="+mn-ea"/>
                <a:cs typeface="+mn-cs"/>
              </a:rPr>
              <a:t> x:Key='myConverter'/&gt;</a:t>
            </a:r>
          </a:p>
          <a:p>
            <a:r>
              <a:rPr lang="en-GB" sz="900" kern="1200" dirty="0" smtClean="0">
                <a:solidFill>
                  <a:schemeClr val="tx1"/>
                </a:solidFill>
                <a:latin typeface="Segoe" pitchFamily="34" charset="0"/>
                <a:ea typeface="+mn-ea"/>
                <a:cs typeface="+mn-cs"/>
              </a:rPr>
              <a:t>	&lt;/</a:t>
            </a:r>
            <a:r>
              <a:rPr lang="en-GB" sz="900" kern="1200" dirty="0" err="1" smtClean="0">
                <a:solidFill>
                  <a:schemeClr val="tx1"/>
                </a:solidFill>
                <a:latin typeface="Segoe" pitchFamily="34" charset="0"/>
                <a:ea typeface="+mn-ea"/>
                <a:cs typeface="+mn-cs"/>
              </a:rPr>
              <a:t>Window.Resources</a:t>
            </a:r>
            <a:r>
              <a:rPr lang="en-GB" sz="900" kern="1200" dirty="0" smtClean="0">
                <a:solidFill>
                  <a:schemeClr val="tx1"/>
                </a:solidFill>
                <a:latin typeface="Segoe" pitchFamily="34" charset="0"/>
                <a:ea typeface="+mn-ea"/>
                <a:cs typeface="+mn-cs"/>
              </a:rPr>
              <a:t>&gt;</a:t>
            </a:r>
          </a:p>
          <a:p>
            <a:r>
              <a:rPr lang="en-GB" sz="900" kern="1200" dirty="0" smtClean="0">
                <a:solidFill>
                  <a:schemeClr val="tx1"/>
                </a:solidFill>
                <a:latin typeface="Segoe" pitchFamily="34" charset="0"/>
                <a:ea typeface="+mn-ea"/>
                <a:cs typeface="+mn-cs"/>
              </a:rPr>
              <a:t> </a:t>
            </a:r>
          </a:p>
          <a:p>
            <a:pPr lvl="0"/>
            <a:r>
              <a:rPr lang="en-GB" sz="900" kern="1200" dirty="0" smtClean="0">
                <a:solidFill>
                  <a:schemeClr val="tx1"/>
                </a:solidFill>
                <a:latin typeface="Segoe" pitchFamily="34" charset="0"/>
                <a:ea typeface="+mn-ea"/>
                <a:cs typeface="+mn-cs"/>
              </a:rPr>
              <a:t>12. Type the following code</a:t>
            </a:r>
            <a:r>
              <a:rPr lang="en-GB" sz="900" kern="1200" baseline="0" dirty="0" smtClean="0">
                <a:solidFill>
                  <a:schemeClr val="tx1"/>
                </a:solidFill>
                <a:latin typeface="Segoe" pitchFamily="34" charset="0"/>
                <a:ea typeface="+mn-ea"/>
                <a:cs typeface="+mn-cs"/>
              </a:rPr>
              <a:t> </a:t>
            </a:r>
            <a:r>
              <a:rPr lang="en-GB" sz="900" kern="1200" dirty="0" smtClean="0">
                <a:solidFill>
                  <a:schemeClr val="tx1"/>
                </a:solidFill>
                <a:latin typeface="Segoe" pitchFamily="34" charset="0"/>
                <a:ea typeface="+mn-ea"/>
                <a:cs typeface="+mn-cs"/>
              </a:rPr>
              <a:t>in the Grid element of the main window</a:t>
            </a:r>
          </a:p>
          <a:p>
            <a:endParaRPr lang="en-GB" sz="900" kern="1200" dirty="0" smtClean="0">
              <a:solidFill>
                <a:schemeClr val="tx1"/>
              </a:solidFill>
              <a:latin typeface="Segoe" pitchFamily="34" charset="0"/>
              <a:ea typeface="+mn-ea"/>
              <a:cs typeface="+mn-cs"/>
            </a:endParaRPr>
          </a:p>
          <a:p>
            <a:r>
              <a:rPr lang="en-GB" sz="900" kern="1200" dirty="0" smtClean="0">
                <a:solidFill>
                  <a:schemeClr val="tx1"/>
                </a:solidFill>
                <a:latin typeface="Segoe" pitchFamily="34" charset="0"/>
                <a:ea typeface="+mn-ea"/>
                <a:cs typeface="+mn-cs"/>
              </a:rPr>
              <a:t>	&lt;</a:t>
            </a:r>
            <a:r>
              <a:rPr lang="en-GB" sz="900" kern="1200" dirty="0" err="1" smtClean="0">
                <a:solidFill>
                  <a:schemeClr val="tx1"/>
                </a:solidFill>
                <a:latin typeface="Segoe" pitchFamily="34" charset="0"/>
                <a:ea typeface="+mn-ea"/>
                <a:cs typeface="+mn-cs"/>
              </a:rPr>
              <a:t>StackPanel</a:t>
            </a:r>
            <a:r>
              <a:rPr lang="en-GB" sz="900" kern="1200" dirty="0" smtClean="0">
                <a:solidFill>
                  <a:schemeClr val="tx1"/>
                </a:solidFill>
                <a:latin typeface="Segoe" pitchFamily="34" charset="0"/>
                <a:ea typeface="+mn-ea"/>
                <a:cs typeface="+mn-cs"/>
              </a:rPr>
              <a:t>&gt;</a:t>
            </a:r>
          </a:p>
          <a:p>
            <a:r>
              <a:rPr lang="en-GB" sz="900" kern="1200" dirty="0" smtClean="0">
                <a:solidFill>
                  <a:schemeClr val="tx1"/>
                </a:solidFill>
                <a:latin typeface="Segoe" pitchFamily="34" charset="0"/>
                <a:ea typeface="+mn-ea"/>
                <a:cs typeface="+mn-cs"/>
              </a:rPr>
              <a:t>        		&lt;</a:t>
            </a:r>
            <a:r>
              <a:rPr lang="en-GB" sz="900" kern="1200" dirty="0" err="1" smtClean="0">
                <a:solidFill>
                  <a:schemeClr val="tx1"/>
                </a:solidFill>
                <a:latin typeface="Segoe" pitchFamily="34" charset="0"/>
                <a:ea typeface="+mn-ea"/>
                <a:cs typeface="+mn-cs"/>
              </a:rPr>
              <a:t>CheckBox</a:t>
            </a:r>
            <a:r>
              <a:rPr lang="en-GB" sz="900" kern="1200" dirty="0" smtClean="0">
                <a:solidFill>
                  <a:schemeClr val="tx1"/>
                </a:solidFill>
                <a:latin typeface="Segoe" pitchFamily="34" charset="0"/>
                <a:ea typeface="+mn-ea"/>
                <a:cs typeface="+mn-cs"/>
              </a:rPr>
              <a:t> x:Name="checkBox"&gt;Show Status Bar&lt;/</a:t>
            </a:r>
            <a:r>
              <a:rPr lang="en-GB" sz="900" kern="1200" dirty="0" err="1" smtClean="0">
                <a:solidFill>
                  <a:schemeClr val="tx1"/>
                </a:solidFill>
                <a:latin typeface="Segoe" pitchFamily="34" charset="0"/>
                <a:ea typeface="+mn-ea"/>
                <a:cs typeface="+mn-cs"/>
              </a:rPr>
              <a:t>CheckBox</a:t>
            </a:r>
            <a:r>
              <a:rPr lang="en-GB" sz="900" kern="1200" dirty="0" smtClean="0">
                <a:solidFill>
                  <a:schemeClr val="tx1"/>
                </a:solidFill>
                <a:latin typeface="Segoe" pitchFamily="34" charset="0"/>
                <a:ea typeface="+mn-ea"/>
                <a:cs typeface="+mn-cs"/>
              </a:rPr>
              <a:t>&gt;</a:t>
            </a:r>
          </a:p>
          <a:p>
            <a:r>
              <a:rPr lang="en-GB" sz="900" kern="1200" dirty="0" smtClean="0">
                <a:solidFill>
                  <a:schemeClr val="tx1"/>
                </a:solidFill>
                <a:latin typeface="Segoe" pitchFamily="34" charset="0"/>
                <a:ea typeface="+mn-ea"/>
                <a:cs typeface="+mn-cs"/>
              </a:rPr>
              <a:t>       		 &lt;</a:t>
            </a:r>
            <a:r>
              <a:rPr lang="en-GB" sz="900" kern="1200" dirty="0" err="1" smtClean="0">
                <a:solidFill>
                  <a:schemeClr val="tx1"/>
                </a:solidFill>
                <a:latin typeface="Segoe" pitchFamily="34" charset="0"/>
                <a:ea typeface="+mn-ea"/>
                <a:cs typeface="+mn-cs"/>
              </a:rPr>
              <a:t>TextBlock</a:t>
            </a:r>
            <a:r>
              <a:rPr lang="en-GB" sz="900" kern="1200" dirty="0" smtClean="0">
                <a:solidFill>
                  <a:schemeClr val="tx1"/>
                </a:solidFill>
                <a:latin typeface="Segoe" pitchFamily="34" charset="0"/>
                <a:ea typeface="+mn-ea"/>
                <a:cs typeface="+mn-cs"/>
              </a:rPr>
              <a:t> Visibility="{Binding </a:t>
            </a:r>
            <a:r>
              <a:rPr lang="en-GB" sz="900" kern="1200" dirty="0" err="1" smtClean="0">
                <a:solidFill>
                  <a:schemeClr val="tx1"/>
                </a:solidFill>
                <a:latin typeface="Segoe" pitchFamily="34" charset="0"/>
                <a:ea typeface="+mn-ea"/>
                <a:cs typeface="+mn-cs"/>
              </a:rPr>
              <a:t>ElementName</a:t>
            </a:r>
            <a:r>
              <a:rPr lang="en-GB" sz="900" kern="1200" dirty="0" smtClean="0">
                <a:solidFill>
                  <a:schemeClr val="tx1"/>
                </a:solidFill>
                <a:latin typeface="Segoe" pitchFamily="34" charset="0"/>
                <a:ea typeface="+mn-ea"/>
                <a:cs typeface="+mn-cs"/>
              </a:rPr>
              <a:t>=</a:t>
            </a:r>
            <a:r>
              <a:rPr lang="en-GB" sz="900" kern="1200" dirty="0" err="1" smtClean="0">
                <a:solidFill>
                  <a:schemeClr val="tx1"/>
                </a:solidFill>
                <a:latin typeface="Segoe" pitchFamily="34" charset="0"/>
                <a:ea typeface="+mn-ea"/>
                <a:cs typeface="+mn-cs"/>
              </a:rPr>
              <a:t>checkBox</a:t>
            </a:r>
            <a:r>
              <a:rPr lang="en-GB" sz="900" kern="1200" dirty="0" smtClean="0">
                <a:solidFill>
                  <a:schemeClr val="tx1"/>
                </a:solidFill>
                <a:latin typeface="Segoe" pitchFamily="34" charset="0"/>
                <a:ea typeface="+mn-ea"/>
                <a:cs typeface="+mn-cs"/>
              </a:rPr>
              <a:t>, Path=</a:t>
            </a:r>
            <a:r>
              <a:rPr lang="en-GB" sz="900" kern="1200" dirty="0" err="1" smtClean="0">
                <a:solidFill>
                  <a:schemeClr val="tx1"/>
                </a:solidFill>
                <a:latin typeface="Segoe" pitchFamily="34" charset="0"/>
                <a:ea typeface="+mn-ea"/>
                <a:cs typeface="+mn-cs"/>
              </a:rPr>
              <a:t>IsChecked</a:t>
            </a:r>
            <a:r>
              <a:rPr lang="en-GB" sz="900" kern="1200" dirty="0" smtClean="0">
                <a:solidFill>
                  <a:schemeClr val="tx1"/>
                </a:solidFill>
                <a:latin typeface="Segoe" pitchFamily="34" charset="0"/>
                <a:ea typeface="+mn-ea"/>
                <a:cs typeface="+mn-cs"/>
              </a:rPr>
              <a:t>, Converter={</a:t>
            </a:r>
            <a:r>
              <a:rPr lang="en-GB" sz="900" kern="1200" dirty="0" err="1" smtClean="0">
                <a:solidFill>
                  <a:schemeClr val="tx1"/>
                </a:solidFill>
                <a:latin typeface="Segoe" pitchFamily="34" charset="0"/>
                <a:ea typeface="+mn-ea"/>
                <a:cs typeface="+mn-cs"/>
              </a:rPr>
              <a:t>StaticResource</a:t>
            </a:r>
            <a:r>
              <a:rPr lang="en-GB" sz="900" kern="1200" dirty="0" smtClean="0">
                <a:solidFill>
                  <a:schemeClr val="tx1"/>
                </a:solidFill>
                <a:latin typeface="Segoe" pitchFamily="34" charset="0"/>
                <a:ea typeface="+mn-ea"/>
                <a:cs typeface="+mn-cs"/>
              </a:rPr>
              <a:t> </a:t>
            </a:r>
            <a:r>
              <a:rPr lang="en-GB" sz="900" kern="1200" dirty="0" err="1" smtClean="0">
                <a:solidFill>
                  <a:schemeClr val="tx1"/>
                </a:solidFill>
                <a:latin typeface="Segoe" pitchFamily="34" charset="0"/>
                <a:ea typeface="+mn-ea"/>
                <a:cs typeface="+mn-cs"/>
              </a:rPr>
              <a:t>myConverter</a:t>
            </a:r>
            <a:r>
              <a:rPr lang="en-GB" sz="900" kern="1200" dirty="0" smtClean="0">
                <a:solidFill>
                  <a:schemeClr val="tx1"/>
                </a:solidFill>
                <a:latin typeface="Segoe" pitchFamily="34" charset="0"/>
                <a:ea typeface="+mn-ea"/>
                <a:cs typeface="+mn-cs"/>
              </a:rPr>
              <a:t>}}"&gt;</a:t>
            </a:r>
            <a:r>
              <a:rPr lang="en-GB" sz="900" kern="1200" dirty="0" err="1" smtClean="0">
                <a:solidFill>
                  <a:schemeClr val="tx1"/>
                </a:solidFill>
                <a:latin typeface="Segoe" pitchFamily="34" charset="0"/>
                <a:ea typeface="+mn-ea"/>
                <a:cs typeface="+mn-cs"/>
              </a:rPr>
              <a:t>Visable</a:t>
            </a:r>
            <a:r>
              <a:rPr lang="en-GB" sz="900" kern="1200" dirty="0" smtClean="0">
                <a:solidFill>
                  <a:schemeClr val="tx1"/>
                </a:solidFill>
                <a:latin typeface="Segoe" pitchFamily="34" charset="0"/>
                <a:ea typeface="+mn-ea"/>
                <a:cs typeface="+mn-cs"/>
              </a:rPr>
              <a:t> using 					</a:t>
            </a:r>
            <a:r>
              <a:rPr lang="en-GB" sz="900" kern="1200" dirty="0" err="1" smtClean="0">
                <a:solidFill>
                  <a:schemeClr val="tx1"/>
                </a:solidFill>
                <a:latin typeface="Segoe" pitchFamily="34" charset="0"/>
                <a:ea typeface="+mn-ea"/>
                <a:cs typeface="+mn-cs"/>
              </a:rPr>
              <a:t>BooleanToVisibilityConverter</a:t>
            </a:r>
            <a:endParaRPr lang="en-GB" sz="900" kern="1200" dirty="0" smtClean="0">
              <a:solidFill>
                <a:schemeClr val="tx1"/>
              </a:solidFill>
              <a:latin typeface="Segoe" pitchFamily="34" charset="0"/>
              <a:ea typeface="+mn-ea"/>
              <a:cs typeface="+mn-cs"/>
            </a:endParaRPr>
          </a:p>
          <a:p>
            <a:r>
              <a:rPr lang="en-GB" sz="900" kern="1200" dirty="0" smtClean="0">
                <a:solidFill>
                  <a:schemeClr val="tx1"/>
                </a:solidFill>
                <a:latin typeface="Segoe" pitchFamily="34" charset="0"/>
                <a:ea typeface="+mn-ea"/>
                <a:cs typeface="+mn-cs"/>
              </a:rPr>
              <a:t>		&lt;/</a:t>
            </a:r>
            <a:r>
              <a:rPr lang="en-GB" sz="900" kern="1200" dirty="0" err="1" smtClean="0">
                <a:solidFill>
                  <a:schemeClr val="tx1"/>
                </a:solidFill>
                <a:latin typeface="Segoe" pitchFamily="34" charset="0"/>
                <a:ea typeface="+mn-ea"/>
                <a:cs typeface="+mn-cs"/>
              </a:rPr>
              <a:t>TextBlock</a:t>
            </a:r>
            <a:r>
              <a:rPr lang="en-GB" sz="900" kern="1200" dirty="0" smtClean="0">
                <a:solidFill>
                  <a:schemeClr val="tx1"/>
                </a:solidFill>
                <a:latin typeface="Segoe" pitchFamily="34" charset="0"/>
                <a:ea typeface="+mn-ea"/>
                <a:cs typeface="+mn-cs"/>
              </a:rPr>
              <a:t>&gt;</a:t>
            </a:r>
          </a:p>
          <a:p>
            <a:r>
              <a:rPr lang="en-GB" sz="900" kern="1200" dirty="0" smtClean="0">
                <a:solidFill>
                  <a:schemeClr val="tx1"/>
                </a:solidFill>
                <a:latin typeface="Segoe" pitchFamily="34" charset="0"/>
                <a:ea typeface="+mn-ea"/>
                <a:cs typeface="+mn-cs"/>
              </a:rPr>
              <a:t>        	&lt;/</a:t>
            </a:r>
            <a:r>
              <a:rPr lang="en-GB" sz="900" kern="1200" dirty="0" err="1" smtClean="0">
                <a:solidFill>
                  <a:schemeClr val="tx1"/>
                </a:solidFill>
                <a:latin typeface="Segoe" pitchFamily="34" charset="0"/>
                <a:ea typeface="+mn-ea"/>
                <a:cs typeface="+mn-cs"/>
              </a:rPr>
              <a:t>StackPanel</a:t>
            </a:r>
            <a:r>
              <a:rPr lang="en-GB" sz="900" kern="1200" dirty="0" smtClean="0">
                <a:solidFill>
                  <a:schemeClr val="tx1"/>
                </a:solidFill>
                <a:latin typeface="Segoe" pitchFamily="34" charset="0"/>
                <a:ea typeface="+mn-ea"/>
                <a:cs typeface="+mn-cs"/>
              </a:rPr>
              <a:t>&gt;</a:t>
            </a:r>
          </a:p>
          <a:p>
            <a:r>
              <a:rPr lang="en-GB" sz="900" kern="1200" dirty="0" smtClean="0">
                <a:solidFill>
                  <a:schemeClr val="tx1"/>
                </a:solidFill>
                <a:latin typeface="Segoe" pitchFamily="34" charset="0"/>
                <a:ea typeface="+mn-ea"/>
                <a:cs typeface="+mn-cs"/>
              </a:rPr>
              <a:t> </a:t>
            </a:r>
          </a:p>
          <a:p>
            <a:pPr lvl="0"/>
            <a:r>
              <a:rPr lang="en-GB" sz="900" kern="1200" dirty="0" smtClean="0">
                <a:solidFill>
                  <a:schemeClr val="tx1"/>
                </a:solidFill>
                <a:latin typeface="Segoe" pitchFamily="34" charset="0"/>
                <a:ea typeface="+mn-ea"/>
                <a:cs typeface="+mn-cs"/>
              </a:rPr>
              <a:t>13. Compile and run the application, note that when</a:t>
            </a:r>
            <a:r>
              <a:rPr lang="en-GB" sz="900" kern="1200" baseline="0" dirty="0" smtClean="0">
                <a:solidFill>
                  <a:schemeClr val="tx1"/>
                </a:solidFill>
                <a:latin typeface="Segoe" pitchFamily="34" charset="0"/>
                <a:ea typeface="+mn-ea"/>
                <a:cs typeface="+mn-cs"/>
              </a:rPr>
              <a:t> you select the </a:t>
            </a:r>
            <a:r>
              <a:rPr lang="en-GB" sz="900" kern="1200" dirty="0" smtClean="0">
                <a:solidFill>
                  <a:schemeClr val="tx1"/>
                </a:solidFill>
                <a:latin typeface="Segoe" pitchFamily="34" charset="0"/>
                <a:ea typeface="+mn-ea"/>
                <a:cs typeface="+mn-cs"/>
              </a:rPr>
              <a:t>checkbox control, the </a:t>
            </a:r>
            <a:r>
              <a:rPr lang="en-GB" sz="900" kern="1200" dirty="0" err="1" smtClean="0">
                <a:solidFill>
                  <a:schemeClr val="tx1"/>
                </a:solidFill>
                <a:latin typeface="Segoe" pitchFamily="34" charset="0"/>
                <a:ea typeface="+mn-ea"/>
                <a:cs typeface="+mn-cs"/>
              </a:rPr>
              <a:t>TextBlock</a:t>
            </a:r>
            <a:r>
              <a:rPr lang="en-GB" sz="900" kern="1200" dirty="0" smtClean="0">
                <a:solidFill>
                  <a:schemeClr val="tx1"/>
                </a:solidFill>
                <a:latin typeface="Segoe" pitchFamily="34" charset="0"/>
                <a:ea typeface="+mn-ea"/>
                <a:cs typeface="+mn-cs"/>
              </a:rPr>
              <a:t> becomes visible.</a:t>
            </a:r>
          </a:p>
          <a:p>
            <a:r>
              <a:rPr lang="en-GB" sz="900" kern="1200" dirty="0" smtClean="0">
                <a:solidFill>
                  <a:schemeClr val="tx1"/>
                </a:solidFill>
                <a:latin typeface="Segoe"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6/24/2011 10:12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35</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GB" baseline="0" dirty="0" smtClean="0"/>
              <a:t>When a converter class has been created in the code behind file (implementing </a:t>
            </a:r>
            <a:r>
              <a:rPr lang="en-GB" baseline="0" dirty="0" err="1" smtClean="0"/>
              <a:t>IVAlueConverter</a:t>
            </a:r>
            <a:r>
              <a:rPr lang="en-GB" baseline="0" dirty="0" smtClean="0"/>
              <a:t>) it is </a:t>
            </a:r>
            <a:r>
              <a:rPr lang="en-GB" baseline="0" dirty="0" err="1" smtClean="0"/>
              <a:t>nessasary</a:t>
            </a:r>
            <a:r>
              <a:rPr lang="en-GB" baseline="0" dirty="0" smtClean="0"/>
              <a:t> (as with other CLR object) to reference the XML namespace in the XAML</a:t>
            </a:r>
          </a:p>
          <a:p>
            <a:pPr marL="0" marR="0" indent="0" algn="l" defTabSz="914363" rtl="0" eaLnBrk="1" fontAlgn="auto" latinLnBrk="0" hangingPunct="1">
              <a:lnSpc>
                <a:spcPct val="90000"/>
              </a:lnSpc>
              <a:spcBef>
                <a:spcPts val="0"/>
              </a:spcBef>
              <a:spcAft>
                <a:spcPts val="333"/>
              </a:spcAft>
              <a:buClrTx/>
              <a:buSzTx/>
              <a:buFontTx/>
              <a:buNone/>
              <a:tabLst/>
              <a:defRPr/>
            </a:pPr>
            <a:endParaRPr lang="en-GB"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GB" baseline="0" dirty="0" smtClean="0"/>
              <a:t>An instance of the class can then be referenced in the Resources part of a WPF Window</a:t>
            </a:r>
          </a:p>
          <a:p>
            <a:pPr marL="0" marR="0" indent="0" algn="l" defTabSz="914363" rtl="0" eaLnBrk="1" fontAlgn="auto" latinLnBrk="0" hangingPunct="1">
              <a:lnSpc>
                <a:spcPct val="90000"/>
              </a:lnSpc>
              <a:spcBef>
                <a:spcPts val="0"/>
              </a:spcBef>
              <a:spcAft>
                <a:spcPts val="333"/>
              </a:spcAft>
              <a:buClrTx/>
              <a:buSzTx/>
              <a:buFontTx/>
              <a:buNone/>
              <a:tabLst/>
              <a:defRPr/>
            </a:pPr>
            <a:endParaRPr lang="en-GB"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GB" baseline="0" dirty="0" smtClean="0"/>
              <a:t>We can then specify the converter we wish to use on the target object. The following code uses “</a:t>
            </a:r>
            <a:r>
              <a:rPr lang="en-GB" baseline="0" dirty="0" err="1" smtClean="0"/>
              <a:t>myConverter</a:t>
            </a:r>
            <a:r>
              <a:rPr lang="en-GB" baseline="0" dirty="0" smtClean="0"/>
              <a:t>” to convert the Binding Path (count) into object (in this case, a Brush)</a:t>
            </a:r>
          </a:p>
          <a:p>
            <a:pPr marL="0" marR="0" indent="0" algn="l" defTabSz="914363" rtl="0" eaLnBrk="1" fontAlgn="auto" latinLnBrk="0" hangingPunct="1">
              <a:lnSpc>
                <a:spcPct val="90000"/>
              </a:lnSpc>
              <a:spcBef>
                <a:spcPts val="0"/>
              </a:spcBef>
              <a:spcAft>
                <a:spcPts val="333"/>
              </a:spcAft>
              <a:buClrTx/>
              <a:buSzTx/>
              <a:buFontTx/>
              <a:buNone/>
              <a:tabLst/>
              <a:defRPr/>
            </a:pPr>
            <a:endParaRPr lang="en-GB"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6/24/2011 10:12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6/24/2011 10:12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In simple terms,</a:t>
            </a:r>
            <a:r>
              <a:rPr lang="en-GB" baseline="0" dirty="0" smtClean="0"/>
              <a:t> Binding is used to keep two data points in sync with each other. A “data point” can best be described as a data source and a query, for example, a property data point would be an object and a property name. the property name determines the property on the source object from which the data should be retrieved </a:t>
            </a:r>
            <a:endParaRPr lang="en-GB" dirty="0" smtClean="0"/>
          </a:p>
          <a:p>
            <a:endParaRPr lang="en-GB" dirty="0" smtClean="0"/>
          </a:p>
          <a:p>
            <a:r>
              <a:rPr lang="en-GB" baseline="0" dirty="0" smtClean="0"/>
              <a:t>In WPF, The Binding object (System.Windows.Data.Binding) represents a data point. This is created and passed as a parameter to a second data point. The methods of creating this relationship are different in XAML, procedural code and XML</a:t>
            </a: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[Click]</a:t>
            </a:r>
          </a:p>
          <a:p>
            <a:r>
              <a:rPr lang="en-GB" dirty="0" smtClean="0"/>
              <a:t>The</a:t>
            </a:r>
            <a:r>
              <a:rPr lang="en-GB" baseline="0" dirty="0" smtClean="0"/>
              <a:t> Binding Target for a Data Binding operation must be a Dependency Property on a Dependency Object. Examples include the Text property on a button or the isEnabled property on a checkbox.</a:t>
            </a:r>
          </a:p>
          <a:p>
            <a:r>
              <a:rPr lang="en-GB" baseline="0" dirty="0" smtClean="0"/>
              <a:t>[Click]</a:t>
            </a:r>
          </a:p>
          <a:p>
            <a:r>
              <a:rPr lang="en-GB" baseline="0" dirty="0" smtClean="0"/>
              <a:t>The Binding Source for a Data Binding operation can be any property on a CLR object. </a:t>
            </a:r>
          </a:p>
          <a:p>
            <a:r>
              <a:rPr lang="en-GB" baseline="0" dirty="0" smtClean="0"/>
              <a:t>[Click]</a:t>
            </a:r>
          </a:p>
          <a:p>
            <a:r>
              <a:rPr lang="en-GB" baseline="0" dirty="0" smtClean="0"/>
              <a:t>The Binding object is used to create the binding between the target and the source. This object is also responsible for keeping both of the objects up to date.</a:t>
            </a:r>
            <a:endParaRPr lang="en-GB"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GB" dirty="0" smtClean="0"/>
              <a:t>Because</a:t>
            </a:r>
            <a:r>
              <a:rPr lang="en-GB" baseline="0" dirty="0" smtClean="0"/>
              <a:t> the </a:t>
            </a:r>
            <a:r>
              <a:rPr lang="en-GB" baseline="0" dirty="0" err="1" smtClean="0"/>
              <a:t>SetBinding</a:t>
            </a:r>
            <a:r>
              <a:rPr lang="en-GB" baseline="0" dirty="0" smtClean="0"/>
              <a:t> method cannot be referenced directly from XAML WPF contains a </a:t>
            </a:r>
            <a:r>
              <a:rPr lang="en-GB" baseline="0" dirty="0" err="1" smtClean="0"/>
              <a:t>markup</a:t>
            </a:r>
            <a:r>
              <a:rPr lang="en-GB" baseline="0" dirty="0" smtClean="0"/>
              <a:t> extension to make declarative use of binding possible. To use binding in XAML, you set the target property to a binding instance and then use the standard </a:t>
            </a:r>
            <a:r>
              <a:rPr lang="en-GB" baseline="0" dirty="0" err="1" smtClean="0"/>
              <a:t>markup</a:t>
            </a:r>
            <a:r>
              <a:rPr lang="en-GB" baseline="0" dirty="0" smtClean="0"/>
              <a:t> extension syntax to set its properties. Bindings are more of a UI control method, it is best practice to add these in the XAML </a:t>
            </a:r>
            <a:r>
              <a:rPr lang="en-GB" baseline="0" dirty="0" err="1" smtClean="0"/>
              <a:t>markup</a:t>
            </a:r>
            <a:r>
              <a:rPr lang="en-GB" baseline="0" dirty="0" smtClean="0"/>
              <a:t> as opposed to procedural code.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a:t>
            </a:r>
            <a:r>
              <a:rPr lang="en-GB" baseline="0" dirty="0" smtClean="0"/>
              <a:t> Code snippet shows a simple data binding operation directly in XAML. Selecting any name in the list triggers an update to the items in the </a:t>
            </a:r>
            <a:r>
              <a:rPr lang="en-GB" baseline="0" dirty="0" err="1" smtClean="0"/>
              <a:t>StackPanel</a:t>
            </a:r>
            <a:r>
              <a:rPr lang="en-GB" baseline="0" dirty="0" smtClean="0"/>
              <a:t> by using the </a:t>
            </a:r>
            <a:r>
              <a:rPr lang="en-GB" baseline="0" dirty="0" err="1" smtClean="0"/>
              <a:t>databinding</a:t>
            </a:r>
            <a:r>
              <a:rPr lang="en-GB" baseline="0" dirty="0" smtClean="0"/>
              <a:t> engine.</a:t>
            </a:r>
            <a:endParaRPr lang="en-GB"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Binding object can be created and referenced in your .NET code behind files. </a:t>
            </a:r>
          </a:p>
          <a:p>
            <a:endParaRPr lang="en-GB" dirty="0" smtClean="0"/>
          </a:p>
          <a:p>
            <a:r>
              <a:rPr lang="en-GB" dirty="0" smtClean="0"/>
              <a:t>When</a:t>
            </a:r>
            <a:r>
              <a:rPr lang="en-GB" baseline="0" dirty="0" smtClean="0"/>
              <a:t> the Binding object is created, it can be passed the dependency property to be bound as part of its constructor.  Each WPF element that inherits from </a:t>
            </a:r>
            <a:r>
              <a:rPr lang="en-GB" baseline="0" dirty="0" err="1" smtClean="0"/>
              <a:t>FrameworkElement</a:t>
            </a:r>
            <a:r>
              <a:rPr lang="en-GB" baseline="0" dirty="0" smtClean="0"/>
              <a:t> gains the </a:t>
            </a:r>
            <a:r>
              <a:rPr lang="en-GB" baseline="0" dirty="0" err="1" smtClean="0"/>
              <a:t>SetBinding</a:t>
            </a:r>
            <a:r>
              <a:rPr lang="en-GB" baseline="0" dirty="0" smtClean="0"/>
              <a:t> property, which means that all WPF </a:t>
            </a:r>
            <a:r>
              <a:rPr lang="en-GB" baseline="0" dirty="0" err="1" smtClean="0"/>
              <a:t>FrameworkElements</a:t>
            </a:r>
            <a:r>
              <a:rPr lang="en-GB" baseline="0" dirty="0" smtClean="0"/>
              <a:t> and Controls are able to be data bound. For objects that do not inherit from Framework can still be target of data binding (providing they are </a:t>
            </a:r>
            <a:r>
              <a:rPr lang="en-GB" baseline="0" dirty="0" err="1" smtClean="0"/>
              <a:t>DependencyProperties</a:t>
            </a:r>
            <a:r>
              <a:rPr lang="en-GB" baseline="0" dirty="0" smtClean="0"/>
              <a:t>) by using the </a:t>
            </a:r>
            <a:r>
              <a:rPr lang="en-GB" baseline="0" dirty="0" err="1" smtClean="0"/>
              <a:t>BindingOperations</a:t>
            </a:r>
            <a:r>
              <a:rPr lang="en-GB" baseline="0" dirty="0" smtClean="0"/>
              <a:t> class.</a:t>
            </a: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6/24/2011 10:12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Segoe UI" pitchFamily="34" charset="0"/>
                <a:ea typeface="+mj-ea"/>
                <a:cs typeface="Segoe UI" pitchFamily="34" charset="0"/>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latin typeface="Segoe UI" pitchFamily="34" charset="0"/>
                <a:cs typeface="Segoe UI"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30" name="Date Placeholder 29"/>
          <p:cNvSpPr>
            <a:spLocks noGrp="1"/>
          </p:cNvSpPr>
          <p:nvPr>
            <p:ph type="dt" sz="half" idx="10"/>
          </p:nvPr>
        </p:nvSpPr>
        <p:spPr/>
        <p:txBody>
          <a:bodyPr/>
          <a:lstStyle/>
          <a:p>
            <a:fld id="{2643F953-7961-4196-BBF9-6535D6C13FE1}" type="datetimeFigureOut">
              <a:rPr lang="en-US" smtClean="0"/>
              <a:pPr/>
              <a:t>6/24/2011</a:t>
            </a:fld>
            <a:endParaRPr lang="en-US"/>
          </a:p>
        </p:txBody>
      </p:sp>
      <p:sp>
        <p:nvSpPr>
          <p:cNvPr id="19" name="Footer Placeholder 18"/>
          <p:cNvSpPr>
            <a:spLocks noGrp="1"/>
          </p:cNvSpPr>
          <p:nvPr>
            <p:ph type="ftr" sz="quarter" idx="11"/>
          </p:nvPr>
        </p:nvSpPr>
        <p:spPr/>
        <p:txBody>
          <a:bodyPr/>
          <a:lstStyle/>
          <a:p>
            <a:endParaRPr lang="en-US"/>
          </a:p>
        </p:txBody>
      </p:sp>
      <p:pic>
        <p:nvPicPr>
          <p:cNvPr id="10" name="Picture 9" descr="NET-WPF_rgb_r.png"/>
          <p:cNvPicPr>
            <a:picLocks noChangeAspect="1"/>
          </p:cNvPicPr>
          <p:nvPr userDrawn="1"/>
        </p:nvPicPr>
        <p:blipFill>
          <a:blip r:embed="rId2"/>
          <a:stretch>
            <a:fillRect/>
          </a:stretch>
        </p:blipFill>
        <p:spPr>
          <a:xfrm>
            <a:off x="6400800" y="6248400"/>
            <a:ext cx="2514600" cy="461963"/>
          </a:xfrm>
          <a:prstGeom prst="rect">
            <a:avLst/>
          </a:prstGeom>
        </p:spPr>
      </p:pic>
      <p:pic>
        <p:nvPicPr>
          <p:cNvPr id="7" name="Picture 6" descr="Sl_v_rgb.png"/>
          <p:cNvPicPr>
            <a:picLocks noChangeAspect="1"/>
          </p:cNvPicPr>
          <p:nvPr userDrawn="1"/>
        </p:nvPicPr>
        <p:blipFill>
          <a:blip r:embed="rId3" cstate="print"/>
          <a:srcRect l="42573" b="63723"/>
          <a:stretch>
            <a:fillRect/>
          </a:stretch>
        </p:blipFill>
        <p:spPr>
          <a:xfrm>
            <a:off x="1" y="4977325"/>
            <a:ext cx="2666999" cy="1880674"/>
          </a:xfrm>
          <a:prstGeom prst="rect">
            <a:avLst/>
          </a:prstGeom>
          <a:effectLst>
            <a:softEdge rad="635000"/>
          </a:effectLst>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43F953-7961-4196-BBF9-6535D6C13FE1}" type="datetimeFigureOut">
              <a:rPr lang="en-US" smtClean="0"/>
              <a:pPr/>
              <a:t>6/24/2011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FA1D0-2577-42C6-9BAA-A14B6BC7CADE}" type="slidenum">
              <a:rPr lang="en-US" smtClean="0"/>
              <a:pPr/>
              <a:t>‹#›</a:t>
            </a:fld>
            <a:endParaRPr lang="en-US"/>
          </a:p>
        </p:txBody>
      </p:sp>
      <p:sp>
        <p:nvSpPr>
          <p:cNvPr id="7" name="TextBox 6"/>
          <p:cNvSpPr txBox="1"/>
          <p:nvPr userDrawn="1"/>
        </p:nvSpPr>
        <p:spPr>
          <a:xfrm>
            <a:off x="7787538" y="0"/>
            <a:ext cx="1356462" cy="230832"/>
          </a:xfrm>
          <a:prstGeom prst="rect">
            <a:avLst/>
          </a:prstGeom>
          <a:noFill/>
        </p:spPr>
        <p:txBody>
          <a:bodyPr wrap="none" rtlCol="0">
            <a:spAutoFit/>
          </a:bodyPr>
          <a:lstStyle/>
          <a:p>
            <a:r>
              <a:rPr lang="en-US" sz="900" dirty="0" smtClean="0">
                <a:solidFill>
                  <a:schemeClr val="tx2">
                    <a:lumMod val="20000"/>
                    <a:lumOff val="80000"/>
                  </a:schemeClr>
                </a:solidFill>
                <a:latin typeface="Segoe UI" pitchFamily="34" charset="0"/>
                <a:cs typeface="Segoe UI" pitchFamily="34" charset="0"/>
              </a:rPr>
              <a:t>Microsoft Internal</a:t>
            </a:r>
            <a:r>
              <a:rPr lang="en-US" sz="900" baseline="0" dirty="0" smtClean="0">
                <a:solidFill>
                  <a:schemeClr val="tx2">
                    <a:lumMod val="20000"/>
                    <a:lumOff val="80000"/>
                  </a:schemeClr>
                </a:solidFill>
                <a:latin typeface="Segoe UI" pitchFamily="34" charset="0"/>
                <a:cs typeface="Segoe UI" pitchFamily="34" charset="0"/>
              </a:rPr>
              <a:t> Only</a:t>
            </a:r>
            <a:endParaRPr lang="en-US" sz="900" dirty="0">
              <a:solidFill>
                <a:schemeClr val="tx2">
                  <a:lumMod val="20000"/>
                  <a:lumOff val="80000"/>
                </a:schemeClr>
              </a:solidFill>
              <a:latin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43F953-7961-4196-BBF9-6535D6C13FE1}" type="datetimeFigureOut">
              <a:rPr lang="en-US" smtClean="0"/>
              <a:pPr/>
              <a:t>6/24/2011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FA1D0-2577-42C6-9BAA-A14B6BC7CADE}" type="slidenum">
              <a:rPr lang="en-US" smtClean="0"/>
              <a:pPr/>
              <a:t>‹#›</a:t>
            </a:fld>
            <a:endParaRPr lang="en-US"/>
          </a:p>
        </p:txBody>
      </p:sp>
      <p:sp>
        <p:nvSpPr>
          <p:cNvPr id="7" name="TextBox 6"/>
          <p:cNvSpPr txBox="1"/>
          <p:nvPr userDrawn="1"/>
        </p:nvSpPr>
        <p:spPr>
          <a:xfrm>
            <a:off x="7787538" y="0"/>
            <a:ext cx="1356462" cy="230832"/>
          </a:xfrm>
          <a:prstGeom prst="rect">
            <a:avLst/>
          </a:prstGeom>
          <a:noFill/>
        </p:spPr>
        <p:txBody>
          <a:bodyPr wrap="none" rtlCol="0">
            <a:spAutoFit/>
          </a:bodyPr>
          <a:lstStyle/>
          <a:p>
            <a:r>
              <a:rPr lang="en-US" sz="900" dirty="0" smtClean="0">
                <a:solidFill>
                  <a:schemeClr val="tx2">
                    <a:lumMod val="20000"/>
                    <a:lumOff val="80000"/>
                  </a:schemeClr>
                </a:solidFill>
                <a:latin typeface="Segoe UI" pitchFamily="34" charset="0"/>
                <a:cs typeface="Segoe UI" pitchFamily="34" charset="0"/>
              </a:rPr>
              <a:t>Microsoft Internal</a:t>
            </a:r>
            <a:r>
              <a:rPr lang="en-US" sz="900" baseline="0" dirty="0" smtClean="0">
                <a:solidFill>
                  <a:schemeClr val="tx2">
                    <a:lumMod val="20000"/>
                    <a:lumOff val="80000"/>
                  </a:schemeClr>
                </a:solidFill>
                <a:latin typeface="Segoe UI" pitchFamily="34" charset="0"/>
                <a:cs typeface="Segoe UI" pitchFamily="34" charset="0"/>
              </a:rPr>
              <a:t> Only</a:t>
            </a:r>
            <a:endParaRPr lang="en-US" sz="900" dirty="0">
              <a:solidFill>
                <a:schemeClr val="tx2">
                  <a:lumMod val="20000"/>
                  <a:lumOff val="80000"/>
                </a:schemeClr>
              </a:solidFill>
              <a:latin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flip="none" rotWithShape="1">
                  <a:gsLst>
                    <a:gs pos="38000">
                      <a:srgbClr val="C0C0C0"/>
                    </a:gs>
                    <a:gs pos="65000">
                      <a:srgbClr val="FFFFFF"/>
                    </a:gs>
                  </a:gsLst>
                  <a:lin ang="16200000" scaled="1"/>
                  <a:tileRect/>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2643F953-7961-4196-BBF9-6535D6C13FE1}" type="datetimeFigureOut">
              <a:rPr lang="en-US" smtClean="0"/>
              <a:pPr/>
              <a:t>6/24/2011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FA1D0-2577-42C6-9BAA-A14B6BC7CAD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odyPr>
          <a:lstStyle>
            <a:lvl1pPr algn="l" rtl="0">
              <a:spcBef>
                <a:spcPct val="0"/>
              </a:spcBef>
              <a:buNone/>
              <a:defRPr lang="en-US" sz="5600" b="1" cap="none" baseline="0" dirty="0">
                <a:ln w="635">
                  <a:noFill/>
                </a:ln>
                <a:solidFill>
                  <a:schemeClr val="accent4">
                    <a:tint val="90000"/>
                    <a:satMod val="125000"/>
                  </a:schemeClr>
                </a:solidFill>
                <a:effectLst/>
                <a:latin typeface="Segoe UI" pitchFamily="34" charset="0"/>
                <a:ea typeface="+mj-ea"/>
                <a:cs typeface="Segoe UI" pitchFamily="34" charset="0"/>
              </a:defRPr>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latin typeface="Segoe UI" pitchFamily="34" charset="0"/>
                <a:cs typeface="Segoe UI"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2643F953-7961-4196-BBF9-6535D6C13FE1}" type="datetimeFigureOut">
              <a:rPr lang="en-US" smtClean="0"/>
              <a:pPr/>
              <a:t>6/24/2011</a:t>
            </a:fld>
            <a:endParaRPr lang="en-US"/>
          </a:p>
        </p:txBody>
      </p:sp>
      <p:sp>
        <p:nvSpPr>
          <p:cNvPr id="5" name="Footer Placeholder 4"/>
          <p:cNvSpPr>
            <a:spLocks noGrp="1"/>
          </p:cNvSpPr>
          <p:nvPr>
            <p:ph type="ftr" sz="quarter" idx="11"/>
          </p:nvPr>
        </p:nvSpPr>
        <p:spPr/>
        <p:txBody>
          <a:bodyPr/>
          <a:lstStyle/>
          <a:p>
            <a:endParaRPr lang="en-US"/>
          </a:p>
        </p:txBody>
      </p:sp>
      <p:pic>
        <p:nvPicPr>
          <p:cNvPr id="7" name="Picture 6" descr="NET-WPF_rgb_r.png"/>
          <p:cNvPicPr>
            <a:picLocks noChangeAspect="1"/>
          </p:cNvPicPr>
          <p:nvPr userDrawn="1"/>
        </p:nvPicPr>
        <p:blipFill>
          <a:blip r:embed="rId2"/>
          <a:stretch>
            <a:fillRect/>
          </a:stretch>
        </p:blipFill>
        <p:spPr>
          <a:xfrm>
            <a:off x="6400800" y="6248400"/>
            <a:ext cx="2480821" cy="455757"/>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lstStyle/>
          <a:p>
            <a:r>
              <a:rPr kumimoji="0" lang="en-US" dirty="0" smtClean="0"/>
              <a:t>Click to edit Master title style</a:t>
            </a:r>
            <a:endParaRPr kumimoji="0" lang="en-US" dirty="0"/>
          </a:p>
        </p:txBody>
      </p:sp>
      <p:sp>
        <p:nvSpPr>
          <p:cNvPr id="3" name="Content Placeholder 2"/>
          <p:cNvSpPr>
            <a:spLocks noGrp="1"/>
          </p:cNvSpPr>
          <p:nvPr>
            <p:ph sz="half" idx="1"/>
          </p:nvPr>
        </p:nvSpPr>
        <p:spPr>
          <a:xfrm>
            <a:off x="457200" y="1371600"/>
            <a:ext cx="4038600" cy="4983325"/>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371600"/>
            <a:ext cx="4038600" cy="4983325"/>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43F953-7961-4196-BBF9-6535D6C13FE1}" type="datetimeFigureOut">
              <a:rPr lang="en-US" smtClean="0"/>
              <a:pPr/>
              <a:t>6/24/2011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FA1D0-2577-42C6-9BAA-A14B6BC7CAD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62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3400" y="1219200"/>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smtClean="0"/>
              <a:t>Click to edit Master text styles</a:t>
            </a:r>
          </a:p>
        </p:txBody>
      </p:sp>
      <p:sp>
        <p:nvSpPr>
          <p:cNvPr id="4" name="Text Placeholder 3"/>
          <p:cNvSpPr>
            <a:spLocks noGrp="1"/>
          </p:cNvSpPr>
          <p:nvPr>
            <p:ph type="body" sz="half" idx="3"/>
          </p:nvPr>
        </p:nvSpPr>
        <p:spPr>
          <a:xfrm>
            <a:off x="4572000" y="1219200"/>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smtClean="0"/>
              <a:t>Click to edit Master text styles</a:t>
            </a:r>
          </a:p>
        </p:txBody>
      </p:sp>
      <p:sp>
        <p:nvSpPr>
          <p:cNvPr id="5" name="Content Placeholder 4"/>
          <p:cNvSpPr>
            <a:spLocks noGrp="1"/>
          </p:cNvSpPr>
          <p:nvPr>
            <p:ph sz="quarter" idx="2"/>
          </p:nvPr>
        </p:nvSpPr>
        <p:spPr>
          <a:xfrm>
            <a:off x="533400" y="1905000"/>
            <a:ext cx="4040188" cy="4379120"/>
          </a:xfrm>
        </p:spPr>
        <p:txBody>
          <a:bodyPr tIns="0"/>
          <a:lstStyle>
            <a:lvl1pPr>
              <a:defRPr sz="2800"/>
            </a:lvl1pPr>
            <a:lvl2pPr>
              <a:defRPr sz="2400"/>
            </a:lvl2pPr>
            <a:lvl3pPr>
              <a:defRPr sz="2000"/>
            </a:lvl3pPr>
            <a:lvl4pPr>
              <a:defRPr sz="1600"/>
            </a:lvl4pPr>
            <a:lvl5pPr>
              <a:defRPr sz="16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Content Placeholder 5"/>
          <p:cNvSpPr>
            <a:spLocks noGrp="1"/>
          </p:cNvSpPr>
          <p:nvPr>
            <p:ph sz="quarter" idx="4"/>
          </p:nvPr>
        </p:nvSpPr>
        <p:spPr>
          <a:xfrm>
            <a:off x="4568825" y="1905000"/>
            <a:ext cx="4041775" cy="4455320"/>
          </a:xfrm>
        </p:spPr>
        <p:txBody>
          <a:bodyPr tIns="0"/>
          <a:lstStyle>
            <a:lvl1pPr>
              <a:defRPr sz="2800"/>
            </a:lvl1pPr>
            <a:lvl2pPr>
              <a:defRPr sz="2400"/>
            </a:lvl2pPr>
            <a:lvl3pPr>
              <a:defRPr sz="2000"/>
            </a:lvl3pPr>
            <a:lvl4pPr>
              <a:defRPr sz="1600"/>
            </a:lvl4pPr>
            <a:lvl5pPr>
              <a:defRPr sz="16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Date Placeholder 6"/>
          <p:cNvSpPr>
            <a:spLocks noGrp="1"/>
          </p:cNvSpPr>
          <p:nvPr>
            <p:ph type="dt" sz="half" idx="10"/>
          </p:nvPr>
        </p:nvSpPr>
        <p:spPr/>
        <p:txBody>
          <a:bodyPr/>
          <a:lstStyle/>
          <a:p>
            <a:fld id="{2643F953-7961-4196-BBF9-6535D6C13FE1}" type="datetimeFigureOut">
              <a:rPr lang="en-US" smtClean="0"/>
              <a:pPr/>
              <a:t>6/24/2011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7FA1D0-2577-42C6-9BAA-A14B6BC7CAD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743712"/>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accent4">
                    <a:lumMod val="20000"/>
                    <a:lumOff val="80000"/>
                  </a:schemeClr>
                </a:solidFill>
                <a:effectLst/>
                <a:latin typeface="+mj-lt"/>
                <a:ea typeface="+mj-ea"/>
                <a:cs typeface="+mj-cs"/>
              </a:defRPr>
            </a:lvl1pPr>
          </a:lstStyle>
          <a:p>
            <a:r>
              <a:rPr kumimoji="0" lang="en-US" dirty="0" smtClean="0"/>
              <a:t>Click to edit Master title style</a:t>
            </a:r>
            <a:endParaRPr kumimoji="0" lang="en-US" dirty="0"/>
          </a:p>
        </p:txBody>
      </p:sp>
      <p:sp>
        <p:nvSpPr>
          <p:cNvPr id="3" name="Date Placeholder 2"/>
          <p:cNvSpPr>
            <a:spLocks noGrp="1"/>
          </p:cNvSpPr>
          <p:nvPr>
            <p:ph type="dt" sz="half" idx="10"/>
          </p:nvPr>
        </p:nvSpPr>
        <p:spPr/>
        <p:txBody>
          <a:bodyPr/>
          <a:lstStyle/>
          <a:p>
            <a:fld id="{2643F953-7961-4196-BBF9-6535D6C13FE1}" type="datetimeFigureOut">
              <a:rPr lang="en-US" smtClean="0"/>
              <a:pPr/>
              <a:t>6/24/2011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FA1D0-2577-42C6-9BAA-A14B6BC7CAD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3F953-7961-4196-BBF9-6535D6C13FE1}" type="datetimeFigureOut">
              <a:rPr lang="en-US" smtClean="0"/>
              <a:pPr/>
              <a:t>6/24/2011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7FA1D0-2577-42C6-9BAA-A14B6BC7CAD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43F953-7961-4196-BBF9-6535D6C13FE1}" type="datetimeFigureOut">
              <a:rPr lang="en-US" smtClean="0"/>
              <a:pPr/>
              <a:t>6/24/2011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FA1D0-2577-42C6-9BAA-A14B6BC7CADE}" type="slidenum">
              <a:rPr lang="en-US" smtClean="0"/>
              <a:pPr/>
              <a:t>‹#›</a:t>
            </a:fld>
            <a:endParaRPr lang="en-US"/>
          </a:p>
        </p:txBody>
      </p:sp>
      <p:sp>
        <p:nvSpPr>
          <p:cNvPr id="8" name="TextBox 7"/>
          <p:cNvSpPr txBox="1"/>
          <p:nvPr userDrawn="1"/>
        </p:nvSpPr>
        <p:spPr>
          <a:xfrm>
            <a:off x="7787538" y="0"/>
            <a:ext cx="1356462" cy="230832"/>
          </a:xfrm>
          <a:prstGeom prst="rect">
            <a:avLst/>
          </a:prstGeom>
          <a:noFill/>
        </p:spPr>
        <p:txBody>
          <a:bodyPr wrap="none" rtlCol="0">
            <a:spAutoFit/>
          </a:bodyPr>
          <a:lstStyle/>
          <a:p>
            <a:r>
              <a:rPr lang="en-US" sz="900" dirty="0" smtClean="0">
                <a:solidFill>
                  <a:schemeClr val="tx2">
                    <a:lumMod val="20000"/>
                    <a:lumOff val="80000"/>
                  </a:schemeClr>
                </a:solidFill>
                <a:latin typeface="Segoe UI" pitchFamily="34" charset="0"/>
                <a:cs typeface="Segoe UI" pitchFamily="34" charset="0"/>
              </a:rPr>
              <a:t>Microsoft Internal</a:t>
            </a:r>
            <a:r>
              <a:rPr lang="en-US" sz="900" baseline="0" dirty="0" smtClean="0">
                <a:solidFill>
                  <a:schemeClr val="tx2">
                    <a:lumMod val="20000"/>
                    <a:lumOff val="80000"/>
                  </a:schemeClr>
                </a:solidFill>
                <a:latin typeface="Segoe UI" pitchFamily="34" charset="0"/>
                <a:cs typeface="Segoe UI" pitchFamily="34" charset="0"/>
              </a:rPr>
              <a:t> Only</a:t>
            </a:r>
            <a:endParaRPr lang="en-US" sz="900" dirty="0">
              <a:solidFill>
                <a:schemeClr val="tx2">
                  <a:lumMod val="20000"/>
                  <a:lumOff val="80000"/>
                </a:schemeClr>
              </a:solidFill>
              <a:latin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accent4">
                    <a:lumMod val="20000"/>
                    <a:lumOff val="80000"/>
                  </a:schemeClr>
                </a:solidFill>
              </a:defRPr>
            </a:lvl1pPr>
          </a:lstStyle>
          <a:p>
            <a:r>
              <a:rPr kumimoji="0" lang="en-US" dirty="0" smtClean="0"/>
              <a:t>Click to edit Master title style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643F953-7961-4196-BBF9-6535D6C13FE1}" type="datetimeFigureOut">
              <a:rPr lang="en-US" smtClean="0"/>
              <a:pPr/>
              <a:t>6/24/2011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87FA1D0-2577-42C6-9BAA-A14B6BC7CAD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3" name="TextBox 12"/>
          <p:cNvSpPr txBox="1"/>
          <p:nvPr userDrawn="1"/>
        </p:nvSpPr>
        <p:spPr>
          <a:xfrm>
            <a:off x="7787538" y="0"/>
            <a:ext cx="1356462" cy="230832"/>
          </a:xfrm>
          <a:prstGeom prst="rect">
            <a:avLst/>
          </a:prstGeom>
          <a:noFill/>
        </p:spPr>
        <p:txBody>
          <a:bodyPr wrap="none" rtlCol="0">
            <a:spAutoFit/>
          </a:bodyPr>
          <a:lstStyle/>
          <a:p>
            <a:r>
              <a:rPr lang="en-US" sz="900" dirty="0" smtClean="0">
                <a:solidFill>
                  <a:schemeClr val="tx2">
                    <a:lumMod val="20000"/>
                    <a:lumOff val="80000"/>
                  </a:schemeClr>
                </a:solidFill>
                <a:latin typeface="Segoe UI" pitchFamily="34" charset="0"/>
                <a:cs typeface="Segoe UI" pitchFamily="34" charset="0"/>
              </a:rPr>
              <a:t>Microsoft Internal</a:t>
            </a:r>
            <a:r>
              <a:rPr lang="en-US" sz="900" baseline="0" dirty="0" smtClean="0">
                <a:solidFill>
                  <a:schemeClr val="tx2">
                    <a:lumMod val="20000"/>
                    <a:lumOff val="80000"/>
                  </a:schemeClr>
                </a:solidFill>
                <a:latin typeface="Segoe UI" pitchFamily="34" charset="0"/>
                <a:cs typeface="Segoe UI" pitchFamily="34" charset="0"/>
              </a:rPr>
              <a:t> Only</a:t>
            </a:r>
            <a:endParaRPr lang="en-US" sz="900" dirty="0">
              <a:solidFill>
                <a:schemeClr val="tx2">
                  <a:lumMod val="20000"/>
                  <a:lumOff val="80000"/>
                </a:schemeClr>
              </a:solidFill>
              <a:latin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00"/>
            </a:gs>
            <a:gs pos="25000">
              <a:srgbClr val="0B5395"/>
            </a:gs>
            <a:gs pos="100000">
              <a:srgbClr val="004E6D"/>
            </a:gs>
          </a:gsLst>
          <a:path path="circle">
            <a:fillToRect l="10000" t="110000" r="10000" b="100000"/>
          </a:path>
          <a:tileRect/>
        </a:gra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381000"/>
            <a:ext cx="8229600" cy="667512"/>
          </a:xfrm>
          <a:prstGeom prst="rect">
            <a:avLst/>
          </a:prstGeom>
        </p:spPr>
        <p:txBody>
          <a:bodyPr vert="horz" lIns="0" rIns="0" bIns="0" anchor="b">
            <a:normAutofit/>
          </a:bodyPr>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219200"/>
            <a:ext cx="8229600" cy="510540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643F953-7961-4196-BBF9-6535D6C13FE1}" type="datetimeFigureOut">
              <a:rPr lang="en-US" smtClean="0"/>
              <a:pPr/>
              <a:t>6/24/2011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87FA1D0-2577-42C6-9BAA-A14B6BC7CADE}" type="slidenum">
              <a:rPr lang="en-US" smtClean="0"/>
              <a:pPr/>
              <a:t>‹#›</a:t>
            </a:fld>
            <a:endParaRPr lang="en-US"/>
          </a:p>
        </p:txBody>
      </p:sp>
      <p:pic>
        <p:nvPicPr>
          <p:cNvPr id="7" name="Picture 6" descr="Sl_v_rgb.png"/>
          <p:cNvPicPr>
            <a:picLocks noChangeAspect="1"/>
          </p:cNvPicPr>
          <p:nvPr userDrawn="1"/>
        </p:nvPicPr>
        <p:blipFill>
          <a:blip r:embed="rId15" cstate="print"/>
          <a:srcRect l="42573" b="63723"/>
          <a:stretch>
            <a:fillRect/>
          </a:stretch>
        </p:blipFill>
        <p:spPr>
          <a:xfrm>
            <a:off x="1" y="4977325"/>
            <a:ext cx="2666999" cy="1880674"/>
          </a:xfrm>
          <a:prstGeom prst="rect">
            <a:avLst/>
          </a:prstGeom>
          <a:effectLst>
            <a:softEdge rad="6350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accent3">
              <a:lumMod val="20000"/>
              <a:lumOff val="80000"/>
            </a:schemeClr>
          </a:solidFill>
          <a:effectLst/>
          <a:latin typeface="Segoe UI" pitchFamily="34" charset="0"/>
          <a:ea typeface="+mj-ea"/>
          <a:cs typeface="Segoe UI" pitchFamily="34" charset="0"/>
        </a:defRPr>
      </a:lvl1pPr>
    </p:titleStyle>
    <p:bodyStyle>
      <a:lvl1pPr marL="274320" indent="-274320" algn="l" rtl="0" eaLnBrk="1" latinLnBrk="0" hangingPunct="1">
        <a:spcBef>
          <a:spcPct val="20000"/>
        </a:spcBef>
        <a:buClr>
          <a:schemeClr val="accent3"/>
        </a:buClr>
        <a:buSzPct val="95000"/>
        <a:buFont typeface="Wingdings 2"/>
        <a:buChar char=""/>
        <a:defRPr kumimoji="0" sz="3200" kern="1200">
          <a:solidFill>
            <a:schemeClr val="bg2">
              <a:lumMod val="90000"/>
            </a:schemeClr>
          </a:solidFill>
          <a:latin typeface="Segoe UI" pitchFamily="34" charset="0"/>
          <a:ea typeface="+mn-ea"/>
          <a:cs typeface="Segoe UI" pitchFamily="34" charset="0"/>
        </a:defRPr>
      </a:lvl1pPr>
      <a:lvl2pPr marL="640080" indent="-246888" algn="l" rtl="0" eaLnBrk="1" latinLnBrk="0" hangingPunct="1">
        <a:spcBef>
          <a:spcPct val="20000"/>
        </a:spcBef>
        <a:buClr>
          <a:schemeClr val="accent1"/>
        </a:buClr>
        <a:buSzPct val="85000"/>
        <a:buFont typeface="Wingdings 2"/>
        <a:buChar char=""/>
        <a:defRPr kumimoji="0" sz="2800" kern="1200">
          <a:solidFill>
            <a:schemeClr val="bg2">
              <a:lumMod val="90000"/>
            </a:schemeClr>
          </a:solidFill>
          <a:latin typeface="Segoe UI" pitchFamily="34" charset="0"/>
          <a:ea typeface="+mn-ea"/>
          <a:cs typeface="Segoe UI" pitchFamily="34" charset="0"/>
        </a:defRPr>
      </a:lvl2pPr>
      <a:lvl3pPr marL="914400" indent="-246888" algn="l" rtl="0" eaLnBrk="1" latinLnBrk="0" hangingPunct="1">
        <a:spcBef>
          <a:spcPct val="20000"/>
        </a:spcBef>
        <a:buClr>
          <a:schemeClr val="accent2"/>
        </a:buClr>
        <a:buSzPct val="70000"/>
        <a:buFont typeface="Wingdings 2"/>
        <a:buChar char=""/>
        <a:defRPr kumimoji="0" sz="2400" kern="1200">
          <a:solidFill>
            <a:schemeClr val="bg2">
              <a:lumMod val="90000"/>
            </a:schemeClr>
          </a:solidFill>
          <a:latin typeface="Segoe UI" pitchFamily="34" charset="0"/>
          <a:ea typeface="+mn-ea"/>
          <a:cs typeface="Segoe UI" pitchFamily="34" charset="0"/>
        </a:defRPr>
      </a:lvl3pPr>
      <a:lvl4pPr marL="1188720" indent="-210312" algn="l" rtl="0" eaLnBrk="1" latinLnBrk="0" hangingPunct="1">
        <a:spcBef>
          <a:spcPct val="20000"/>
        </a:spcBef>
        <a:buClr>
          <a:schemeClr val="accent3"/>
        </a:buClr>
        <a:buSzPct val="65000"/>
        <a:buFont typeface="Wingdings 2"/>
        <a:buChar char=""/>
        <a:defRPr kumimoji="0" sz="2400" kern="1200">
          <a:solidFill>
            <a:schemeClr val="bg2">
              <a:lumMod val="90000"/>
            </a:schemeClr>
          </a:solidFill>
          <a:latin typeface="Segoe UI" pitchFamily="34" charset="0"/>
          <a:ea typeface="+mn-ea"/>
          <a:cs typeface="Segoe UI" pitchFamily="34" charset="0"/>
        </a:defRPr>
      </a:lvl4pPr>
      <a:lvl5pPr marL="1463040" indent="-210312" algn="l" rtl="0" eaLnBrk="1" latinLnBrk="0" hangingPunct="1">
        <a:spcBef>
          <a:spcPct val="20000"/>
        </a:spcBef>
        <a:buClr>
          <a:schemeClr val="accent4"/>
        </a:buClr>
        <a:buSzPct val="65000"/>
        <a:buFont typeface="Wingdings 2"/>
        <a:buChar char=""/>
        <a:defRPr kumimoji="0" sz="2400" kern="1200">
          <a:solidFill>
            <a:schemeClr val="bg2">
              <a:lumMod val="90000"/>
            </a:schemeClr>
          </a:solidFill>
          <a:latin typeface="Segoe UI" pitchFamily="34" charset="0"/>
          <a:ea typeface="+mn-ea"/>
          <a:cs typeface="Segoe UI" pitchFamily="34"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hyperlink" Target="http://blogs.msdn.com/b/kashiffl/" TargetMode="External"/><Relationship Id="rId2" Type="http://schemas.openxmlformats.org/officeDocument/2006/relationships/hyperlink" Target="http://karlshifflett.wordpress.com/" TargetMode="External"/><Relationship Id="rId1" Type="http://schemas.openxmlformats.org/officeDocument/2006/relationships/slideLayout" Target="../slideLayouts/slideLayout13.xml"/><Relationship Id="rId5" Type="http://schemas.openxmlformats.org/officeDocument/2006/relationships/hyperlink" Target="http://msdn.microsoft.com/en-us/practices/default.aspx" TargetMode="External"/><Relationship Id="rId4" Type="http://schemas.openxmlformats.org/officeDocument/2006/relationships/hyperlink" Target="http://blogs.msdn.com/b/wpfsldesigner/"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1905000"/>
            <a:ext cx="8032750" cy="1523495"/>
          </a:xfrm>
        </p:spPr>
        <p:txBody>
          <a:bodyPr>
            <a:normAutofit/>
          </a:bodyPr>
          <a:lstStyle/>
          <a:p>
            <a:r>
              <a:rPr smtClean="0">
                <a:latin typeface="Segoe UI" pitchFamily="34" charset="0"/>
                <a:cs typeface="Segoe UI" pitchFamily="34" charset="0"/>
              </a:rPr>
              <a:t>Data</a:t>
            </a:r>
            <a:r>
              <a:rPr lang="en-US" smtClean="0">
                <a:latin typeface="Segoe UI" pitchFamily="34" charset="0"/>
                <a:cs typeface="Segoe UI" pitchFamily="34" charset="0"/>
              </a:rPr>
              <a:t> Binding</a:t>
            </a:r>
            <a:endParaRPr lang="en-US" dirty="0">
              <a:solidFill>
                <a:schemeClr val="tx1"/>
              </a:solidFill>
              <a:latin typeface="Segoe UI" pitchFamily="34" charset="0"/>
              <a:cs typeface="Segoe UI" pitchFamily="34" charset="0"/>
            </a:endParaRPr>
          </a:p>
        </p:txBody>
      </p:sp>
      <p:sp>
        <p:nvSpPr>
          <p:cNvPr id="8" name="Subtitle 2"/>
          <p:cNvSpPr txBox="1">
            <a:spLocks/>
          </p:cNvSpPr>
          <p:nvPr/>
        </p:nvSpPr>
        <p:spPr>
          <a:xfrm>
            <a:off x="882649" y="4497388"/>
            <a:ext cx="8032751" cy="461665"/>
          </a:xfrm>
          <a:prstGeom prst="rect">
            <a:avLst/>
          </a:prstGeom>
        </p:spPr>
        <p:txBody>
          <a:bodyPr vert="horz" lIns="0" tIns="0" rIns="0" bIns="0" rtlCol="0">
            <a:noAutofit/>
          </a:bodyPr>
          <a:lstStyle/>
          <a:p>
            <a:pPr marL="0" marR="0" lvl="0" indent="0" algn="l" defTabSz="914363" rtl="0" eaLnBrk="1" fontAlgn="auto" latinLnBrk="0" hangingPunct="1">
              <a:lnSpc>
                <a:spcPct val="90000"/>
              </a:lnSpc>
              <a:spcBef>
                <a:spcPts val="0"/>
              </a:spcBef>
              <a:spcAft>
                <a:spcPts val="0"/>
              </a:spcAft>
              <a:buClrTx/>
              <a:buSzPct val="80000"/>
              <a:buFontTx/>
              <a:buNone/>
              <a:tabLst/>
              <a:defRPr/>
            </a:pPr>
            <a:r>
              <a:rPr kumimoji="0" lang="en-US" sz="3200" b="1" i="0" u="none" strike="noStrike" kern="1200" cap="none" spc="0" normalizeH="0" baseline="0" noProof="0" dirty="0" smtClean="0">
                <a:ln>
                  <a:noFill/>
                </a:ln>
                <a:solidFill>
                  <a:schemeClr val="tx1">
                    <a:tint val="75000"/>
                  </a:schemeClr>
                </a:solidFill>
                <a:effectLst/>
                <a:uLnTx/>
                <a:uFillTx/>
                <a:latin typeface="+mn-lt"/>
                <a:ea typeface="+mn-ea"/>
                <a:cs typeface="+mn-cs"/>
              </a:rPr>
              <a:t>Karl Shifflett</a:t>
            </a:r>
          </a:p>
          <a:p>
            <a:pPr marL="1031875" marR="0" lvl="0" indent="-234950" algn="l" defTabSz="914363" rtl="0" eaLnBrk="1" fontAlgn="auto" latinLnBrk="0" hangingPunct="1">
              <a:lnSpc>
                <a:spcPct val="90000"/>
              </a:lnSpc>
              <a:spcBef>
                <a:spcPts val="0"/>
              </a:spcBef>
              <a:spcAft>
                <a:spcPts val="0"/>
              </a:spcAft>
              <a:buClrTx/>
              <a:buSzPct val="80000"/>
              <a:buFontTx/>
              <a:buNone/>
              <a:tabLst/>
              <a:defRPr/>
            </a:pPr>
            <a:r>
              <a:rPr lang="en-US" sz="2800" dirty="0" smtClean="0">
                <a:solidFill>
                  <a:schemeClr val="tx1">
                    <a:tint val="75000"/>
                  </a:schemeClr>
                </a:solidFill>
                <a:latin typeface="Segoe Light" pitchFamily="34" charset="0"/>
              </a:rPr>
              <a:t>Program Manager</a:t>
            </a:r>
            <a:endParaRPr kumimoji="0" lang="en-US" sz="2800" b="0" i="0" u="none" strike="noStrike" kern="1200" cap="none" spc="0" normalizeH="0" baseline="0" noProof="0" dirty="0" smtClean="0">
              <a:ln>
                <a:noFill/>
              </a:ln>
              <a:solidFill>
                <a:schemeClr val="tx1">
                  <a:tint val="75000"/>
                </a:schemeClr>
              </a:solidFill>
              <a:effectLst/>
              <a:uLnTx/>
              <a:uFillTx/>
              <a:latin typeface="Segoe Light" pitchFamily="34" charset="0"/>
              <a:ea typeface="+mn-ea"/>
              <a:cs typeface="+mn-cs"/>
            </a:endParaRPr>
          </a:p>
          <a:p>
            <a:pPr marL="1031875" marR="0" lvl="0" indent="-234950" algn="l" defTabSz="914363" rtl="0" eaLnBrk="1" fontAlgn="auto" latinLnBrk="0" hangingPunct="1">
              <a:lnSpc>
                <a:spcPct val="90000"/>
              </a:lnSpc>
              <a:spcBef>
                <a:spcPts val="0"/>
              </a:spcBef>
              <a:spcAft>
                <a:spcPts val="0"/>
              </a:spcAft>
              <a:buClrTx/>
              <a:buSzPct val="80000"/>
              <a:buFontTx/>
              <a:buNone/>
              <a:tabLst/>
              <a:defRPr/>
            </a:pPr>
            <a:r>
              <a:rPr kumimoji="0" lang="en-US" sz="2800" b="0" i="0" u="none" strike="noStrike" kern="1200" cap="none" spc="0" normalizeH="0" baseline="0" noProof="0" dirty="0" smtClean="0">
                <a:ln>
                  <a:noFill/>
                </a:ln>
                <a:solidFill>
                  <a:schemeClr val="tx1">
                    <a:tint val="75000"/>
                  </a:schemeClr>
                </a:solidFill>
                <a:effectLst/>
                <a:uLnTx/>
                <a:uFillTx/>
                <a:latin typeface="Segoe Light" pitchFamily="34" charset="0"/>
                <a:ea typeface="+mn-ea"/>
                <a:cs typeface="+mn-cs"/>
              </a:rPr>
              <a:t>Microsoft Corporation</a:t>
            </a:r>
            <a:endParaRPr kumimoji="0" lang="en-US" sz="2800" b="0" i="0" u="none" strike="noStrike" kern="1200" cap="none" spc="0" normalizeH="0" baseline="0" noProof="0" dirty="0">
              <a:ln>
                <a:noFill/>
              </a:ln>
              <a:solidFill>
                <a:schemeClr val="tx1">
                  <a:tint val="75000"/>
                </a:schemeClr>
              </a:solidFill>
              <a:effectLst/>
              <a:uLnTx/>
              <a:uFillTx/>
              <a:latin typeface="Segoe Light" pitchFamily="34" charset="0"/>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Binding in Code</a:t>
            </a:r>
            <a:endParaRPr lang="en-GB" dirty="0"/>
          </a:p>
        </p:txBody>
      </p:sp>
      <p:sp>
        <p:nvSpPr>
          <p:cNvPr id="3" name="Text Placeholder 2"/>
          <p:cNvSpPr>
            <a:spLocks noGrp="1"/>
          </p:cNvSpPr>
          <p:nvPr>
            <p:ph type="body" sz="quarter" idx="10"/>
          </p:nvPr>
        </p:nvSpPr>
        <p:spPr>
          <a:xfrm>
            <a:off x="381000" y="1411552"/>
            <a:ext cx="8548718" cy="4767459"/>
          </a:xfrm>
        </p:spPr>
        <p:txBody>
          <a:bodyPr>
            <a:normAutofit lnSpcReduction="10000"/>
          </a:bodyPr>
          <a:lstStyle/>
          <a:p>
            <a:r>
              <a:rPr lang="en-GB" dirty="0" smtClean="0"/>
              <a:t>Create an instance of the Binding class:</a:t>
            </a:r>
          </a:p>
          <a:p>
            <a:pPr lvl="1">
              <a:spcAft>
                <a:spcPts val="600"/>
              </a:spcAft>
              <a:buNone/>
            </a:pPr>
            <a:r>
              <a:rPr lang="en-GB" sz="2400" dirty="0" smtClean="0">
                <a:latin typeface="Consolas" pitchFamily="49" charset="0"/>
              </a:rPr>
              <a:t>Binding b = new Binding(); </a:t>
            </a:r>
          </a:p>
          <a:p>
            <a:r>
              <a:rPr lang="en-GB" dirty="0" smtClean="0"/>
              <a:t>Set the Source on the Binding:</a:t>
            </a:r>
          </a:p>
          <a:p>
            <a:pPr lvl="1">
              <a:spcAft>
                <a:spcPts val="600"/>
              </a:spcAft>
              <a:buNone/>
            </a:pPr>
            <a:r>
              <a:rPr lang="en-GB" sz="2400" dirty="0" err="1" smtClean="0">
                <a:latin typeface="Consolas" pitchFamily="49" charset="0"/>
              </a:rPr>
              <a:t>b.Source</a:t>
            </a:r>
            <a:r>
              <a:rPr lang="en-GB" sz="2400" dirty="0" smtClean="0">
                <a:latin typeface="Consolas" pitchFamily="49" charset="0"/>
              </a:rPr>
              <a:t> = </a:t>
            </a:r>
            <a:r>
              <a:rPr lang="en-GB" sz="2400" dirty="0" err="1" smtClean="0">
                <a:latin typeface="Consolas" pitchFamily="49" charset="0"/>
              </a:rPr>
              <a:t>this.ListOfPeople.SelectedItem</a:t>
            </a:r>
            <a:r>
              <a:rPr lang="en-GB" sz="2400" dirty="0" smtClean="0">
                <a:latin typeface="Consolas" pitchFamily="49" charset="0"/>
              </a:rPr>
              <a:t>;</a:t>
            </a:r>
          </a:p>
          <a:p>
            <a:r>
              <a:rPr lang="en-GB" dirty="0" smtClean="0"/>
              <a:t>Set the Path of the Binding:</a:t>
            </a:r>
          </a:p>
          <a:p>
            <a:pPr lvl="1">
              <a:spcAft>
                <a:spcPts val="600"/>
              </a:spcAft>
              <a:buNone/>
            </a:pPr>
            <a:r>
              <a:rPr lang="en-GB" sz="2400" dirty="0" err="1" smtClean="0">
                <a:latin typeface="Consolas" pitchFamily="49" charset="0"/>
              </a:rPr>
              <a:t>b.Path</a:t>
            </a:r>
            <a:r>
              <a:rPr lang="en-GB" sz="2400" dirty="0" smtClean="0">
                <a:latin typeface="Consolas" pitchFamily="49" charset="0"/>
              </a:rPr>
              <a:t> = new </a:t>
            </a:r>
            <a:r>
              <a:rPr lang="en-GB" sz="2400" dirty="0" err="1" smtClean="0">
                <a:latin typeface="Consolas" pitchFamily="49" charset="0"/>
              </a:rPr>
              <a:t>PropertyPath</a:t>
            </a:r>
            <a:r>
              <a:rPr lang="en-GB" sz="2400" dirty="0" smtClean="0">
                <a:latin typeface="Consolas" pitchFamily="49" charset="0"/>
              </a:rPr>
              <a:t>("</a:t>
            </a:r>
            <a:r>
              <a:rPr lang="en-GB" sz="2400" dirty="0" err="1" smtClean="0">
                <a:latin typeface="Consolas" pitchFamily="49" charset="0"/>
              </a:rPr>
              <a:t>Person.Name</a:t>
            </a:r>
            <a:r>
              <a:rPr lang="en-GB" sz="2400" dirty="0" smtClean="0">
                <a:latin typeface="Consolas" pitchFamily="49" charset="0"/>
              </a:rPr>
              <a:t>");</a:t>
            </a:r>
          </a:p>
          <a:p>
            <a:r>
              <a:rPr lang="en-GB" dirty="0" smtClean="0"/>
              <a:t>Attach the Binding to a </a:t>
            </a:r>
            <a:r>
              <a:rPr lang="en-GB" dirty="0" err="1" smtClean="0"/>
              <a:t>DependencyProperty</a:t>
            </a:r>
            <a:r>
              <a:rPr lang="en-GB" dirty="0" smtClean="0"/>
              <a:t> of the target:</a:t>
            </a:r>
          </a:p>
          <a:p>
            <a:pPr lvl="1">
              <a:buNone/>
            </a:pPr>
            <a:r>
              <a:rPr lang="en-GB" sz="2400" dirty="0" err="1" smtClean="0">
                <a:latin typeface="Consolas" pitchFamily="49" charset="0"/>
              </a:rPr>
              <a:t>this.NameTextBlock.SetBinding</a:t>
            </a:r>
            <a:endParaRPr lang="en-GB" sz="2400" dirty="0" smtClean="0">
              <a:latin typeface="Consolas" pitchFamily="49" charset="0"/>
            </a:endParaRPr>
          </a:p>
          <a:p>
            <a:pPr lvl="1">
              <a:buNone/>
            </a:pPr>
            <a:r>
              <a:rPr lang="en-GB" sz="2400" dirty="0" smtClean="0">
                <a:latin typeface="Consolas" pitchFamily="49" charset="0"/>
              </a:rPr>
              <a:t>   (</a:t>
            </a:r>
            <a:r>
              <a:rPr lang="en-GB" sz="2400" dirty="0" err="1" smtClean="0">
                <a:latin typeface="Consolas" pitchFamily="49" charset="0"/>
              </a:rPr>
              <a:t>TextBlock.TextProperty</a:t>
            </a:r>
            <a:r>
              <a:rPr lang="en-GB" sz="2400" dirty="0" smtClean="0">
                <a:latin typeface="Consolas" pitchFamily="49" charset="0"/>
              </a:rPr>
              <a:t>, b);</a:t>
            </a:r>
            <a:endParaRPr lang="en-GB" sz="2400" dirty="0">
              <a:latin typeface="Consolas" pitchFamily="49" charset="0"/>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895600" y="1785926"/>
            <a:ext cx="6248400" cy="2540899"/>
          </a:xfrm>
          <a:prstGeom prst="rect">
            <a:avLst/>
          </a:prstGeom>
          <a:gradFill flip="none" rotWithShape="1">
            <a:gsLst>
              <a:gs pos="0">
                <a:schemeClr val="accent1">
                  <a:lumMod val="60000"/>
                  <a:lumOff val="40000"/>
                  <a:alpha val="25000"/>
                </a:schemeClr>
              </a:gs>
              <a:gs pos="100000">
                <a:schemeClr val="bg1">
                  <a:alpha val="0"/>
                </a:schemeClr>
              </a:gs>
            </a:gsLst>
            <a:lin ang="10800000" scaled="0"/>
            <a:tileRect/>
          </a:gra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300" dirty="0" smtClean="0">
              <a:solidFill>
                <a:schemeClr val="tx2">
                  <a:lumMod val="25000"/>
                </a:schemeClr>
              </a:solidFill>
              <a:effectLst>
                <a:outerShdw blurRad="38100" dist="38100" dir="2700000" algn="tl">
                  <a:srgbClr val="000000">
                    <a:alpha val="43137"/>
                  </a:srgbClr>
                </a:outerShdw>
              </a:effectLst>
              <a:latin typeface="Segoe" pitchFamily="34" charset="0"/>
            </a:endParaRPr>
          </a:p>
        </p:txBody>
      </p:sp>
      <p:sp>
        <p:nvSpPr>
          <p:cNvPr id="4" name="Text Placeholder 3"/>
          <p:cNvSpPr>
            <a:spLocks noGrp="1"/>
          </p:cNvSpPr>
          <p:nvPr>
            <p:ph type="body" sz="quarter" idx="10"/>
          </p:nvPr>
        </p:nvSpPr>
        <p:spPr/>
        <p:txBody>
          <a:bodyPr/>
          <a:lstStyle/>
          <a:p>
            <a:r>
              <a:rPr lang="en-US" dirty="0" smtClean="0">
                <a:latin typeface="Segoe UI" pitchFamily="34" charset="0"/>
                <a:cs typeface="Segoe UI" pitchFamily="34" charset="0"/>
              </a:rPr>
              <a:t>Fundamentals</a:t>
            </a:r>
            <a:endParaRPr lang="en-US" dirty="0">
              <a:latin typeface="Segoe UI" pitchFamily="34" charset="0"/>
              <a:cs typeface="Segoe U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par>
                                <p:cTn id="8" presetID="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1+#ppt_w/2"/>
                                          </p:val>
                                        </p:tav>
                                        <p:tav tm="100000">
                                          <p:val>
                                            <p:strVal val="#ppt_x"/>
                                          </p:val>
                                        </p:tav>
                                      </p:tavLst>
                                    </p:anim>
                                    <p:anim calcmode="lin" valueType="num">
                                      <p:cBhvr additive="base">
                                        <p:cTn id="11"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Fundamentals</a:t>
            </a:r>
            <a:endParaRPr lang="en-GB" dirty="0"/>
          </a:p>
        </p:txBody>
      </p:sp>
      <p:sp>
        <p:nvSpPr>
          <p:cNvPr id="3" name="Text Placeholder 2"/>
          <p:cNvSpPr>
            <a:spLocks noGrp="1"/>
          </p:cNvSpPr>
          <p:nvPr>
            <p:ph type="body" sz="quarter" idx="10"/>
          </p:nvPr>
        </p:nvSpPr>
        <p:spPr>
          <a:xfrm>
            <a:off x="381000" y="1411552"/>
            <a:ext cx="8382000" cy="3693319"/>
          </a:xfrm>
        </p:spPr>
        <p:txBody>
          <a:bodyPr>
            <a:normAutofit lnSpcReduction="10000"/>
          </a:bodyPr>
          <a:lstStyle/>
          <a:p>
            <a:r>
              <a:rPr lang="en-GB" dirty="0" smtClean="0"/>
              <a:t>Components of Data Binding</a:t>
            </a:r>
          </a:p>
          <a:p>
            <a:r>
              <a:rPr lang="en-GB" dirty="0" smtClean="0"/>
              <a:t>RelativeSource</a:t>
            </a:r>
          </a:p>
          <a:p>
            <a:r>
              <a:rPr lang="en-GB" dirty="0" smtClean="0"/>
              <a:t>Source Paths</a:t>
            </a:r>
          </a:p>
          <a:p>
            <a:r>
              <a:rPr lang="en-GB" dirty="0" smtClean="0"/>
              <a:t>Binding to non-Dependency Properties</a:t>
            </a:r>
          </a:p>
          <a:p>
            <a:r>
              <a:rPr lang="en-GB" dirty="0" smtClean="0"/>
              <a:t>INotifyPropertyChanged</a:t>
            </a:r>
          </a:p>
          <a:p>
            <a:r>
              <a:rPr lang="en-GB" dirty="0" smtClean="0"/>
              <a:t>Binding Modes</a:t>
            </a:r>
          </a:p>
          <a:p>
            <a:r>
              <a:rPr lang="en-GB" dirty="0" smtClean="0"/>
              <a:t>UpdateSourceTrigger</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2"/>
          <p:cNvGrpSpPr/>
          <p:nvPr/>
        </p:nvGrpSpPr>
        <p:grpSpPr>
          <a:xfrm>
            <a:off x="642910" y="5072074"/>
            <a:ext cx="7429552" cy="714380"/>
            <a:chOff x="642910" y="5072074"/>
            <a:chExt cx="7429552" cy="714380"/>
          </a:xfrm>
          <a:solidFill>
            <a:schemeClr val="bg1"/>
          </a:solidFill>
        </p:grpSpPr>
        <p:sp>
          <p:nvSpPr>
            <p:cNvPr id="13" name="Rectangle 12"/>
            <p:cNvSpPr/>
            <p:nvPr/>
          </p:nvSpPr>
          <p:spPr>
            <a:xfrm>
              <a:off x="642910" y="5072074"/>
              <a:ext cx="7429552" cy="714380"/>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12" name="Rectangle 11"/>
            <p:cNvSpPr/>
            <p:nvPr/>
          </p:nvSpPr>
          <p:spPr>
            <a:xfrm>
              <a:off x="785786" y="5214950"/>
              <a:ext cx="7143800" cy="428628"/>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grpSp>
      <p:sp>
        <p:nvSpPr>
          <p:cNvPr id="2" name="Title 1"/>
          <p:cNvSpPr>
            <a:spLocks noGrp="1"/>
          </p:cNvSpPr>
          <p:nvPr>
            <p:ph type="title"/>
          </p:nvPr>
        </p:nvSpPr>
        <p:spPr/>
        <p:txBody>
          <a:bodyPr>
            <a:normAutofit fontScale="90000"/>
          </a:bodyPr>
          <a:lstStyle/>
          <a:p>
            <a:r>
              <a:rPr lang="en-GB" dirty="0" smtClean="0"/>
              <a:t>Components of Data Binding</a:t>
            </a:r>
            <a:endParaRPr lang="en-GB" dirty="0"/>
          </a:p>
        </p:txBody>
      </p:sp>
      <p:sp>
        <p:nvSpPr>
          <p:cNvPr id="14" name="Content Placeholder 2"/>
          <p:cNvSpPr txBox="1">
            <a:spLocks/>
          </p:cNvSpPr>
          <p:nvPr/>
        </p:nvSpPr>
        <p:spPr>
          <a:xfrm>
            <a:off x="381000" y="1412874"/>
            <a:ext cx="8382000" cy="5445125"/>
          </a:xfrm>
          <a:prstGeom prst="rect">
            <a:avLst/>
          </a:prstGeom>
        </p:spPr>
        <p:txBody>
          <a:bodyPr>
            <a:normAutofit/>
          </a:bodyPr>
          <a:lstStyle/>
          <a:p>
            <a:pPr marL="396875" marR="0" lvl="0" indent="-396875" algn="l" defTabSz="914363" rtl="0" eaLnBrk="1" fontAlgn="auto" latinLnBrk="0" hangingPunct="1">
              <a:lnSpc>
                <a:spcPct val="90000"/>
              </a:lnSpc>
              <a:spcBef>
                <a:spcPct val="20000"/>
              </a:spcBef>
              <a:spcAft>
                <a:spcPts val="0"/>
              </a:spcAft>
              <a:buClrTx/>
              <a:buSzPct val="80000"/>
              <a:buFontTx/>
              <a:buNone/>
              <a:tabLst/>
              <a:defRPr/>
            </a:pPr>
            <a:r>
              <a:rPr kumimoji="0" lang="en-US" sz="3200" b="0" i="0" u="none" strike="noStrike" kern="1200" cap="none" spc="0" normalizeH="0" baseline="0" noProof="0" dirty="0" smtClean="0">
                <a:ln>
                  <a:noFill/>
                </a:ln>
                <a:solidFill>
                  <a:schemeClr val="bg2">
                    <a:lumMod val="90000"/>
                  </a:schemeClr>
                </a:solidFill>
                <a:effectLst/>
                <a:uLnTx/>
                <a:uFillTx/>
                <a:latin typeface="+mn-lt"/>
                <a:ea typeface="+mn-ea"/>
                <a:cs typeface="+mn-cs"/>
              </a:rPr>
              <a:t>A Binding consists of 4 components:</a:t>
            </a:r>
          </a:p>
          <a:p>
            <a:pPr marL="914400" marR="0" lvl="1" indent="-396875" algn="l" defTabSz="914363" rtl="0" eaLnBrk="1" fontAlgn="auto" latinLnBrk="0" hangingPunct="1">
              <a:lnSpc>
                <a:spcPct val="90000"/>
              </a:lnSpc>
              <a:spcBef>
                <a:spcPct val="20000"/>
              </a:spcBef>
              <a:spcAft>
                <a:spcPts val="0"/>
              </a:spcAft>
              <a:buClrTx/>
              <a:buSzPct val="80000"/>
              <a:buFontTx/>
              <a:buAutoNum type="arabicPeriod"/>
              <a:tabLst/>
              <a:defRPr/>
            </a:pPr>
            <a:r>
              <a:rPr kumimoji="0" lang="en-US" sz="2800" b="0" i="0" u="none" strike="noStrike" kern="1200" cap="none" spc="0" normalizeH="0" baseline="0" noProof="0" dirty="0" smtClean="0">
                <a:ln>
                  <a:noFill/>
                </a:ln>
                <a:solidFill>
                  <a:schemeClr val="bg2">
                    <a:lumMod val="90000"/>
                  </a:schemeClr>
                </a:solidFill>
                <a:effectLst/>
                <a:uLnTx/>
                <a:uFillTx/>
                <a:latin typeface="+mn-lt"/>
                <a:ea typeface="+mn-ea"/>
                <a:cs typeface="+mn-cs"/>
              </a:rPr>
              <a:t> A source</a:t>
            </a:r>
          </a:p>
          <a:p>
            <a:pPr marL="914400" marR="0" lvl="1" indent="-396875" algn="l" defTabSz="914363" rtl="0" eaLnBrk="1" fontAlgn="auto" latinLnBrk="0" hangingPunct="1">
              <a:lnSpc>
                <a:spcPct val="90000"/>
              </a:lnSpc>
              <a:spcBef>
                <a:spcPct val="20000"/>
              </a:spcBef>
              <a:spcAft>
                <a:spcPts val="0"/>
              </a:spcAft>
              <a:buClrTx/>
              <a:buSzPct val="80000"/>
              <a:buFontTx/>
              <a:buAutoNum type="arabicPeriod"/>
              <a:tabLst/>
              <a:defRPr/>
            </a:pPr>
            <a:r>
              <a:rPr kumimoji="0" lang="en-US" sz="2800" b="0" i="0" u="none" strike="noStrike" kern="1200" cap="none" spc="0" normalizeH="0" baseline="0" noProof="0" dirty="0" smtClean="0">
                <a:ln>
                  <a:noFill/>
                </a:ln>
                <a:solidFill>
                  <a:schemeClr val="bg2">
                    <a:lumMod val="90000"/>
                  </a:schemeClr>
                </a:solidFill>
                <a:effectLst/>
                <a:uLnTx/>
                <a:uFillTx/>
                <a:latin typeface="+mn-lt"/>
                <a:ea typeface="+mn-ea"/>
                <a:cs typeface="+mn-cs"/>
              </a:rPr>
              <a:t> A source path</a:t>
            </a:r>
          </a:p>
          <a:p>
            <a:pPr marL="914400" marR="0" lvl="1" indent="-396875" algn="l" defTabSz="914363" rtl="0" eaLnBrk="1" fontAlgn="auto" latinLnBrk="0" hangingPunct="1">
              <a:lnSpc>
                <a:spcPct val="90000"/>
              </a:lnSpc>
              <a:spcBef>
                <a:spcPct val="20000"/>
              </a:spcBef>
              <a:spcAft>
                <a:spcPts val="0"/>
              </a:spcAft>
              <a:buClrTx/>
              <a:buSzPct val="80000"/>
              <a:buFontTx/>
              <a:buAutoNum type="arabicPeriod"/>
              <a:tabLst/>
              <a:defRPr/>
            </a:pPr>
            <a:r>
              <a:rPr kumimoji="0" lang="en-US" sz="2800" b="0" i="0" u="none" strike="noStrike" kern="1200" cap="none" spc="0" normalizeH="0" baseline="0" noProof="0" dirty="0" smtClean="0">
                <a:ln>
                  <a:noFill/>
                </a:ln>
                <a:solidFill>
                  <a:schemeClr val="bg2">
                    <a:lumMod val="90000"/>
                  </a:schemeClr>
                </a:solidFill>
                <a:effectLst/>
                <a:uLnTx/>
                <a:uFillTx/>
                <a:latin typeface="+mn-lt"/>
                <a:ea typeface="+mn-ea"/>
                <a:cs typeface="+mn-cs"/>
              </a:rPr>
              <a:t> A target dependency object</a:t>
            </a:r>
          </a:p>
          <a:p>
            <a:pPr marL="914400" marR="0" lvl="1" indent="-396875" algn="l" defTabSz="914363" rtl="0" eaLnBrk="1" fontAlgn="auto" latinLnBrk="0" hangingPunct="1">
              <a:lnSpc>
                <a:spcPct val="90000"/>
              </a:lnSpc>
              <a:spcBef>
                <a:spcPct val="20000"/>
              </a:spcBef>
              <a:spcAft>
                <a:spcPts val="0"/>
              </a:spcAft>
              <a:buClrTx/>
              <a:buSzPct val="80000"/>
              <a:buFontTx/>
              <a:buAutoNum type="arabicPeriod"/>
              <a:tabLst/>
              <a:defRPr/>
            </a:pPr>
            <a:r>
              <a:rPr kumimoji="0" lang="en-US" sz="2800" b="0" i="0" u="none" strike="noStrike" kern="1200" cap="none" spc="0" normalizeH="0" baseline="0" noProof="0" dirty="0" smtClean="0">
                <a:ln>
                  <a:noFill/>
                </a:ln>
                <a:solidFill>
                  <a:schemeClr val="bg2">
                    <a:lumMod val="90000"/>
                  </a:schemeClr>
                </a:solidFill>
                <a:effectLst/>
                <a:uLnTx/>
                <a:uFillTx/>
                <a:latin typeface="+mn-lt"/>
                <a:ea typeface="+mn-ea"/>
                <a:cs typeface="+mn-cs"/>
              </a:rPr>
              <a:t> A target dependency property</a:t>
            </a:r>
          </a:p>
          <a:p>
            <a:pPr marL="914400" marR="0" lvl="1" indent="-396875" algn="l" defTabSz="914363" rtl="0" eaLnBrk="1" fontAlgn="auto" latinLnBrk="0" hangingPunct="1">
              <a:lnSpc>
                <a:spcPct val="90000"/>
              </a:lnSpc>
              <a:spcBef>
                <a:spcPct val="20000"/>
              </a:spcBef>
              <a:spcAft>
                <a:spcPts val="0"/>
              </a:spcAft>
              <a:buClrTx/>
              <a:buSzPct val="80000"/>
              <a:buFontTx/>
              <a:buAutoNum type="arabicPeriod"/>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822960" marR="0" lvl="0" indent="-396875" algn="l" defTabSz="914363" rtl="0" eaLnBrk="1" fontAlgn="auto" latinLnBrk="0" hangingPunct="1">
              <a:lnSpc>
                <a:spcPct val="90000"/>
              </a:lnSpc>
              <a:spcBef>
                <a:spcPct val="20000"/>
              </a:spcBef>
              <a:spcAft>
                <a:spcPts val="0"/>
              </a:spcAft>
              <a:buClrTx/>
              <a:buSzPct val="80000"/>
              <a:buFontTx/>
              <a:buNone/>
              <a:tabLst/>
              <a:defRPr/>
            </a:pPr>
            <a:endParaRPr kumimoji="0" lang="en-US" sz="1600" b="0" i="0" u="none" strike="noStrike" kern="1200" cap="none" spc="0" normalizeH="0" baseline="0" noProof="0" dirty="0" smtClean="0">
              <a:ln>
                <a:noFill/>
              </a:ln>
              <a:solidFill>
                <a:srgbClr val="0000FF"/>
              </a:solidFill>
              <a:effectLst/>
              <a:uLnTx/>
              <a:uFillTx/>
              <a:latin typeface="Consolas" pitchFamily="49" charset="0"/>
              <a:ea typeface="+mn-ea"/>
              <a:cs typeface="+mn-cs"/>
            </a:endParaRPr>
          </a:p>
          <a:p>
            <a:pPr marL="822960" marR="0" lvl="0" indent="-396875" algn="l" defTabSz="914363" rtl="0" eaLnBrk="1" fontAlgn="auto" latinLnBrk="0" hangingPunct="1">
              <a:lnSpc>
                <a:spcPct val="90000"/>
              </a:lnSpc>
              <a:spcBef>
                <a:spcPct val="20000"/>
              </a:spcBef>
              <a:spcAft>
                <a:spcPts val="0"/>
              </a:spcAft>
              <a:buClrTx/>
              <a:buSzPct val="80000"/>
              <a:buFontTx/>
              <a:buNone/>
              <a:tabLst/>
              <a:defRPr/>
            </a:pPr>
            <a:endParaRPr kumimoji="0" lang="en-US" sz="1600" b="0" i="0" u="none" strike="noStrike" kern="1200" cap="none" spc="0" normalizeH="0" baseline="0" noProof="0" dirty="0" smtClean="0">
              <a:ln>
                <a:noFill/>
              </a:ln>
              <a:solidFill>
                <a:srgbClr val="0000FF"/>
              </a:solidFill>
              <a:effectLst/>
              <a:uLnTx/>
              <a:uFillTx/>
              <a:latin typeface="Consolas" pitchFamily="49" charset="0"/>
              <a:ea typeface="+mn-ea"/>
              <a:cs typeface="+mn-cs"/>
            </a:endParaRPr>
          </a:p>
          <a:p>
            <a:pPr marL="822960" marR="0" lvl="0" indent="-396875" algn="l" defTabSz="914363" rtl="0" eaLnBrk="1" fontAlgn="auto" latinLnBrk="0" hangingPunct="1">
              <a:lnSpc>
                <a:spcPct val="90000"/>
              </a:lnSpc>
              <a:spcBef>
                <a:spcPct val="20000"/>
              </a:spcBef>
              <a:spcAft>
                <a:spcPts val="0"/>
              </a:spcAft>
              <a:buClrTx/>
              <a:buSzPct val="80000"/>
              <a:buFontTx/>
              <a:buNone/>
              <a:tabLst/>
              <a:defRPr/>
            </a:pPr>
            <a:endParaRPr kumimoji="0" lang="en-US" sz="1600" b="0" i="0" u="none" strike="noStrike" kern="1200" cap="none" spc="0" normalizeH="0" baseline="0" noProof="0" dirty="0" smtClean="0">
              <a:ln>
                <a:noFill/>
              </a:ln>
              <a:solidFill>
                <a:srgbClr val="0000FF"/>
              </a:solidFill>
              <a:effectLst/>
              <a:uLnTx/>
              <a:uFillTx/>
              <a:latin typeface="Consolas" pitchFamily="49" charset="0"/>
              <a:ea typeface="+mn-ea"/>
              <a:cs typeface="+mn-cs"/>
            </a:endParaRPr>
          </a:p>
          <a:p>
            <a:pPr marL="822960" marR="0" lvl="0" indent="-396875" algn="l" defTabSz="914363" rtl="0" eaLnBrk="1" fontAlgn="auto" latinLnBrk="0" hangingPunct="1">
              <a:lnSpc>
                <a:spcPct val="90000"/>
              </a:lnSpc>
              <a:spcBef>
                <a:spcPct val="20000"/>
              </a:spcBef>
              <a:spcAft>
                <a:spcPts val="0"/>
              </a:spcAft>
              <a:buClrTx/>
              <a:buSzPct val="80000"/>
              <a:buFontTx/>
              <a:buNone/>
              <a:tabLst/>
              <a:defRPr/>
            </a:pPr>
            <a:endParaRPr kumimoji="0" lang="en-US" sz="1600" b="0" i="0" u="none" strike="noStrike" kern="1200" cap="none" spc="0" normalizeH="0" baseline="0" noProof="0" dirty="0" smtClean="0">
              <a:ln>
                <a:noFill/>
              </a:ln>
              <a:solidFill>
                <a:srgbClr val="0000FF"/>
              </a:solidFill>
              <a:effectLst/>
              <a:uLnTx/>
              <a:uFillTx/>
              <a:latin typeface="Consolas" pitchFamily="49" charset="0"/>
              <a:ea typeface="+mn-ea"/>
              <a:cs typeface="+mn-cs"/>
            </a:endParaRPr>
          </a:p>
          <a:p>
            <a:pPr marL="822960" marR="0" lvl="0" indent="-396875" algn="l" defTabSz="914363" rtl="0" eaLnBrk="1" fontAlgn="auto" latinLnBrk="0" hangingPunct="1">
              <a:lnSpc>
                <a:spcPct val="90000"/>
              </a:lnSpc>
              <a:spcBef>
                <a:spcPct val="20000"/>
              </a:spcBef>
              <a:spcAft>
                <a:spcPts val="0"/>
              </a:spcAft>
              <a:buClrTx/>
              <a:buSzPct val="80000"/>
              <a:buFontTx/>
              <a:buNone/>
              <a:tabLst/>
              <a:defRPr/>
            </a:pPr>
            <a:r>
              <a:rPr kumimoji="0" lang="en-US" sz="1400" b="0" i="0" u="none" strike="noStrike" kern="1200" cap="none" spc="0" normalizeH="0" baseline="0" noProof="0" dirty="0" smtClean="0">
                <a:ln>
                  <a:noFill/>
                </a:ln>
                <a:solidFill>
                  <a:schemeClr val="accent6">
                    <a:lumMod val="50000"/>
                  </a:schemeClr>
                </a:solidFill>
                <a:effectLst/>
                <a:uLnTx/>
                <a:uFillTx/>
                <a:latin typeface="Consolas" pitchFamily="49" charset="0"/>
                <a:ea typeface="+mn-ea"/>
                <a:cs typeface="+mn-cs"/>
              </a:rPr>
              <a:t>&lt;TextBox </a:t>
            </a:r>
            <a:r>
              <a:rPr kumimoji="0" lang="en-US" sz="1400" b="0" i="0" u="none" strike="noStrike" kern="1200" cap="none" spc="0" normalizeH="0" baseline="0" noProof="0" dirty="0" smtClean="0">
                <a:ln>
                  <a:noFill/>
                </a:ln>
                <a:solidFill>
                  <a:schemeClr val="accent2"/>
                </a:solidFill>
                <a:effectLst/>
                <a:uLnTx/>
                <a:uFillTx/>
                <a:latin typeface="Consolas" pitchFamily="49" charset="0"/>
                <a:ea typeface="+mn-ea"/>
                <a:cs typeface="+mn-cs"/>
              </a:rPr>
              <a:t>IsEnabled</a:t>
            </a:r>
            <a:r>
              <a:rPr kumimoji="0" lang="en-US" sz="1400" b="0" i="0" u="none" strike="noStrike" kern="1200" cap="none" spc="0" normalizeH="0" baseline="0" noProof="0" dirty="0" smtClean="0">
                <a:ln>
                  <a:noFill/>
                </a:ln>
                <a:solidFill>
                  <a:schemeClr val="accent1"/>
                </a:solidFill>
                <a:effectLst/>
                <a:uLnTx/>
                <a:uFillTx/>
                <a:latin typeface="Consolas" pitchFamily="49" charset="0"/>
                <a:ea typeface="+mn-ea"/>
                <a:cs typeface="+mn-cs"/>
              </a:rPr>
              <a:t>="{Binding ElementName=MyCheckBox,Path=IsChecked}"</a:t>
            </a:r>
            <a:r>
              <a:rPr kumimoji="0" lang="en-US" sz="1400" b="0" i="0" u="none" strike="noStrike" kern="1200" cap="none" spc="0" normalizeH="0" baseline="0" noProof="0" dirty="0" smtClean="0">
                <a:ln>
                  <a:noFill/>
                </a:ln>
                <a:solidFill>
                  <a:schemeClr val="accent6">
                    <a:lumMod val="50000"/>
                  </a:schemeClr>
                </a:solidFill>
                <a:effectLst/>
                <a:uLnTx/>
                <a:uFillTx/>
                <a:latin typeface="Consolas" pitchFamily="49" charset="0"/>
                <a:ea typeface="+mn-ea"/>
                <a:cs typeface="+mn-cs"/>
              </a:rPr>
              <a:t>/&gt;</a:t>
            </a:r>
          </a:p>
          <a:p>
            <a:pPr marL="914400" marR="0" lvl="1" indent="-396875" algn="l" defTabSz="914363" rtl="0" eaLnBrk="1" fontAlgn="auto" latinLnBrk="0" hangingPunct="1">
              <a:lnSpc>
                <a:spcPct val="90000"/>
              </a:lnSpc>
              <a:spcBef>
                <a:spcPct val="20000"/>
              </a:spcBef>
              <a:spcAft>
                <a:spcPts val="0"/>
              </a:spcAft>
              <a:buClrTx/>
              <a:buSzPct val="80000"/>
              <a:buFontTx/>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5" name="TextBox 14"/>
          <p:cNvSpPr txBox="1"/>
          <p:nvPr/>
        </p:nvSpPr>
        <p:spPr>
          <a:xfrm>
            <a:off x="1173310" y="5988626"/>
            <a:ext cx="3322256" cy="369332"/>
          </a:xfrm>
          <a:prstGeom prst="rect">
            <a:avLst/>
          </a:prstGeom>
          <a:noFill/>
        </p:spPr>
        <p:txBody>
          <a:bodyPr wrap="none" rtlCol="0">
            <a:spAutoFit/>
          </a:bodyPr>
          <a:lstStyle/>
          <a:p>
            <a:r>
              <a:rPr lang="en-US" b="1" dirty="0" smtClean="0">
                <a:solidFill>
                  <a:schemeClr val="bg1"/>
                </a:solidFill>
                <a:effectLst>
                  <a:outerShdw blurRad="38100" dist="38100" dir="2700000" algn="tl">
                    <a:srgbClr val="000000">
                      <a:alpha val="43137"/>
                    </a:srgbClr>
                  </a:outerShdw>
                </a:effectLst>
              </a:rPr>
              <a:t>Target Dependency Property</a:t>
            </a:r>
            <a:endParaRPr lang="en-US" b="1" dirty="0">
              <a:solidFill>
                <a:schemeClr val="bg1"/>
              </a:solidFill>
              <a:effectLst>
                <a:outerShdw blurRad="38100" dist="38100" dir="2700000" algn="tl">
                  <a:srgbClr val="000000">
                    <a:alpha val="43137"/>
                  </a:srgbClr>
                </a:outerShdw>
              </a:effectLst>
            </a:endParaRPr>
          </a:p>
        </p:txBody>
      </p:sp>
      <p:sp>
        <p:nvSpPr>
          <p:cNvPr id="16" name="Down Arrow 15"/>
          <p:cNvSpPr/>
          <p:nvPr/>
        </p:nvSpPr>
        <p:spPr>
          <a:xfrm>
            <a:off x="1214414" y="4912302"/>
            <a:ext cx="152400" cy="381000"/>
          </a:xfrm>
          <a:prstGeom prst="downArrow">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7" name="Up Arrow 16"/>
          <p:cNvSpPr/>
          <p:nvPr/>
        </p:nvSpPr>
        <p:spPr>
          <a:xfrm>
            <a:off x="2071670" y="5572140"/>
            <a:ext cx="152400" cy="381000"/>
          </a:xfrm>
          <a:prstGeom prst="upArrow">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8" name="TextBox 17"/>
          <p:cNvSpPr txBox="1"/>
          <p:nvPr/>
        </p:nvSpPr>
        <p:spPr>
          <a:xfrm>
            <a:off x="6477000" y="5988626"/>
            <a:ext cx="1471493" cy="369332"/>
          </a:xfrm>
          <a:prstGeom prst="rect">
            <a:avLst/>
          </a:prstGeom>
          <a:noFill/>
        </p:spPr>
        <p:txBody>
          <a:bodyPr wrap="none" rtlCol="0">
            <a:spAutoFit/>
          </a:bodyPr>
          <a:lstStyle/>
          <a:p>
            <a:r>
              <a:rPr lang="en-US" b="1" dirty="0" smtClean="0">
                <a:solidFill>
                  <a:schemeClr val="bg1"/>
                </a:solidFill>
                <a:effectLst>
                  <a:outerShdw blurRad="38100" dist="38100" dir="2700000" algn="tl">
                    <a:srgbClr val="000000">
                      <a:alpha val="43137"/>
                    </a:srgbClr>
                  </a:outerShdw>
                </a:effectLst>
              </a:rPr>
              <a:t>Source Path</a:t>
            </a:r>
            <a:endParaRPr lang="en-US" b="1" dirty="0">
              <a:solidFill>
                <a:schemeClr val="bg1"/>
              </a:solidFill>
              <a:effectLst>
                <a:outerShdw blurRad="38100" dist="38100" dir="2700000" algn="tl">
                  <a:srgbClr val="000000">
                    <a:alpha val="43137"/>
                  </a:srgbClr>
                </a:outerShdw>
              </a:effectLst>
            </a:endParaRPr>
          </a:p>
        </p:txBody>
      </p:sp>
      <p:sp>
        <p:nvSpPr>
          <p:cNvPr id="19" name="Up Arrow 18"/>
          <p:cNvSpPr/>
          <p:nvPr/>
        </p:nvSpPr>
        <p:spPr>
          <a:xfrm>
            <a:off x="7000892" y="5572140"/>
            <a:ext cx="152400" cy="381000"/>
          </a:xfrm>
          <a:prstGeom prst="upArrow">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0" name="TextBox 19"/>
          <p:cNvSpPr txBox="1"/>
          <p:nvPr/>
        </p:nvSpPr>
        <p:spPr>
          <a:xfrm>
            <a:off x="914400" y="4531302"/>
            <a:ext cx="3091424" cy="369332"/>
          </a:xfrm>
          <a:prstGeom prst="rect">
            <a:avLst/>
          </a:prstGeom>
          <a:noFill/>
        </p:spPr>
        <p:txBody>
          <a:bodyPr wrap="none" rtlCol="0">
            <a:spAutoFit/>
          </a:bodyPr>
          <a:lstStyle/>
          <a:p>
            <a:r>
              <a:rPr lang="en-US" b="1" dirty="0" smtClean="0">
                <a:solidFill>
                  <a:schemeClr val="bg1"/>
                </a:solidFill>
                <a:effectLst>
                  <a:outerShdw blurRad="38100" dist="38100" dir="2700000" algn="tl">
                    <a:srgbClr val="000000">
                      <a:alpha val="43137"/>
                    </a:srgbClr>
                  </a:outerShdw>
                </a:effectLst>
              </a:rPr>
              <a:t>Target Dependency Object</a:t>
            </a:r>
            <a:endParaRPr lang="en-US" b="1" dirty="0">
              <a:solidFill>
                <a:schemeClr val="bg1"/>
              </a:solidFill>
              <a:effectLst>
                <a:outerShdw blurRad="38100" dist="38100" dir="2700000" algn="tl">
                  <a:srgbClr val="000000">
                    <a:alpha val="43137"/>
                  </a:srgbClr>
                </a:outerShdw>
              </a:effectLst>
            </a:endParaRPr>
          </a:p>
        </p:txBody>
      </p:sp>
      <p:sp>
        <p:nvSpPr>
          <p:cNvPr id="21" name="TextBox 20"/>
          <p:cNvSpPr txBox="1"/>
          <p:nvPr/>
        </p:nvSpPr>
        <p:spPr>
          <a:xfrm>
            <a:off x="4897365" y="5988626"/>
            <a:ext cx="917174" cy="369332"/>
          </a:xfrm>
          <a:prstGeom prst="rect">
            <a:avLst/>
          </a:prstGeom>
          <a:noFill/>
        </p:spPr>
        <p:txBody>
          <a:bodyPr wrap="none" rtlCol="0">
            <a:spAutoFit/>
          </a:bodyPr>
          <a:lstStyle/>
          <a:p>
            <a:r>
              <a:rPr lang="en-US" b="1" dirty="0" smtClean="0">
                <a:solidFill>
                  <a:schemeClr val="bg1"/>
                </a:solidFill>
                <a:effectLst>
                  <a:outerShdw blurRad="38100" dist="38100" dir="2700000" algn="tl">
                    <a:srgbClr val="000000">
                      <a:alpha val="43137"/>
                    </a:srgbClr>
                  </a:outerShdw>
                </a:effectLst>
              </a:rPr>
              <a:t>Source</a:t>
            </a:r>
            <a:endParaRPr lang="en-US" b="1" dirty="0">
              <a:solidFill>
                <a:schemeClr val="bg1"/>
              </a:solidFill>
              <a:effectLst>
                <a:outerShdw blurRad="38100" dist="38100" dir="2700000" algn="tl">
                  <a:srgbClr val="000000">
                    <a:alpha val="43137"/>
                  </a:srgbClr>
                </a:outerShdw>
              </a:effectLst>
            </a:endParaRPr>
          </a:p>
        </p:txBody>
      </p:sp>
      <p:sp>
        <p:nvSpPr>
          <p:cNvPr id="22" name="Up Arrow 21"/>
          <p:cNvSpPr/>
          <p:nvPr/>
        </p:nvSpPr>
        <p:spPr>
          <a:xfrm>
            <a:off x="5286380" y="5572140"/>
            <a:ext cx="152400" cy="381000"/>
          </a:xfrm>
          <a:prstGeom prst="upArrow">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10" end="10"/>
                                            </p:txEl>
                                          </p:spTgt>
                                        </p:tgtEl>
                                        <p:attrNameLst>
                                          <p:attrName>style.visibility</p:attrName>
                                        </p:attrNameLst>
                                      </p:cBhvr>
                                      <p:to>
                                        <p:strVal val="visible"/>
                                      </p:to>
                                    </p:set>
                                    <p:animEffect transition="in" filter="fade">
                                      <p:cBhvr>
                                        <p:cTn id="10" dur="1000"/>
                                        <p:tgtEl>
                                          <p:spTgt spid="1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xEl>
                                              <p:pRg st="1" end="1"/>
                                            </p:txEl>
                                          </p:spTgt>
                                        </p:tgtEl>
                                        <p:attrNameLst>
                                          <p:attrName>style.visibility</p:attrName>
                                        </p:attrNameLst>
                                      </p:cBhvr>
                                      <p:to>
                                        <p:strVal val="visible"/>
                                      </p:to>
                                    </p:set>
                                    <p:animEffect transition="in" filter="fade">
                                      <p:cBhvr>
                                        <p:cTn id="18" dur="1000"/>
                                        <p:tgtEl>
                                          <p:spTgt spid="14">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xEl>
                                              <p:pRg st="2" end="2"/>
                                            </p:txEl>
                                          </p:spTgt>
                                        </p:tgtEl>
                                        <p:attrNameLst>
                                          <p:attrName>style.visibility</p:attrName>
                                        </p:attrNameLst>
                                      </p:cBhvr>
                                      <p:to>
                                        <p:strVal val="visible"/>
                                      </p:to>
                                    </p:set>
                                    <p:animEffect transition="in" filter="fade">
                                      <p:cBhvr>
                                        <p:cTn id="29" dur="1000"/>
                                        <p:tgtEl>
                                          <p:spTgt spid="14">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4">
                                            <p:txEl>
                                              <p:pRg st="3" end="3"/>
                                            </p:txEl>
                                          </p:spTgt>
                                        </p:tgtEl>
                                        <p:attrNameLst>
                                          <p:attrName>style.visibility</p:attrName>
                                        </p:attrNameLst>
                                      </p:cBhvr>
                                      <p:to>
                                        <p:strVal val="visible"/>
                                      </p:to>
                                    </p:set>
                                    <p:animEffect transition="in" filter="fade">
                                      <p:cBhvr>
                                        <p:cTn id="40" dur="1000"/>
                                        <p:tgtEl>
                                          <p:spTgt spid="14">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10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4">
                                            <p:txEl>
                                              <p:pRg st="4" end="4"/>
                                            </p:txEl>
                                          </p:spTgt>
                                        </p:tgtEl>
                                        <p:attrNameLst>
                                          <p:attrName>style.visibility</p:attrName>
                                        </p:attrNameLst>
                                      </p:cBhvr>
                                      <p:to>
                                        <p:strVal val="visible"/>
                                      </p:to>
                                    </p:set>
                                    <p:animEffect transition="in" filter="fade">
                                      <p:cBhvr>
                                        <p:cTn id="51" dur="1000"/>
                                        <p:tgtEl>
                                          <p:spTgt spid="14">
                                            <p:txEl>
                                              <p:pRg st="4" end="4"/>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1000"/>
                                        <p:tgtEl>
                                          <p:spTgt spid="1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8" grpId="0"/>
      <p:bldP spid="19" grpId="0" animBg="1"/>
      <p:bldP spid="20" grpId="0"/>
      <p:bldP spid="21" grpId="0"/>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Relative Source</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RelativeSource</a:t>
            </a:r>
            <a:r>
              <a:rPr lang="en-US" dirty="0" smtClean="0"/>
              <a:t> markup extension allows you to refer to an element by its relationship to the target property</a:t>
            </a:r>
          </a:p>
          <a:p>
            <a:r>
              <a:rPr lang="en-US" dirty="0" smtClean="0"/>
              <a:t>The following code snippet illustrates this concept</a:t>
            </a:r>
          </a:p>
        </p:txBody>
      </p:sp>
      <p:sp>
        <p:nvSpPr>
          <p:cNvPr id="4" name="Rectangular Callout 3"/>
          <p:cNvSpPr/>
          <p:nvPr/>
        </p:nvSpPr>
        <p:spPr>
          <a:xfrm rot="16200000">
            <a:off x="3607588" y="678637"/>
            <a:ext cx="1928826" cy="8572561"/>
          </a:xfrm>
          <a:prstGeom prst="wedgeRectCallout">
            <a:avLst>
              <a:gd name="adj1" fmla="val 24175"/>
              <a:gd name="adj2" fmla="val 49979"/>
            </a:avLst>
          </a:prstGeom>
          <a:solidFill>
            <a:schemeClr val="bg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dirty="0"/>
          </a:p>
        </p:txBody>
      </p:sp>
      <p:pic>
        <p:nvPicPr>
          <p:cNvPr id="5" name="Picture 2"/>
          <p:cNvPicPr>
            <a:picLocks noChangeAspect="1" noChangeArrowheads="1"/>
          </p:cNvPicPr>
          <p:nvPr/>
        </p:nvPicPr>
        <p:blipFill>
          <a:blip r:embed="rId2"/>
          <a:srcRect/>
          <a:stretch>
            <a:fillRect/>
          </a:stretch>
        </p:blipFill>
        <p:spPr bwMode="auto">
          <a:xfrm>
            <a:off x="354845" y="4071943"/>
            <a:ext cx="8431996" cy="1769783"/>
          </a:xfrm>
          <a:prstGeom prst="rect">
            <a:avLst/>
          </a:prstGeom>
          <a:noFill/>
          <a:ln w="9525">
            <a:noFill/>
            <a:miter lim="800000"/>
            <a:headEnd/>
            <a:tailEnd/>
          </a:ln>
          <a:effectLst>
            <a:outerShdw blurRad="50800" dist="38100" dir="5400000" algn="t"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txBox="1">
            <a:spLocks/>
          </p:cNvSpPr>
          <p:nvPr/>
        </p:nvSpPr>
        <p:spPr>
          <a:xfrm>
            <a:off x="142844" y="1428736"/>
            <a:ext cx="8382000" cy="3151632"/>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Pct val="80000"/>
              <a:buFont typeface="Arial" pitchFamily="34" charset="0"/>
              <a:buChar char="•"/>
              <a:tabLst/>
              <a:defRPr/>
            </a:pPr>
            <a:r>
              <a:rPr lang="en-GB" sz="3200" dirty="0" smtClean="0">
                <a:solidFill>
                  <a:schemeClr val="bg2">
                    <a:lumMod val="90000"/>
                  </a:schemeClr>
                </a:solidFill>
              </a:rPr>
              <a:t>Binding Path Property</a:t>
            </a:r>
          </a:p>
          <a:p>
            <a:pPr marL="396875" marR="0" lvl="0" indent="-396875" algn="l" defTabSz="914363" rtl="0" eaLnBrk="1" fontAlgn="auto" latinLnBrk="0" hangingPunct="1">
              <a:lnSpc>
                <a:spcPct val="90000"/>
              </a:lnSpc>
              <a:spcBef>
                <a:spcPct val="20000"/>
              </a:spcBef>
              <a:spcAft>
                <a:spcPts val="0"/>
              </a:spcAft>
              <a:buClrTx/>
              <a:buSzPct val="80000"/>
              <a:buFont typeface="Arial" pitchFamily="34" charset="0"/>
              <a:buChar char="•"/>
              <a:tabLst/>
              <a:defRPr/>
            </a:pPr>
            <a:endParaRPr kumimoji="0" lang="en-GB" sz="3200" b="0" i="0" u="none" strike="noStrike" kern="1200" cap="none" spc="0" normalizeH="0" baseline="0" noProof="0" dirty="0" smtClean="0">
              <a:ln>
                <a:noFill/>
              </a:ln>
              <a:solidFill>
                <a:schemeClr val="bg2">
                  <a:lumMod val="90000"/>
                </a:schemeClr>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Pct val="80000"/>
              <a:buFont typeface="Arial" pitchFamily="34" charset="0"/>
              <a:buChar char="•"/>
              <a:tabLst/>
              <a:defRPr/>
            </a:pPr>
            <a:endParaRPr lang="en-GB" sz="3200" dirty="0" smtClean="0">
              <a:solidFill>
                <a:schemeClr val="bg2">
                  <a:lumMod val="90000"/>
                </a:schemeClr>
              </a:solidFill>
            </a:endParaRPr>
          </a:p>
          <a:p>
            <a:pPr marL="396875" marR="0" lvl="0" indent="-396875" algn="l" defTabSz="914363" rtl="0" eaLnBrk="1" fontAlgn="auto" latinLnBrk="0" hangingPunct="1">
              <a:lnSpc>
                <a:spcPct val="90000"/>
              </a:lnSpc>
              <a:spcBef>
                <a:spcPct val="20000"/>
              </a:spcBef>
              <a:spcAft>
                <a:spcPts val="0"/>
              </a:spcAft>
              <a:buClrTx/>
              <a:buSzPct val="80000"/>
              <a:buFont typeface="Arial" pitchFamily="34" charset="0"/>
              <a:buChar char="•"/>
              <a:tabLst/>
              <a:defRPr/>
            </a:pPr>
            <a:endParaRPr lang="en-GB" sz="3200" dirty="0" smtClean="0">
              <a:solidFill>
                <a:schemeClr val="bg2">
                  <a:lumMod val="90000"/>
                </a:schemeClr>
              </a:solidFill>
            </a:endParaRPr>
          </a:p>
          <a:p>
            <a:pPr marL="396875" marR="0" lvl="0" indent="-396875" algn="l" defTabSz="914363" rtl="0" eaLnBrk="1" fontAlgn="auto" latinLnBrk="0" hangingPunct="1">
              <a:lnSpc>
                <a:spcPct val="90000"/>
              </a:lnSpc>
              <a:spcBef>
                <a:spcPct val="20000"/>
              </a:spcBef>
              <a:spcAft>
                <a:spcPts val="0"/>
              </a:spcAft>
              <a:buClrTx/>
              <a:buSzPct val="80000"/>
              <a:buFont typeface="Arial" pitchFamily="34" charset="0"/>
              <a:buChar char="•"/>
              <a:tabLst/>
              <a:defRPr/>
            </a:pPr>
            <a:endParaRPr lang="en-GB" sz="3200" dirty="0" smtClean="0">
              <a:solidFill>
                <a:schemeClr val="bg2">
                  <a:lumMod val="90000"/>
                </a:schemeClr>
              </a:solidFill>
            </a:endParaRPr>
          </a:p>
          <a:p>
            <a:pPr marL="396875" marR="0" lvl="0" indent="-396875" algn="l" defTabSz="914363" rtl="0" eaLnBrk="1" fontAlgn="auto" latinLnBrk="0" hangingPunct="1">
              <a:lnSpc>
                <a:spcPct val="90000"/>
              </a:lnSpc>
              <a:spcBef>
                <a:spcPct val="20000"/>
              </a:spcBef>
              <a:spcAft>
                <a:spcPts val="0"/>
              </a:spcAft>
              <a:buClrTx/>
              <a:buSzPct val="80000"/>
              <a:buFont typeface="Arial" pitchFamily="34" charset="0"/>
              <a:buChar char="•"/>
              <a:tabLst/>
              <a:defRPr/>
            </a:pPr>
            <a:r>
              <a:rPr kumimoji="0" lang="en-GB" sz="3200" b="0" i="0" u="none" strike="noStrike" kern="1200" cap="none" spc="0" normalizeH="0" baseline="0" noProof="0" dirty="0" err="1" smtClean="0">
                <a:ln>
                  <a:noFill/>
                </a:ln>
                <a:solidFill>
                  <a:schemeClr val="bg2">
                    <a:lumMod val="90000"/>
                  </a:schemeClr>
                </a:solidFill>
                <a:effectLst/>
                <a:uLnTx/>
                <a:uFillTx/>
                <a:latin typeface="+mn-lt"/>
                <a:ea typeface="+mn-ea"/>
                <a:cs typeface="+mn-cs"/>
              </a:rPr>
              <a:t>Binding.XPath</a:t>
            </a:r>
            <a:r>
              <a:rPr kumimoji="0" lang="en-GB" sz="3200" b="0" i="0" u="none" strike="noStrike" kern="1200" cap="none" spc="0" normalizeH="0" noProof="0" dirty="0" smtClean="0">
                <a:ln>
                  <a:noFill/>
                </a:ln>
                <a:solidFill>
                  <a:schemeClr val="bg2">
                    <a:lumMod val="90000"/>
                  </a:schemeClr>
                </a:solidFill>
                <a:effectLst/>
                <a:uLnTx/>
                <a:uFillTx/>
                <a:latin typeface="+mn-lt"/>
                <a:ea typeface="+mn-ea"/>
                <a:cs typeface="+mn-cs"/>
              </a:rPr>
              <a:t> Property</a:t>
            </a:r>
            <a:endParaRPr kumimoji="0" lang="en-GB" sz="3200" b="0" i="0" u="none" strike="noStrike" kern="1200" cap="none" spc="0" normalizeH="0" baseline="0" noProof="0" dirty="0" smtClean="0">
              <a:ln>
                <a:noFill/>
              </a:ln>
              <a:solidFill>
                <a:schemeClr val="bg2">
                  <a:lumMod val="90000"/>
                </a:schemeClr>
              </a:solidFill>
              <a:effectLst/>
              <a:uLnTx/>
              <a:uFillTx/>
              <a:latin typeface="+mn-lt"/>
              <a:ea typeface="+mn-ea"/>
              <a:cs typeface="+mn-cs"/>
            </a:endParaRPr>
          </a:p>
        </p:txBody>
      </p:sp>
      <p:sp>
        <p:nvSpPr>
          <p:cNvPr id="7" name="Rectangular Callout 6"/>
          <p:cNvSpPr/>
          <p:nvPr/>
        </p:nvSpPr>
        <p:spPr>
          <a:xfrm rot="16200000">
            <a:off x="4143372" y="3143246"/>
            <a:ext cx="785819" cy="4786347"/>
          </a:xfrm>
          <a:prstGeom prst="wedgeRectCallout">
            <a:avLst>
              <a:gd name="adj1" fmla="val 24175"/>
              <a:gd name="adj2" fmla="val 49979"/>
            </a:avLst>
          </a:prstGeom>
          <a:solidFill>
            <a:schemeClr val="bg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dirty="0"/>
          </a:p>
        </p:txBody>
      </p:sp>
      <p:sp>
        <p:nvSpPr>
          <p:cNvPr id="6" name="Rectangular Callout 5"/>
          <p:cNvSpPr/>
          <p:nvPr/>
        </p:nvSpPr>
        <p:spPr>
          <a:xfrm rot="16200000">
            <a:off x="3857620" y="1071545"/>
            <a:ext cx="1285884" cy="3857653"/>
          </a:xfrm>
          <a:prstGeom prst="wedgeRectCallout">
            <a:avLst>
              <a:gd name="adj1" fmla="val 24175"/>
              <a:gd name="adj2" fmla="val 49979"/>
            </a:avLst>
          </a:prstGeom>
          <a:solidFill>
            <a:schemeClr val="bg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normAutofit fontScale="90000"/>
          </a:bodyPr>
          <a:lstStyle/>
          <a:p>
            <a:r>
              <a:rPr lang="en-GB" dirty="0" smtClean="0"/>
              <a:t>Source Paths</a:t>
            </a:r>
            <a:endParaRPr lang="en-GB" dirty="0"/>
          </a:p>
        </p:txBody>
      </p:sp>
      <p:pic>
        <p:nvPicPr>
          <p:cNvPr id="3074" name="Picture 2"/>
          <p:cNvPicPr>
            <a:picLocks noChangeAspect="1" noChangeArrowheads="1"/>
          </p:cNvPicPr>
          <p:nvPr/>
        </p:nvPicPr>
        <p:blipFill>
          <a:blip r:embed="rId3"/>
          <a:srcRect/>
          <a:stretch>
            <a:fillRect/>
          </a:stretch>
        </p:blipFill>
        <p:spPr bwMode="auto">
          <a:xfrm>
            <a:off x="2643171" y="2428868"/>
            <a:ext cx="3733800" cy="1104900"/>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3075" name="Picture 3"/>
          <p:cNvPicPr>
            <a:picLocks noChangeAspect="1" noChangeArrowheads="1"/>
          </p:cNvPicPr>
          <p:nvPr/>
        </p:nvPicPr>
        <p:blipFill>
          <a:blip r:embed="rId4"/>
          <a:srcRect/>
          <a:stretch>
            <a:fillRect/>
          </a:stretch>
        </p:blipFill>
        <p:spPr bwMode="auto">
          <a:xfrm>
            <a:off x="2214546" y="5214951"/>
            <a:ext cx="4667250" cy="590550"/>
          </a:xfrm>
          <a:prstGeom prst="rect">
            <a:avLst/>
          </a:prstGeom>
          <a:noFill/>
          <a:ln w="9525">
            <a:noFill/>
            <a:miter lim="800000"/>
            <a:headEnd/>
            <a:tailEnd/>
          </a:ln>
          <a:effectLst>
            <a:outerShdw blurRad="50800" dist="38100" dir="5400000" algn="t" rotWithShape="0">
              <a:prstClr val="black">
                <a:alpha val="40000"/>
              </a:prstClr>
            </a:outerShdw>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1000"/>
                                        <p:tgtEl>
                                          <p:spTgt spid="3074"/>
                                        </p:tgtEl>
                                      </p:cBhvr>
                                    </p:animEffect>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8">
                                            <p:txEl>
                                              <p:pRg st="5" end="5"/>
                                            </p:txEl>
                                          </p:spTgt>
                                        </p:tgtEl>
                                        <p:attrNameLst>
                                          <p:attrName>style.visibility</p:attrName>
                                        </p:attrNameLst>
                                      </p:cBhvr>
                                      <p:to>
                                        <p:strVal val="visible"/>
                                      </p:to>
                                    </p:set>
                                    <p:animEffect transition="in" filter="fade">
                                      <p:cBhvr>
                                        <p:cTn id="18" dur="1000"/>
                                        <p:tgtEl>
                                          <p:spTgt spid="8">
                                            <p:txEl>
                                              <p:pRg st="5" end="5"/>
                                            </p:txEl>
                                          </p:spTgt>
                                        </p:tgtEl>
                                      </p:cBhvr>
                                    </p:animEffect>
                                  </p:childTnLst>
                                </p:cTn>
                              </p:par>
                            </p:childTnLst>
                          </p:cTn>
                        </p:par>
                        <p:par>
                          <p:cTn id="19" fill="hold">
                            <p:stCondLst>
                              <p:cond delay="30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3075"/>
                                        </p:tgtEl>
                                        <p:attrNameLst>
                                          <p:attrName>style.visibility</p:attrName>
                                        </p:attrNameLst>
                                      </p:cBhvr>
                                      <p:to>
                                        <p:strVal val="visible"/>
                                      </p:to>
                                    </p:set>
                                    <p:animEffect transition="in" filter="fade">
                                      <p:cBhvr>
                                        <p:cTn id="25" dur="1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normAutofit fontScale="90000"/>
          </a:bodyPr>
          <a:lstStyle/>
          <a:p>
            <a:r>
              <a:rPr lang="en-GB" dirty="0" smtClean="0"/>
              <a:t>Binding to non-Dependency Properties</a:t>
            </a:r>
            <a:endParaRPr lang="en-GB" dirty="0"/>
          </a:p>
        </p:txBody>
      </p:sp>
      <p:sp>
        <p:nvSpPr>
          <p:cNvPr id="3" name="Text Placeholder 2"/>
          <p:cNvSpPr>
            <a:spLocks noGrp="1"/>
          </p:cNvSpPr>
          <p:nvPr>
            <p:ph type="body" sz="quarter" idx="10"/>
          </p:nvPr>
        </p:nvSpPr>
        <p:spPr>
          <a:xfrm>
            <a:off x="381000" y="1785926"/>
            <a:ext cx="8382000" cy="3693319"/>
          </a:xfrm>
        </p:spPr>
        <p:txBody>
          <a:bodyPr/>
          <a:lstStyle/>
          <a:p>
            <a:r>
              <a:rPr lang="en-US" dirty="0" smtClean="0"/>
              <a:t>Any public property on a CLR object can be the source property for a binding</a:t>
            </a:r>
          </a:p>
          <a:p>
            <a:r>
              <a:rPr lang="en-US" dirty="0" smtClean="0"/>
              <a:t>Dynamic updates will occur if:</a:t>
            </a:r>
          </a:p>
          <a:p>
            <a:pPr lvl="1"/>
            <a:r>
              <a:rPr lang="en-US" dirty="0" smtClean="0"/>
              <a:t>The object implements the INotifyPropertyChanged interface</a:t>
            </a:r>
          </a:p>
          <a:p>
            <a:pPr lvl="1"/>
            <a:r>
              <a:rPr lang="en-US" dirty="0" smtClean="0"/>
              <a:t>The object raises a PropertyChanged event when the source property changes</a:t>
            </a:r>
          </a:p>
          <a:p>
            <a:endParaRPr lang="en-GB"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INotifyPropertyChanged</a:t>
            </a:r>
            <a:endParaRPr lang="en-GB" dirty="0"/>
          </a:p>
        </p:txBody>
      </p:sp>
      <p:sp>
        <p:nvSpPr>
          <p:cNvPr id="4" name="Content Placeholder 2"/>
          <p:cNvSpPr txBox="1">
            <a:spLocks/>
          </p:cNvSpPr>
          <p:nvPr/>
        </p:nvSpPr>
        <p:spPr>
          <a:xfrm>
            <a:off x="457200" y="1479551"/>
            <a:ext cx="8229600" cy="2163763"/>
          </a:xfrm>
          <a:prstGeom prst="rect">
            <a:avLst/>
          </a:prstGeom>
        </p:spPr>
        <p:txBody>
          <a:bodyPr>
            <a:normAutofit/>
          </a:bodyPr>
          <a:lstStyle/>
          <a:p>
            <a:pPr marL="396875" marR="0" lvl="0" indent="-396875" algn="l" defTabSz="914363" rtl="0" eaLnBrk="1" fontAlgn="auto" latinLnBrk="0" hangingPunct="1">
              <a:lnSpc>
                <a:spcPct val="90000"/>
              </a:lnSpc>
              <a:spcBef>
                <a:spcPct val="20000"/>
              </a:spcBef>
              <a:spcAft>
                <a:spcPts val="0"/>
              </a:spcAft>
              <a:buClrTx/>
              <a:buSzPct val="80000"/>
              <a:buFont typeface="Arial" pitchFamily="34" charset="0"/>
              <a:buChar char="•"/>
              <a:tabLst/>
              <a:defRPr/>
            </a:pPr>
            <a:r>
              <a:rPr kumimoji="0" lang="en-US" sz="3200" b="0" i="0" u="none" strike="noStrike" kern="1200" cap="none" spc="0" normalizeH="0" baseline="0" noProof="0" dirty="0" smtClean="0">
                <a:ln>
                  <a:noFill/>
                </a:ln>
                <a:solidFill>
                  <a:schemeClr val="bg2">
                    <a:lumMod val="90000"/>
                  </a:schemeClr>
                </a:solidFill>
                <a:effectLst/>
                <a:uLnTx/>
                <a:uFillTx/>
                <a:latin typeface="+mn-lt"/>
                <a:ea typeface="+mn-ea"/>
                <a:cs typeface="+mn-cs"/>
              </a:rPr>
              <a:t>Exposes</a:t>
            </a:r>
            <a:r>
              <a:rPr kumimoji="0" lang="en-US" sz="3200" b="0" i="0" u="none" strike="noStrike" kern="1200" cap="none" spc="0" normalizeH="0" noProof="0" dirty="0" smtClean="0">
                <a:ln>
                  <a:noFill/>
                </a:ln>
                <a:solidFill>
                  <a:schemeClr val="bg2">
                    <a:lumMod val="90000"/>
                  </a:schemeClr>
                </a:solidFill>
                <a:effectLst/>
                <a:uLnTx/>
                <a:uFillTx/>
                <a:latin typeface="+mn-lt"/>
                <a:ea typeface="+mn-ea"/>
                <a:cs typeface="+mn-cs"/>
              </a:rPr>
              <a:t> the </a:t>
            </a:r>
            <a:r>
              <a:rPr kumimoji="0" lang="en-US" sz="3200" b="0" i="0" u="none" strike="noStrike" kern="1200" cap="none" spc="0" normalizeH="0" baseline="0" noProof="0" dirty="0" err="1" smtClean="0">
                <a:ln>
                  <a:noFill/>
                </a:ln>
                <a:solidFill>
                  <a:schemeClr val="bg2">
                    <a:lumMod val="90000"/>
                  </a:schemeClr>
                </a:solidFill>
                <a:effectLst/>
                <a:uLnTx/>
                <a:uFillTx/>
                <a:latin typeface="+mn-lt"/>
                <a:ea typeface="+mn-ea"/>
                <a:cs typeface="+mn-cs"/>
              </a:rPr>
              <a:t>PropertyChanged</a:t>
            </a:r>
            <a:r>
              <a:rPr kumimoji="0" lang="en-US" sz="3200" b="0" i="0" u="none" strike="noStrike" kern="1200" cap="none" spc="0" normalizeH="0" baseline="0" noProof="0" dirty="0" smtClean="0">
                <a:ln>
                  <a:noFill/>
                </a:ln>
                <a:solidFill>
                  <a:schemeClr val="bg2">
                    <a:lumMod val="90000"/>
                  </a:schemeClr>
                </a:solidFill>
                <a:effectLst/>
                <a:uLnTx/>
                <a:uFillTx/>
                <a:latin typeface="+mn-lt"/>
                <a:ea typeface="+mn-ea"/>
                <a:cs typeface="+mn-cs"/>
              </a:rPr>
              <a:t> event </a:t>
            </a:r>
          </a:p>
          <a:p>
            <a:pPr marL="396875" marR="0" lvl="0" indent="-396875" algn="l" defTabSz="914363" rtl="0" eaLnBrk="1" fontAlgn="auto" latinLnBrk="0" hangingPunct="1">
              <a:lnSpc>
                <a:spcPct val="90000"/>
              </a:lnSpc>
              <a:spcBef>
                <a:spcPct val="20000"/>
              </a:spcBef>
              <a:spcAft>
                <a:spcPts val="0"/>
              </a:spcAft>
              <a:buClrTx/>
              <a:buSzPct val="80000"/>
              <a:buFont typeface="Arial" pitchFamily="34" charset="0"/>
              <a:buChar char="•"/>
              <a:tabLst/>
              <a:defRPr/>
            </a:pPr>
            <a:r>
              <a:rPr kumimoji="0" lang="en-US" sz="3200" b="0" i="0" u="none" strike="noStrike" kern="1200" cap="none" spc="0" normalizeH="0" baseline="0" noProof="0" dirty="0" smtClean="0">
                <a:ln>
                  <a:noFill/>
                </a:ln>
                <a:solidFill>
                  <a:schemeClr val="bg2">
                    <a:lumMod val="90000"/>
                  </a:schemeClr>
                </a:solidFill>
                <a:effectLst/>
                <a:uLnTx/>
                <a:uFillTx/>
                <a:latin typeface="+mn-lt"/>
                <a:ea typeface="+mn-ea"/>
                <a:cs typeface="+mn-cs"/>
              </a:rPr>
              <a:t>PropertyChanged is of type </a:t>
            </a:r>
            <a:r>
              <a:rPr kumimoji="0" lang="en-US" sz="3200" b="0" i="0" u="none" strike="noStrike" kern="1200" cap="none" spc="0" normalizeH="0" baseline="0" noProof="0" dirty="0" err="1" smtClean="0">
                <a:ln>
                  <a:noFill/>
                </a:ln>
                <a:solidFill>
                  <a:schemeClr val="bg2">
                    <a:lumMod val="90000"/>
                  </a:schemeClr>
                </a:solidFill>
                <a:effectLst/>
                <a:uLnTx/>
                <a:uFillTx/>
                <a:latin typeface="+mn-lt"/>
                <a:ea typeface="+mn-ea"/>
                <a:cs typeface="+mn-cs"/>
              </a:rPr>
              <a:t>PropertyChangedEventHandler</a:t>
            </a:r>
            <a:endParaRPr kumimoji="0" lang="en-US" sz="3200" b="0" i="0" u="none" strike="noStrike" kern="1200" cap="none" spc="0" normalizeH="0" baseline="0" noProof="0" dirty="0" smtClean="0">
              <a:ln>
                <a:noFill/>
              </a:ln>
              <a:solidFill>
                <a:schemeClr val="bg2">
                  <a:lumMod val="90000"/>
                </a:schemeClr>
              </a:solidFill>
              <a:effectLst/>
              <a:uLnTx/>
              <a:uFillTx/>
              <a:latin typeface="+mn-lt"/>
              <a:ea typeface="+mn-ea"/>
              <a:cs typeface="+mn-cs"/>
            </a:endParaRPr>
          </a:p>
        </p:txBody>
      </p:sp>
      <p:pic>
        <p:nvPicPr>
          <p:cNvPr id="1026" name="Picture 2"/>
          <p:cNvPicPr>
            <a:picLocks noChangeAspect="1" noChangeArrowheads="1"/>
          </p:cNvPicPr>
          <p:nvPr/>
        </p:nvPicPr>
        <p:blipFill>
          <a:blip r:embed="rId3"/>
          <a:srcRect/>
          <a:stretch>
            <a:fillRect/>
          </a:stretch>
        </p:blipFill>
        <p:spPr bwMode="auto">
          <a:xfrm>
            <a:off x="2209800" y="3124200"/>
            <a:ext cx="4138627" cy="3579159"/>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Binding Modes</a:t>
            </a:r>
            <a:endParaRPr lang="en-GB" dirty="0"/>
          </a:p>
        </p:txBody>
      </p:sp>
      <p:sp>
        <p:nvSpPr>
          <p:cNvPr id="16" name="Rectangle 15"/>
          <p:cNvSpPr/>
          <p:nvPr/>
        </p:nvSpPr>
        <p:spPr>
          <a:xfrm>
            <a:off x="357158" y="2702478"/>
            <a:ext cx="2857520" cy="369332"/>
          </a:xfrm>
          <a:prstGeom prst="rect">
            <a:avLst/>
          </a:prstGeom>
          <a:effectLst/>
        </p:spPr>
        <p:txBody>
          <a:bodyPr wrap="square">
            <a:spAutoFit/>
          </a:bodyPr>
          <a:lstStyle/>
          <a:p>
            <a:pPr algn="ctr"/>
            <a:r>
              <a:rPr lang="en-US" b="1" dirty="0" smtClean="0">
                <a:solidFill>
                  <a:schemeClr val="bg1"/>
                </a:solidFill>
                <a:effectLst>
                  <a:outerShdw blurRad="38100" dist="38100" dir="2700000" algn="tl">
                    <a:srgbClr val="000000">
                      <a:alpha val="43137"/>
                    </a:srgbClr>
                  </a:outerShdw>
                </a:effectLst>
              </a:rPr>
              <a:t>Binding Target</a:t>
            </a:r>
            <a:endParaRPr lang="en-GB" b="1" dirty="0">
              <a:solidFill>
                <a:schemeClr val="bg1"/>
              </a:solidFill>
              <a:effectLst>
                <a:outerShdw blurRad="38100" dist="38100" dir="2700000" algn="tl">
                  <a:srgbClr val="000000">
                    <a:alpha val="43137"/>
                  </a:srgbClr>
                </a:outerShdw>
              </a:effectLst>
            </a:endParaRPr>
          </a:p>
        </p:txBody>
      </p:sp>
      <p:sp>
        <p:nvSpPr>
          <p:cNvPr id="22" name="Rectangle 21"/>
          <p:cNvSpPr/>
          <p:nvPr/>
        </p:nvSpPr>
        <p:spPr>
          <a:xfrm>
            <a:off x="5929322" y="2702478"/>
            <a:ext cx="2857520" cy="369332"/>
          </a:xfrm>
          <a:prstGeom prst="rect">
            <a:avLst/>
          </a:prstGeom>
          <a:effectLst/>
        </p:spPr>
        <p:txBody>
          <a:bodyPr wrap="square">
            <a:spAutoFit/>
          </a:bodyPr>
          <a:lstStyle/>
          <a:p>
            <a:pPr algn="ctr"/>
            <a:r>
              <a:rPr lang="en-US" b="1" dirty="0" smtClean="0">
                <a:solidFill>
                  <a:schemeClr val="bg1"/>
                </a:solidFill>
                <a:effectLst>
                  <a:outerShdw blurRad="38100" dist="38100" dir="2700000" algn="tl">
                    <a:srgbClr val="000000">
                      <a:alpha val="43137"/>
                    </a:srgbClr>
                  </a:outerShdw>
                </a:effectLst>
              </a:rPr>
              <a:t>Binding Source</a:t>
            </a:r>
            <a:endParaRPr lang="en-GB" b="1" dirty="0">
              <a:solidFill>
                <a:schemeClr val="bg1"/>
              </a:solidFill>
              <a:effectLst>
                <a:outerShdw blurRad="38100" dist="38100" dir="2700000" algn="tl">
                  <a:srgbClr val="000000">
                    <a:alpha val="43137"/>
                  </a:srgbClr>
                </a:outerShdw>
              </a:effectLst>
            </a:endParaRPr>
          </a:p>
        </p:txBody>
      </p:sp>
      <p:grpSp>
        <p:nvGrpSpPr>
          <p:cNvPr id="3" name="Group 43"/>
          <p:cNvGrpSpPr/>
          <p:nvPr/>
        </p:nvGrpSpPr>
        <p:grpSpPr>
          <a:xfrm>
            <a:off x="6072198" y="3143248"/>
            <a:ext cx="2571768" cy="3214710"/>
            <a:chOff x="738190" y="1643050"/>
            <a:chExt cx="3357586" cy="3214686"/>
          </a:xfrm>
          <a:effectLst/>
        </p:grpSpPr>
        <p:sp>
          <p:nvSpPr>
            <p:cNvPr id="44" name="Rounded Rectangle 43"/>
            <p:cNvSpPr>
              <a:spLocks noChangeArrowheads="1"/>
            </p:cNvSpPr>
            <p:nvPr/>
          </p:nvSpPr>
          <p:spPr bwMode="auto">
            <a:xfrm>
              <a:off x="738190" y="1643050"/>
              <a:ext cx="3357586" cy="3214686"/>
            </a:xfrm>
            <a:prstGeom prst="roundRect">
              <a:avLst>
                <a:gd name="adj" fmla="val 16667"/>
              </a:avLst>
            </a:prstGeom>
            <a:gradFill rotWithShape="0">
              <a:gsLst>
                <a:gs pos="0">
                  <a:schemeClr val="accent1">
                    <a:alpha val="60001"/>
                  </a:schemeClr>
                </a:gs>
                <a:gs pos="100000">
                  <a:srgbClr val="1E83BB">
                    <a:alpha val="20000"/>
                  </a:srgbClr>
                </a:gs>
              </a:gsLst>
              <a:lin ang="5400000" scaled="1"/>
            </a:gradFill>
            <a:ln w="1270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anchorCtr="1"/>
            <a:lstStyle/>
            <a:p>
              <a:pPr eaLnBrk="0" hangingPunct="0">
                <a:defRPr/>
              </a:pPr>
              <a:r>
                <a:rPr lang="en-US" b="1" dirty="0" smtClean="0">
                  <a:solidFill>
                    <a:schemeClr val="bg1"/>
                  </a:solidFill>
                  <a:effectLst>
                    <a:outerShdw blurRad="38100" dist="38100" dir="2700000" algn="tl">
                      <a:srgbClr val="000000">
                        <a:alpha val="43137"/>
                      </a:srgbClr>
                    </a:outerShdw>
                  </a:effectLst>
                  <a:latin typeface="Segoe Semibold" pitchFamily="34" charset="0"/>
                </a:rPr>
                <a:t>Object</a:t>
              </a:r>
              <a:endParaRPr lang="en-US" sz="1800" dirty="0">
                <a:solidFill>
                  <a:schemeClr val="bg1"/>
                </a:solidFill>
                <a:effectLst>
                  <a:outerShdw blurRad="38100" dist="38100" dir="2700000" algn="tl">
                    <a:srgbClr val="000000">
                      <a:alpha val="43137"/>
                    </a:srgbClr>
                  </a:outerShdw>
                </a:effectLst>
                <a:latin typeface="Arial" charset="0"/>
              </a:endParaRPr>
            </a:p>
          </p:txBody>
        </p:sp>
        <p:sp>
          <p:nvSpPr>
            <p:cNvPr id="45" name="Rounded Rectangle 44"/>
            <p:cNvSpPr>
              <a:spLocks noChangeArrowheads="1"/>
            </p:cNvSpPr>
            <p:nvPr/>
          </p:nvSpPr>
          <p:spPr bwMode="auto">
            <a:xfrm>
              <a:off x="904868" y="2643182"/>
              <a:ext cx="3048000" cy="2000263"/>
            </a:xfrm>
            <a:prstGeom prst="roundRect">
              <a:avLst>
                <a:gd name="adj" fmla="val 16667"/>
              </a:avLst>
            </a:prstGeom>
            <a:solidFill>
              <a:srgbClr val="67C9FF"/>
            </a:solidFill>
            <a:ln w="6350" cap="rnd" cmpd="sng" algn="ctr">
              <a:solidFill>
                <a:schemeClr val="accent1">
                  <a:lumMod val="60000"/>
                  <a:lumOff val="40000"/>
                </a:schemeClr>
              </a:solidFill>
              <a:prstDash val="solid"/>
              <a:round/>
              <a:headEnd type="none" w="med" len="med"/>
              <a:tailEnd type="none" w="med" len="med"/>
            </a:ln>
            <a:effectLst>
              <a:outerShdw dist="25400" dir="5400000" rotWithShape="0">
                <a:srgbClr val="000000">
                  <a:alpha val="43137"/>
                </a:srgbClr>
              </a:outerShdw>
            </a:effectLst>
            <a:scene3d>
              <a:camera prst="orthographicFront"/>
              <a:lightRig rig="threePt" dir="t"/>
            </a:scene3d>
            <a:sp3d>
              <a:bevelT/>
            </a:sp3d>
          </p:spPr>
          <p:txBody>
            <a:bodyPr anchor="ctr"/>
            <a:lstStyle/>
            <a:p>
              <a:pPr algn="ctr">
                <a:lnSpc>
                  <a:spcPct val="100000"/>
                </a:lnSpc>
                <a:spcBef>
                  <a:spcPct val="0"/>
                </a:spcBef>
                <a:defRPr/>
              </a:pPr>
              <a:r>
                <a:rPr lang="en-US" sz="1800" b="1" dirty="0" smtClean="0">
                  <a:effectLst>
                    <a:outerShdw blurRad="38100" dist="38100" dir="2700000" algn="tl">
                      <a:srgbClr val="000000">
                        <a:alpha val="43137"/>
                      </a:srgbClr>
                    </a:outerShdw>
                  </a:effectLst>
                </a:rPr>
                <a:t>Property</a:t>
              </a:r>
              <a:endParaRPr lang="en-US" sz="1800" b="1" dirty="0">
                <a:effectLst>
                  <a:outerShdw blurRad="38100" dist="38100" dir="2700000" algn="tl">
                    <a:srgbClr val="000000">
                      <a:alpha val="43137"/>
                    </a:srgbClr>
                  </a:outerShdw>
                </a:effectLst>
              </a:endParaRPr>
            </a:p>
          </p:txBody>
        </p:sp>
      </p:grpSp>
      <p:grpSp>
        <p:nvGrpSpPr>
          <p:cNvPr id="4" name="Group 18"/>
          <p:cNvGrpSpPr/>
          <p:nvPr/>
        </p:nvGrpSpPr>
        <p:grpSpPr>
          <a:xfrm>
            <a:off x="500034" y="3143248"/>
            <a:ext cx="2571768" cy="3214710"/>
            <a:chOff x="738190" y="1643050"/>
            <a:chExt cx="3357586" cy="3214686"/>
          </a:xfrm>
          <a:effectLst/>
        </p:grpSpPr>
        <p:sp>
          <p:nvSpPr>
            <p:cNvPr id="42" name="Rounded Rectangle 41"/>
            <p:cNvSpPr>
              <a:spLocks noChangeArrowheads="1"/>
            </p:cNvSpPr>
            <p:nvPr/>
          </p:nvSpPr>
          <p:spPr bwMode="auto">
            <a:xfrm>
              <a:off x="738190" y="1643050"/>
              <a:ext cx="3357586" cy="3214686"/>
            </a:xfrm>
            <a:prstGeom prst="roundRect">
              <a:avLst>
                <a:gd name="adj" fmla="val 16667"/>
              </a:avLst>
            </a:prstGeom>
            <a:gradFill rotWithShape="0">
              <a:gsLst>
                <a:gs pos="0">
                  <a:schemeClr val="accent1">
                    <a:alpha val="60001"/>
                  </a:schemeClr>
                </a:gs>
                <a:gs pos="100000">
                  <a:srgbClr val="1E83BB">
                    <a:alpha val="20000"/>
                  </a:srgbClr>
                </a:gs>
              </a:gsLst>
              <a:lin ang="5400000" scaled="1"/>
            </a:gradFill>
            <a:ln w="1270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anchorCtr="1"/>
            <a:lstStyle/>
            <a:p>
              <a:pPr eaLnBrk="0" hangingPunct="0">
                <a:defRPr/>
              </a:pPr>
              <a:r>
                <a:rPr lang="en-US" b="1" dirty="0" smtClean="0">
                  <a:solidFill>
                    <a:schemeClr val="bg1"/>
                  </a:solidFill>
                  <a:effectLst>
                    <a:outerShdw blurRad="38100" dist="38100" dir="2700000" algn="tl">
                      <a:srgbClr val="000000">
                        <a:alpha val="43137"/>
                      </a:srgbClr>
                    </a:outerShdw>
                  </a:effectLst>
                  <a:latin typeface="Segoe Semibold" pitchFamily="34" charset="0"/>
                </a:rPr>
                <a:t>Dependency Object</a:t>
              </a:r>
              <a:endParaRPr lang="en-US" sz="1800" dirty="0">
                <a:solidFill>
                  <a:schemeClr val="bg1"/>
                </a:solidFill>
                <a:effectLst>
                  <a:outerShdw blurRad="38100" dist="38100" dir="2700000" algn="tl">
                    <a:srgbClr val="000000">
                      <a:alpha val="43137"/>
                    </a:srgbClr>
                  </a:outerShdw>
                </a:effectLst>
                <a:latin typeface="Arial" charset="0"/>
              </a:endParaRPr>
            </a:p>
          </p:txBody>
        </p:sp>
        <p:sp>
          <p:nvSpPr>
            <p:cNvPr id="43" name="Rounded Rectangle 42"/>
            <p:cNvSpPr>
              <a:spLocks noChangeArrowheads="1"/>
            </p:cNvSpPr>
            <p:nvPr/>
          </p:nvSpPr>
          <p:spPr bwMode="auto">
            <a:xfrm>
              <a:off x="904868" y="2643182"/>
              <a:ext cx="3048000" cy="2000263"/>
            </a:xfrm>
            <a:prstGeom prst="roundRect">
              <a:avLst>
                <a:gd name="adj" fmla="val 16667"/>
              </a:avLst>
            </a:prstGeom>
            <a:solidFill>
              <a:srgbClr val="67C9FF"/>
            </a:solidFill>
            <a:ln w="6350" cap="rnd" cmpd="sng" algn="ctr">
              <a:solidFill>
                <a:schemeClr val="accent1">
                  <a:lumMod val="60000"/>
                  <a:lumOff val="40000"/>
                </a:schemeClr>
              </a:solidFill>
              <a:prstDash val="solid"/>
              <a:round/>
              <a:headEnd type="none" w="med" len="med"/>
              <a:tailEnd type="none" w="med" len="med"/>
            </a:ln>
            <a:effectLst>
              <a:outerShdw dist="25400" dir="5400000" rotWithShape="0">
                <a:srgbClr val="000000">
                  <a:alpha val="43137"/>
                </a:srgbClr>
              </a:outerShdw>
            </a:effectLst>
            <a:scene3d>
              <a:camera prst="orthographicFront"/>
              <a:lightRig rig="threePt" dir="t"/>
            </a:scene3d>
            <a:sp3d>
              <a:bevelT/>
            </a:sp3d>
          </p:spPr>
          <p:txBody>
            <a:bodyPr anchor="ctr"/>
            <a:lstStyle/>
            <a:p>
              <a:pPr algn="ctr">
                <a:lnSpc>
                  <a:spcPct val="100000"/>
                </a:lnSpc>
                <a:spcBef>
                  <a:spcPct val="0"/>
                </a:spcBef>
                <a:defRPr/>
              </a:pPr>
              <a:r>
                <a:rPr lang="en-US" sz="1800" b="1" dirty="0" smtClean="0">
                  <a:effectLst>
                    <a:outerShdw blurRad="38100" dist="38100" dir="2700000" algn="tl">
                      <a:srgbClr val="000000">
                        <a:alpha val="43137"/>
                      </a:srgbClr>
                    </a:outerShdw>
                  </a:effectLst>
                </a:rPr>
                <a:t>Dependency Property</a:t>
              </a:r>
              <a:endParaRPr lang="en-US" sz="1800" b="1" dirty="0">
                <a:effectLst>
                  <a:outerShdw blurRad="38100" dist="38100" dir="2700000" algn="tl">
                    <a:srgbClr val="000000">
                      <a:alpha val="43137"/>
                    </a:srgbClr>
                  </a:outerShdw>
                </a:effectLst>
              </a:endParaRPr>
            </a:p>
          </p:txBody>
        </p:sp>
      </p:grpSp>
      <p:sp>
        <p:nvSpPr>
          <p:cNvPr id="14" name="Rectangle 13"/>
          <p:cNvSpPr/>
          <p:nvPr/>
        </p:nvSpPr>
        <p:spPr>
          <a:xfrm>
            <a:off x="3071802" y="2845354"/>
            <a:ext cx="3000396" cy="369332"/>
          </a:xfrm>
          <a:prstGeom prst="rect">
            <a:avLst/>
          </a:prstGeom>
          <a:effectLst/>
        </p:spPr>
        <p:txBody>
          <a:bodyPr wrap="square">
            <a:spAutoFit/>
          </a:bodyPr>
          <a:lstStyle/>
          <a:p>
            <a:pPr algn="ctr"/>
            <a:r>
              <a:rPr lang="en-US" b="1" dirty="0" smtClean="0">
                <a:solidFill>
                  <a:schemeClr val="bg1"/>
                </a:solidFill>
                <a:effectLst>
                  <a:outerShdw blurRad="38100" dist="38100" dir="2700000" algn="tl">
                    <a:srgbClr val="000000">
                      <a:alpha val="43137"/>
                    </a:srgbClr>
                  </a:outerShdw>
                </a:effectLst>
              </a:rPr>
              <a:t>OneTime</a:t>
            </a:r>
            <a:endParaRPr lang="en-GB" b="1" dirty="0">
              <a:solidFill>
                <a:schemeClr val="bg1"/>
              </a:solidFill>
              <a:effectLst>
                <a:outerShdw blurRad="38100" dist="38100" dir="2700000" algn="tl">
                  <a:srgbClr val="000000">
                    <a:alpha val="43137"/>
                  </a:srgbClr>
                </a:outerShdw>
              </a:effectLst>
            </a:endParaRPr>
          </a:p>
        </p:txBody>
      </p:sp>
      <p:sp>
        <p:nvSpPr>
          <p:cNvPr id="18" name="Rectangle 17"/>
          <p:cNvSpPr/>
          <p:nvPr/>
        </p:nvSpPr>
        <p:spPr>
          <a:xfrm>
            <a:off x="3071802" y="3714752"/>
            <a:ext cx="3000396" cy="369332"/>
          </a:xfrm>
          <a:prstGeom prst="rect">
            <a:avLst/>
          </a:prstGeom>
          <a:effectLst/>
        </p:spPr>
        <p:txBody>
          <a:bodyPr wrap="square">
            <a:spAutoFit/>
          </a:bodyPr>
          <a:lstStyle/>
          <a:p>
            <a:pPr algn="ctr"/>
            <a:r>
              <a:rPr lang="en-GB" b="1" dirty="0" smtClean="0">
                <a:solidFill>
                  <a:schemeClr val="bg1"/>
                </a:solidFill>
                <a:effectLst>
                  <a:outerShdw blurRad="38100" dist="38100" dir="2700000" algn="tl">
                    <a:srgbClr val="000000">
                      <a:alpha val="43137"/>
                    </a:srgbClr>
                  </a:outerShdw>
                </a:effectLst>
              </a:rPr>
              <a:t>OneWay</a:t>
            </a:r>
            <a:endParaRPr lang="en-GB" b="1" dirty="0">
              <a:solidFill>
                <a:schemeClr val="bg1"/>
              </a:solidFill>
              <a:effectLst>
                <a:outerShdw blurRad="38100" dist="38100" dir="2700000" algn="tl">
                  <a:srgbClr val="000000">
                    <a:alpha val="43137"/>
                  </a:srgbClr>
                </a:outerShdw>
              </a:effectLst>
            </a:endParaRPr>
          </a:p>
        </p:txBody>
      </p:sp>
      <p:sp>
        <p:nvSpPr>
          <p:cNvPr id="20" name="Rectangle 19"/>
          <p:cNvSpPr/>
          <p:nvPr/>
        </p:nvSpPr>
        <p:spPr>
          <a:xfrm>
            <a:off x="3071802" y="4500570"/>
            <a:ext cx="3000396" cy="369332"/>
          </a:xfrm>
          <a:prstGeom prst="rect">
            <a:avLst/>
          </a:prstGeom>
          <a:effectLst/>
        </p:spPr>
        <p:txBody>
          <a:bodyPr wrap="square">
            <a:spAutoFit/>
          </a:bodyPr>
          <a:lstStyle/>
          <a:p>
            <a:pPr algn="ctr"/>
            <a:r>
              <a:rPr lang="en-GB" b="1" dirty="0" smtClean="0">
                <a:solidFill>
                  <a:schemeClr val="bg1"/>
                </a:solidFill>
                <a:effectLst>
                  <a:outerShdw blurRad="38100" dist="38100" dir="2700000" algn="tl">
                    <a:srgbClr val="000000">
                      <a:alpha val="43137"/>
                    </a:srgbClr>
                  </a:outerShdw>
                </a:effectLst>
              </a:rPr>
              <a:t>OneWayToSource</a:t>
            </a:r>
            <a:endParaRPr lang="en-GB" b="1" dirty="0">
              <a:solidFill>
                <a:schemeClr val="bg1"/>
              </a:solidFill>
              <a:effectLst>
                <a:outerShdw blurRad="38100" dist="38100" dir="2700000" algn="tl">
                  <a:srgbClr val="000000">
                    <a:alpha val="43137"/>
                  </a:srgbClr>
                </a:outerShdw>
              </a:effectLst>
            </a:endParaRPr>
          </a:p>
        </p:txBody>
      </p:sp>
      <p:sp>
        <p:nvSpPr>
          <p:cNvPr id="21" name="Rectangle 20"/>
          <p:cNvSpPr/>
          <p:nvPr/>
        </p:nvSpPr>
        <p:spPr>
          <a:xfrm>
            <a:off x="3071802" y="5286388"/>
            <a:ext cx="3000396" cy="369332"/>
          </a:xfrm>
          <a:prstGeom prst="rect">
            <a:avLst/>
          </a:prstGeom>
          <a:effectLst/>
        </p:spPr>
        <p:txBody>
          <a:bodyPr wrap="square">
            <a:spAutoFit/>
          </a:bodyPr>
          <a:lstStyle/>
          <a:p>
            <a:pPr algn="ctr"/>
            <a:r>
              <a:rPr lang="en-GB" b="1" dirty="0" smtClean="0">
                <a:solidFill>
                  <a:schemeClr val="bg1"/>
                </a:solidFill>
                <a:effectLst>
                  <a:outerShdw blurRad="38100" dist="38100" dir="2700000" algn="tl">
                    <a:srgbClr val="000000">
                      <a:alpha val="43137"/>
                    </a:srgbClr>
                  </a:outerShdw>
                </a:effectLst>
              </a:rPr>
              <a:t>TwoWay</a:t>
            </a:r>
            <a:endParaRPr lang="en-GB" b="1" dirty="0">
              <a:solidFill>
                <a:schemeClr val="bg1"/>
              </a:solidFill>
              <a:effectLst>
                <a:outerShdw blurRad="38100" dist="38100" dir="2700000" algn="tl">
                  <a:srgbClr val="000000">
                    <a:alpha val="43137"/>
                  </a:srgbClr>
                </a:outerShdw>
              </a:effectLst>
            </a:endParaRPr>
          </a:p>
        </p:txBody>
      </p:sp>
      <p:sp>
        <p:nvSpPr>
          <p:cNvPr id="24" name="Left Arrow 23"/>
          <p:cNvSpPr/>
          <p:nvPr/>
        </p:nvSpPr>
        <p:spPr>
          <a:xfrm>
            <a:off x="3091991" y="3214686"/>
            <a:ext cx="2051513" cy="563739"/>
          </a:xfrm>
          <a:prstGeom prst="leftArrow">
            <a:avLst/>
          </a:prstGeom>
          <a:solidFill>
            <a:schemeClr val="accent4"/>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5286380" y="3349797"/>
            <a:ext cx="293517" cy="293517"/>
          </a:xfrm>
          <a:prstGeom prst="rect">
            <a:avLst/>
          </a:prstGeom>
          <a:solidFill>
            <a:schemeClr val="accent4"/>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p:cNvSpPr/>
          <p:nvPr/>
        </p:nvSpPr>
        <p:spPr>
          <a:xfrm>
            <a:off x="5715008" y="3357562"/>
            <a:ext cx="293517" cy="293517"/>
          </a:xfrm>
          <a:prstGeom prst="rect">
            <a:avLst/>
          </a:prstGeom>
          <a:solidFill>
            <a:schemeClr val="accent4"/>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Left Arrow 50"/>
          <p:cNvSpPr/>
          <p:nvPr/>
        </p:nvSpPr>
        <p:spPr>
          <a:xfrm>
            <a:off x="3071802" y="4000504"/>
            <a:ext cx="2928958" cy="587034"/>
          </a:xfrm>
          <a:prstGeom prst="leftArrow">
            <a:avLst/>
          </a:prstGeom>
          <a:solidFill>
            <a:schemeClr val="accent4"/>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Left Arrow 51"/>
          <p:cNvSpPr/>
          <p:nvPr/>
        </p:nvSpPr>
        <p:spPr>
          <a:xfrm rot="10800000">
            <a:off x="3143240" y="4842230"/>
            <a:ext cx="2857520" cy="587034"/>
          </a:xfrm>
          <a:prstGeom prst="leftArrow">
            <a:avLst/>
          </a:prstGeom>
          <a:solidFill>
            <a:schemeClr val="accent4"/>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Left-Right Arrow 52"/>
          <p:cNvSpPr/>
          <p:nvPr/>
        </p:nvSpPr>
        <p:spPr>
          <a:xfrm>
            <a:off x="3071802" y="5572140"/>
            <a:ext cx="2928958" cy="503172"/>
          </a:xfrm>
          <a:prstGeom prst="leftRightArrow">
            <a:avLst/>
          </a:prstGeom>
          <a:solidFill>
            <a:schemeClr val="accent4"/>
          </a:solidFill>
          <a:ln>
            <a:solidFill>
              <a:schemeClr val="accent4">
                <a:lumMod val="20000"/>
                <a:lumOff val="8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25" name="Content Placeholder 2"/>
          <p:cNvSpPr txBox="1">
            <a:spLocks/>
          </p:cNvSpPr>
          <p:nvPr/>
        </p:nvSpPr>
        <p:spPr>
          <a:xfrm>
            <a:off x="500034" y="1071546"/>
            <a:ext cx="8229600" cy="1285884"/>
          </a:xfrm>
          <a:prstGeom prst="rect">
            <a:avLst/>
          </a:prstGeom>
        </p:spPr>
        <p:txBody>
          <a:bodyPr>
            <a:normAutofit/>
          </a:bodyPr>
          <a:lstStyle/>
          <a:p>
            <a:pPr lvl="0">
              <a:lnSpc>
                <a:spcPct val="90000"/>
              </a:lnSpc>
              <a:buSzPct val="80000"/>
              <a:defRPr/>
            </a:pPr>
            <a:r>
              <a:rPr lang="en-US" sz="2800" dirty="0" smtClean="0">
                <a:solidFill>
                  <a:schemeClr val="bg2">
                    <a:lumMod val="90000"/>
                  </a:schemeClr>
                </a:solidFill>
              </a:rPr>
              <a:t>The Mode property determines the </a:t>
            </a:r>
            <a:r>
              <a:rPr lang="en-US" sz="2800" i="1" dirty="0" smtClean="0">
                <a:solidFill>
                  <a:schemeClr val="bg2">
                    <a:lumMod val="90000"/>
                  </a:schemeClr>
                </a:solidFill>
              </a:rPr>
              <a:t>direction</a:t>
            </a:r>
            <a:r>
              <a:rPr lang="en-US" sz="2800" dirty="0" smtClean="0">
                <a:solidFill>
                  <a:schemeClr val="bg2">
                    <a:lumMod val="90000"/>
                  </a:schemeClr>
                </a:solidFill>
              </a:rPr>
              <a:t> that data flows between the binding source and the binding target: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20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2000"/>
                                        <p:tgtEl>
                                          <p:spTgt spid="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2000"/>
                                        <p:tgtEl>
                                          <p:spTgt spid="5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20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20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20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20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2000"/>
                                        <p:tgtEl>
                                          <p:spTgt spid="2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fade">
                                      <p:cBhvr>
                                        <p:cTn id="40"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20" grpId="0"/>
      <p:bldP spid="21" grpId="0"/>
      <p:bldP spid="24" grpId="0" animBg="1"/>
      <p:bldP spid="49" grpId="0" animBg="1"/>
      <p:bldP spid="50" grpId="0" animBg="1"/>
      <p:bldP spid="51" grpId="0" animBg="1"/>
      <p:bldP spid="52" grpId="0" animBg="1"/>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UpdateSourceTrigger</a:t>
            </a:r>
            <a:endParaRPr lang="en-GB" dirty="0"/>
          </a:p>
        </p:txBody>
      </p:sp>
      <p:sp>
        <p:nvSpPr>
          <p:cNvPr id="4" name="Content Placeholder 2"/>
          <p:cNvSpPr>
            <a:spLocks noGrp="1"/>
          </p:cNvSpPr>
          <p:nvPr>
            <p:ph type="body" sz="quarter" idx="10"/>
          </p:nvPr>
        </p:nvSpPr>
        <p:spPr>
          <a:xfrm>
            <a:off x="381000" y="1411552"/>
            <a:ext cx="8382000" cy="3594830"/>
          </a:xfrm>
        </p:spPr>
        <p:txBody>
          <a:bodyPr/>
          <a:lstStyle/>
          <a:p>
            <a:pPr marL="0" indent="0">
              <a:spcBef>
                <a:spcPts val="0"/>
              </a:spcBef>
              <a:buNone/>
            </a:pPr>
            <a:r>
              <a:rPr lang="en-US" dirty="0" smtClean="0"/>
              <a:t>The UpdateSourceTrigger property determines when the source is updated:</a:t>
            </a:r>
            <a:endParaRPr lang="en-US" dirty="0"/>
          </a:p>
          <a:p>
            <a:pPr marL="400050" lvl="1" indent="0">
              <a:spcBef>
                <a:spcPts val="1200"/>
              </a:spcBef>
            </a:pPr>
            <a:r>
              <a:rPr lang="en-US" dirty="0" smtClean="0"/>
              <a:t> PropertyChanged</a:t>
            </a:r>
          </a:p>
          <a:p>
            <a:pPr marL="400050" lvl="1" indent="0">
              <a:spcBef>
                <a:spcPts val="1200"/>
              </a:spcBef>
            </a:pPr>
            <a:r>
              <a:rPr lang="en-US" dirty="0" smtClean="0"/>
              <a:t> LostFocus</a:t>
            </a:r>
          </a:p>
          <a:p>
            <a:pPr marL="400050" lvl="1" indent="0">
              <a:spcBef>
                <a:spcPts val="1200"/>
              </a:spcBef>
            </a:pPr>
            <a:r>
              <a:rPr lang="en-US" dirty="0" smtClean="0"/>
              <a:t> Explicit</a:t>
            </a:r>
          </a:p>
          <a:p>
            <a:pPr>
              <a:buNone/>
            </a:pPr>
            <a:endParaRPr lang="en-US" dirty="0" smtClean="0"/>
          </a:p>
          <a:p>
            <a:pPr>
              <a:buNone/>
            </a:pP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2000"/>
                                        <p:tgtEl>
                                          <p:spTgt spid="4">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2000"/>
                                        <p:tgtEl>
                                          <p:spTgt spid="4">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895600" y="1785926"/>
            <a:ext cx="6248400" cy="2540899"/>
          </a:xfrm>
          <a:prstGeom prst="rect">
            <a:avLst/>
          </a:prstGeom>
          <a:gradFill flip="none" rotWithShape="1">
            <a:gsLst>
              <a:gs pos="0">
                <a:schemeClr val="accent1">
                  <a:lumMod val="60000"/>
                  <a:lumOff val="40000"/>
                  <a:alpha val="25000"/>
                </a:schemeClr>
              </a:gs>
              <a:gs pos="100000">
                <a:schemeClr val="bg1">
                  <a:alpha val="0"/>
                </a:schemeClr>
              </a:gs>
            </a:gsLst>
            <a:lin ang="10800000" scaled="0"/>
            <a:tileRect/>
          </a:gra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300" dirty="0" smtClean="0">
              <a:solidFill>
                <a:schemeClr val="tx2">
                  <a:lumMod val="25000"/>
                </a:schemeClr>
              </a:solidFill>
              <a:effectLst>
                <a:outerShdw blurRad="38100" dist="38100" dir="2700000" algn="tl">
                  <a:srgbClr val="000000">
                    <a:alpha val="43137"/>
                  </a:srgbClr>
                </a:outerShdw>
              </a:effectLst>
              <a:latin typeface="Segoe" pitchFamily="34" charset="0"/>
            </a:endParaRPr>
          </a:p>
        </p:txBody>
      </p:sp>
      <p:sp>
        <p:nvSpPr>
          <p:cNvPr id="4" name="Text Placeholder 3"/>
          <p:cNvSpPr>
            <a:spLocks noGrp="1"/>
          </p:cNvSpPr>
          <p:nvPr>
            <p:ph type="body" sz="quarter" idx="10"/>
          </p:nvPr>
        </p:nvSpPr>
        <p:spPr/>
        <p:txBody>
          <a:bodyPr/>
          <a:lstStyle/>
          <a:p>
            <a:r>
              <a:rPr lang="en-US" dirty="0" smtClean="0">
                <a:latin typeface="Segoe UI" pitchFamily="34" charset="0"/>
                <a:cs typeface="Segoe UI" pitchFamily="34" charset="0"/>
              </a:rPr>
              <a:t>Overview </a:t>
            </a:r>
            <a:endParaRPr lang="en-US" dirty="0">
              <a:latin typeface="Segoe UI" pitchFamily="34" charset="0"/>
              <a:cs typeface="Segoe U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par>
                                <p:cTn id="8" presetID="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1+#ppt_w/2"/>
                                          </p:val>
                                        </p:tav>
                                        <p:tav tm="100000">
                                          <p:val>
                                            <p:strVal val="#ppt_x"/>
                                          </p:val>
                                        </p:tav>
                                      </p:tavLst>
                                    </p:anim>
                                    <p:anim calcmode="lin" valueType="num">
                                      <p:cBhvr additive="base">
                                        <p:cTn id="11"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895600" y="1785926"/>
            <a:ext cx="6248400" cy="2540899"/>
          </a:xfrm>
          <a:prstGeom prst="rect">
            <a:avLst/>
          </a:prstGeom>
          <a:gradFill flip="none" rotWithShape="1">
            <a:gsLst>
              <a:gs pos="0">
                <a:schemeClr val="accent1">
                  <a:lumMod val="60000"/>
                  <a:lumOff val="40000"/>
                  <a:alpha val="25000"/>
                </a:schemeClr>
              </a:gs>
              <a:gs pos="100000">
                <a:schemeClr val="bg1">
                  <a:alpha val="0"/>
                </a:schemeClr>
              </a:gs>
            </a:gsLst>
            <a:lin ang="10800000" scaled="0"/>
            <a:tileRect/>
          </a:gra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300" dirty="0" smtClean="0">
              <a:solidFill>
                <a:schemeClr val="tx2">
                  <a:lumMod val="25000"/>
                </a:schemeClr>
              </a:solidFill>
              <a:effectLst>
                <a:outerShdw blurRad="38100" dist="38100" dir="2700000" algn="tl">
                  <a:srgbClr val="000000">
                    <a:alpha val="43137"/>
                  </a:srgbClr>
                </a:outerShdw>
              </a:effectLst>
              <a:latin typeface="Segoe" pitchFamily="34" charset="0"/>
            </a:endParaRPr>
          </a:p>
        </p:txBody>
      </p:sp>
      <p:sp>
        <p:nvSpPr>
          <p:cNvPr id="4" name="Text Placeholder 3"/>
          <p:cNvSpPr>
            <a:spLocks noGrp="1"/>
          </p:cNvSpPr>
          <p:nvPr>
            <p:ph type="body" sz="quarter" idx="10"/>
          </p:nvPr>
        </p:nvSpPr>
        <p:spPr>
          <a:xfrm>
            <a:off x="722048" y="1857364"/>
            <a:ext cx="8421952" cy="1384994"/>
          </a:xfrm>
        </p:spPr>
        <p:txBody>
          <a:bodyPr/>
          <a:lstStyle/>
          <a:p>
            <a:r>
              <a:rPr lang="en-US" dirty="0" smtClean="0">
                <a:latin typeface="Segoe UI" pitchFamily="34" charset="0"/>
                <a:cs typeface="Segoe UI" pitchFamily="34" charset="0"/>
              </a:rPr>
              <a:t>Visualizing Data</a:t>
            </a:r>
            <a:endParaRPr lang="en-US" dirty="0">
              <a:latin typeface="Segoe UI" pitchFamily="34" charset="0"/>
              <a:cs typeface="Segoe U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par>
                                <p:cTn id="8" presetID="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1+#ppt_w/2"/>
                                          </p:val>
                                        </p:tav>
                                        <p:tav tm="100000">
                                          <p:val>
                                            <p:strVal val="#ppt_x"/>
                                          </p:val>
                                        </p:tav>
                                      </p:tavLst>
                                    </p:anim>
                                    <p:anim calcmode="lin" valueType="num">
                                      <p:cBhvr additive="base">
                                        <p:cTn id="11"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Visualizing Data</a:t>
            </a:r>
            <a:endParaRPr lang="en-GB" dirty="0"/>
          </a:p>
        </p:txBody>
      </p:sp>
      <p:sp>
        <p:nvSpPr>
          <p:cNvPr id="3" name="Text Placeholder 2"/>
          <p:cNvSpPr>
            <a:spLocks noGrp="1"/>
          </p:cNvSpPr>
          <p:nvPr>
            <p:ph type="body" sz="quarter" idx="10"/>
          </p:nvPr>
        </p:nvSpPr>
        <p:spPr>
          <a:xfrm>
            <a:off x="381000" y="1411552"/>
            <a:ext cx="8382000" cy="1526572"/>
          </a:xfrm>
        </p:spPr>
        <p:txBody>
          <a:bodyPr>
            <a:normAutofit lnSpcReduction="10000"/>
          </a:bodyPr>
          <a:lstStyle/>
          <a:p>
            <a:r>
              <a:rPr lang="en-GB" dirty="0" smtClean="0"/>
              <a:t>Content Model</a:t>
            </a:r>
          </a:p>
          <a:p>
            <a:r>
              <a:rPr lang="en-GB" dirty="0" smtClean="0"/>
              <a:t>Data Templates</a:t>
            </a:r>
          </a:p>
          <a:p>
            <a:r>
              <a:rPr lang="en-GB" dirty="0" smtClean="0"/>
              <a:t>Data Triggers</a:t>
            </a:r>
            <a:endParaRPr lang="en-GB"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Content Model</a:t>
            </a:r>
            <a:endParaRPr lang="en-GB" dirty="0"/>
          </a:p>
        </p:txBody>
      </p:sp>
      <p:sp>
        <p:nvSpPr>
          <p:cNvPr id="3" name="Text Placeholder 2"/>
          <p:cNvSpPr>
            <a:spLocks noGrp="1"/>
          </p:cNvSpPr>
          <p:nvPr>
            <p:ph type="body" sz="quarter" idx="10"/>
          </p:nvPr>
        </p:nvSpPr>
        <p:spPr>
          <a:xfrm>
            <a:off x="381000" y="1411552"/>
            <a:ext cx="8382000" cy="3804118"/>
          </a:xfrm>
        </p:spPr>
        <p:txBody>
          <a:bodyPr>
            <a:normAutofit/>
          </a:bodyPr>
          <a:lstStyle/>
          <a:p>
            <a:r>
              <a:rPr lang="en-GB" dirty="0" smtClean="0"/>
              <a:t>WPF is content centric that provides controls for housing content</a:t>
            </a:r>
          </a:p>
          <a:p>
            <a:pPr lvl="1"/>
            <a:r>
              <a:rPr lang="en-GB" dirty="0" err="1" smtClean="0"/>
              <a:t>ContentControl</a:t>
            </a:r>
            <a:r>
              <a:rPr lang="en-GB" dirty="0" smtClean="0"/>
              <a:t>: Contains a single item</a:t>
            </a:r>
          </a:p>
          <a:p>
            <a:pPr lvl="1"/>
            <a:r>
              <a:rPr lang="en-GB" dirty="0" err="1" smtClean="0"/>
              <a:t>ItemsControl</a:t>
            </a:r>
            <a:r>
              <a:rPr lang="en-GB" dirty="0" smtClean="0"/>
              <a:t>: Contains a collection of items</a:t>
            </a:r>
          </a:p>
          <a:p>
            <a:r>
              <a:rPr lang="en-GB" dirty="0" smtClean="0"/>
              <a:t>Both controls can use a </a:t>
            </a:r>
            <a:r>
              <a:rPr lang="en-GB" dirty="0" err="1" smtClean="0"/>
              <a:t>DataTemplate</a:t>
            </a:r>
            <a:r>
              <a:rPr lang="en-GB" dirty="0" smtClean="0"/>
              <a:t> for rendering their content</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Data Templates</a:t>
            </a:r>
            <a:endParaRPr lang="en-GB" dirty="0"/>
          </a:p>
        </p:txBody>
      </p:sp>
      <p:sp>
        <p:nvSpPr>
          <p:cNvPr id="4" name="Content Placeholder 2"/>
          <p:cNvSpPr>
            <a:spLocks noGrp="1"/>
          </p:cNvSpPr>
          <p:nvPr>
            <p:ph type="body" sz="quarter" idx="10"/>
          </p:nvPr>
        </p:nvSpPr>
        <p:spPr/>
        <p:txBody>
          <a:bodyPr>
            <a:normAutofit fontScale="85000" lnSpcReduction="20000"/>
          </a:bodyPr>
          <a:lstStyle/>
          <a:p>
            <a:r>
              <a:rPr lang="en-US" dirty="0" smtClean="0"/>
              <a:t>Templates that are applied to data within an Application</a:t>
            </a:r>
          </a:p>
          <a:p>
            <a:r>
              <a:rPr lang="en-US" dirty="0" smtClean="0"/>
              <a:t>Can be applied automatically based on type</a:t>
            </a:r>
          </a:p>
          <a:p>
            <a:r>
              <a:rPr lang="en-US" dirty="0" smtClean="0"/>
              <a:t>Can be applied explicitly by key name</a:t>
            </a:r>
          </a:p>
          <a:p>
            <a:r>
              <a:rPr lang="en-US" dirty="0" smtClean="0"/>
              <a:t>Custom logic can be used to determine the template by using a DataTemplateSelector</a:t>
            </a:r>
            <a:endParaRPr lang="en-US" dirty="0"/>
          </a:p>
        </p:txBody>
      </p:sp>
      <p:grpSp>
        <p:nvGrpSpPr>
          <p:cNvPr id="3" name="Group 7"/>
          <p:cNvGrpSpPr/>
          <p:nvPr/>
        </p:nvGrpSpPr>
        <p:grpSpPr>
          <a:xfrm>
            <a:off x="785786" y="4000504"/>
            <a:ext cx="6572295" cy="1500198"/>
            <a:chOff x="2428860" y="5000635"/>
            <a:chExt cx="6572295" cy="1500198"/>
          </a:xfrm>
          <a:solidFill>
            <a:schemeClr val="bg1"/>
          </a:solidFill>
        </p:grpSpPr>
        <p:sp>
          <p:nvSpPr>
            <p:cNvPr id="7" name="Rectangular Callout 6"/>
            <p:cNvSpPr/>
            <p:nvPr/>
          </p:nvSpPr>
          <p:spPr>
            <a:xfrm rot="16200000">
              <a:off x="4964909" y="2464586"/>
              <a:ext cx="1500198" cy="6572295"/>
            </a:xfrm>
            <a:prstGeom prst="wedgeRectCallout">
              <a:avLst>
                <a:gd name="adj1" fmla="val 24175"/>
                <a:gd name="adj2" fmla="val 49979"/>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dirty="0"/>
            </a:p>
          </p:txBody>
        </p:sp>
        <p:pic>
          <p:nvPicPr>
            <p:cNvPr id="6" name="Picture 5" descr="DataTemplateXAML.png"/>
            <p:cNvPicPr>
              <a:picLocks noChangeAspect="1"/>
            </p:cNvPicPr>
            <p:nvPr/>
          </p:nvPicPr>
          <p:blipFill>
            <a:blip r:embed="rId3"/>
            <a:stretch>
              <a:fillRect/>
            </a:stretch>
          </p:blipFill>
          <p:spPr>
            <a:xfrm>
              <a:off x="2500298" y="5072074"/>
              <a:ext cx="6429388" cy="1335481"/>
            </a:xfrm>
            <a:prstGeom prst="rect">
              <a:avLst/>
            </a:prstGeom>
            <a:grpFill/>
            <a:effectLst>
              <a:outerShdw blurRad="50800" dist="38100" dir="5400000" algn="t" rotWithShape="0">
                <a:prstClr val="black">
                  <a:alpha val="40000"/>
                </a:prstClr>
              </a:outerShdw>
            </a:effectLst>
          </p:spPr>
        </p:pic>
      </p:grpSp>
      <p:pic>
        <p:nvPicPr>
          <p:cNvPr id="5" name="Picture 4" descr="DataTemplateApplication.png"/>
          <p:cNvPicPr>
            <a:picLocks noChangeAspect="1"/>
          </p:cNvPicPr>
          <p:nvPr/>
        </p:nvPicPr>
        <p:blipFill>
          <a:blip r:embed="rId4"/>
          <a:stretch>
            <a:fillRect/>
          </a:stretch>
        </p:blipFill>
        <p:spPr>
          <a:xfrm>
            <a:off x="4857752" y="5143512"/>
            <a:ext cx="3771900" cy="127635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1000"/>
                                        <p:tgtEl>
                                          <p:spTgt spid="4">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1000"/>
                                        <p:tgtEl>
                                          <p:spTgt spid="4">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2000"/>
                                        <p:tgtEl>
                                          <p:spTgt spid="3"/>
                                        </p:tgtEl>
                                      </p:cBhvr>
                                    </p:animEffect>
                                  </p:childTnLst>
                                </p:cTn>
                              </p:par>
                            </p:childTnLst>
                          </p:cTn>
                        </p:par>
                        <p:par>
                          <p:cTn id="24" fill="hold">
                            <p:stCondLst>
                              <p:cond delay="60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ular Callout 4"/>
          <p:cNvSpPr/>
          <p:nvPr/>
        </p:nvSpPr>
        <p:spPr>
          <a:xfrm rot="16200000">
            <a:off x="3821903" y="2035959"/>
            <a:ext cx="1214445" cy="5715040"/>
          </a:xfrm>
          <a:prstGeom prst="wedgeRectCallout">
            <a:avLst>
              <a:gd name="adj1" fmla="val 24175"/>
              <a:gd name="adj2" fmla="val 49979"/>
            </a:avLst>
          </a:prstGeom>
          <a:solidFill>
            <a:schemeClr val="bg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normAutofit fontScale="90000"/>
          </a:bodyPr>
          <a:lstStyle/>
          <a:p>
            <a:r>
              <a:rPr lang="en-GB" dirty="0" smtClean="0"/>
              <a:t>Data Triggers</a:t>
            </a:r>
            <a:endParaRPr lang="en-GB" dirty="0"/>
          </a:p>
        </p:txBody>
      </p:sp>
      <p:sp>
        <p:nvSpPr>
          <p:cNvPr id="3" name="Text Placeholder 2"/>
          <p:cNvSpPr>
            <a:spLocks noGrp="1"/>
          </p:cNvSpPr>
          <p:nvPr>
            <p:ph type="body" sz="quarter" idx="10"/>
          </p:nvPr>
        </p:nvSpPr>
        <p:spPr>
          <a:xfrm>
            <a:off x="381000" y="1411552"/>
            <a:ext cx="8382000" cy="2856167"/>
          </a:xfrm>
        </p:spPr>
        <p:txBody>
          <a:bodyPr/>
          <a:lstStyle/>
          <a:p>
            <a:r>
              <a:rPr lang="en-GB" dirty="0" smtClean="0"/>
              <a:t>Data Triggers are used to provide a declarative way of specifying a set of actions that should be performed.</a:t>
            </a:r>
            <a:endParaRPr lang="en-US" dirty="0" smtClean="0"/>
          </a:p>
          <a:p>
            <a:r>
              <a:rPr lang="en-US" dirty="0" smtClean="0"/>
              <a:t>Triggers can use a binding to retrieve the value they should trigger on</a:t>
            </a:r>
            <a:endParaRPr lang="en-US" dirty="0" smtClean="0">
              <a:solidFill>
                <a:srgbClr val="0000FF"/>
              </a:solidFill>
            </a:endParaRPr>
          </a:p>
          <a:p>
            <a:pPr>
              <a:buNone/>
            </a:pPr>
            <a:endParaRPr lang="en-US" dirty="0" smtClean="0">
              <a:solidFill>
                <a:srgbClr val="0000FF"/>
              </a:solidFill>
            </a:endParaRPr>
          </a:p>
        </p:txBody>
      </p:sp>
      <p:pic>
        <p:nvPicPr>
          <p:cNvPr id="1026" name="Picture 2"/>
          <p:cNvPicPr>
            <a:picLocks noChangeAspect="1" noChangeArrowheads="1"/>
          </p:cNvPicPr>
          <p:nvPr/>
        </p:nvPicPr>
        <p:blipFill>
          <a:blip r:embed="rId3"/>
          <a:srcRect/>
          <a:stretch>
            <a:fillRect/>
          </a:stretch>
        </p:blipFill>
        <p:spPr bwMode="auto">
          <a:xfrm>
            <a:off x="1643042" y="4357694"/>
            <a:ext cx="5553075" cy="1057275"/>
          </a:xfrm>
          <a:prstGeom prst="rect">
            <a:avLst/>
          </a:prstGeom>
          <a:noFill/>
          <a:ln w="9525">
            <a:noFill/>
            <a:miter lim="800000"/>
            <a:headEnd/>
            <a:tailEnd/>
          </a:ln>
          <a:effectLst>
            <a:outerShdw blurRad="50800" dist="38100" dir="5400000" algn="t" rotWithShape="0">
              <a:prstClr val="black">
                <a:alpha val="40000"/>
              </a:prstClr>
            </a:outerShdw>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895600" y="1785926"/>
            <a:ext cx="6248400" cy="2540899"/>
          </a:xfrm>
          <a:prstGeom prst="rect">
            <a:avLst/>
          </a:prstGeom>
          <a:gradFill flip="none" rotWithShape="1">
            <a:gsLst>
              <a:gs pos="0">
                <a:schemeClr val="accent1">
                  <a:lumMod val="60000"/>
                  <a:lumOff val="40000"/>
                  <a:alpha val="25000"/>
                </a:schemeClr>
              </a:gs>
              <a:gs pos="100000">
                <a:schemeClr val="bg1">
                  <a:alpha val="0"/>
                </a:schemeClr>
              </a:gs>
            </a:gsLst>
            <a:lin ang="10800000" scaled="0"/>
            <a:tileRect/>
          </a:gra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300" dirty="0" smtClean="0">
              <a:solidFill>
                <a:schemeClr val="tx2">
                  <a:lumMod val="25000"/>
                </a:schemeClr>
              </a:solidFill>
              <a:effectLst>
                <a:outerShdw blurRad="38100" dist="38100" dir="2700000" algn="tl">
                  <a:srgbClr val="000000">
                    <a:alpha val="43137"/>
                  </a:srgbClr>
                </a:outerShdw>
              </a:effectLst>
              <a:latin typeface="Segoe" pitchFamily="34" charset="0"/>
            </a:endParaRPr>
          </a:p>
        </p:txBody>
      </p:sp>
      <p:sp>
        <p:nvSpPr>
          <p:cNvPr id="4" name="Text Placeholder 3"/>
          <p:cNvSpPr>
            <a:spLocks noGrp="1"/>
          </p:cNvSpPr>
          <p:nvPr>
            <p:ph type="body" sz="quarter" idx="10"/>
          </p:nvPr>
        </p:nvSpPr>
        <p:spPr/>
        <p:txBody>
          <a:bodyPr/>
          <a:lstStyle/>
          <a:p>
            <a:r>
              <a:rPr lang="en-US" dirty="0" smtClean="0">
                <a:latin typeface="Segoe UI" pitchFamily="34" charset="0"/>
                <a:cs typeface="Segoe UI" pitchFamily="34" charset="0"/>
              </a:rPr>
              <a:t>Collections</a:t>
            </a:r>
            <a:endParaRPr lang="en-US" dirty="0">
              <a:latin typeface="Segoe UI" pitchFamily="34" charset="0"/>
              <a:cs typeface="Segoe U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par>
                                <p:cTn id="8" presetID="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1+#ppt_w/2"/>
                                          </p:val>
                                        </p:tav>
                                        <p:tav tm="100000">
                                          <p:val>
                                            <p:strVal val="#ppt_x"/>
                                          </p:val>
                                        </p:tav>
                                      </p:tavLst>
                                    </p:anim>
                                    <p:anim calcmode="lin" valueType="num">
                                      <p:cBhvr additive="base">
                                        <p:cTn id="11"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Collections</a:t>
            </a:r>
            <a:endParaRPr lang="en-GB" dirty="0"/>
          </a:p>
        </p:txBody>
      </p:sp>
      <p:sp>
        <p:nvSpPr>
          <p:cNvPr id="3" name="Text Placeholder 2"/>
          <p:cNvSpPr>
            <a:spLocks noGrp="1"/>
          </p:cNvSpPr>
          <p:nvPr>
            <p:ph type="body" sz="quarter" idx="10"/>
          </p:nvPr>
        </p:nvSpPr>
        <p:spPr>
          <a:xfrm>
            <a:off x="381000" y="1411552"/>
            <a:ext cx="8382000" cy="1526572"/>
          </a:xfrm>
        </p:spPr>
        <p:txBody>
          <a:bodyPr>
            <a:normAutofit lnSpcReduction="10000"/>
          </a:bodyPr>
          <a:lstStyle/>
          <a:p>
            <a:r>
              <a:rPr lang="en-GB" dirty="0" smtClean="0"/>
              <a:t>Binding to Collections</a:t>
            </a:r>
          </a:p>
          <a:p>
            <a:r>
              <a:rPr lang="en-GB" dirty="0" smtClean="0"/>
              <a:t>Collection Views</a:t>
            </a:r>
          </a:p>
          <a:p>
            <a:r>
              <a:rPr lang="en-GB" dirty="0" smtClean="0"/>
              <a:t>Sorting, Filtering, and Grouping</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Binding to Collections </a:t>
            </a:r>
            <a:endParaRPr lang="en-GB" dirty="0"/>
          </a:p>
        </p:txBody>
      </p:sp>
      <p:sp>
        <p:nvSpPr>
          <p:cNvPr id="3" name="Text Placeholder 2"/>
          <p:cNvSpPr>
            <a:spLocks noGrp="1"/>
          </p:cNvSpPr>
          <p:nvPr>
            <p:ph type="body" sz="quarter" idx="10"/>
          </p:nvPr>
        </p:nvSpPr>
        <p:spPr>
          <a:xfrm>
            <a:off x="381000" y="1411552"/>
            <a:ext cx="8382000" cy="3262432"/>
          </a:xfrm>
        </p:spPr>
        <p:txBody>
          <a:bodyPr>
            <a:normAutofit lnSpcReduction="10000"/>
          </a:bodyPr>
          <a:lstStyle/>
          <a:p>
            <a:r>
              <a:rPr lang="en-US" dirty="0" smtClean="0"/>
              <a:t>Collections should implement INotifyCollectionChanged in order to support two way data binding</a:t>
            </a:r>
          </a:p>
          <a:p>
            <a:r>
              <a:rPr lang="en-US" dirty="0" smtClean="0"/>
              <a:t>Many WPF collections implement INotifyCollectionChanged</a:t>
            </a:r>
          </a:p>
          <a:p>
            <a:pPr lvl="1"/>
            <a:r>
              <a:rPr lang="en-US" dirty="0" smtClean="0"/>
              <a:t>ObservableCollection&lt;T&gt;</a:t>
            </a:r>
          </a:p>
          <a:p>
            <a:pPr lvl="1"/>
            <a:r>
              <a:rPr lang="en-US" dirty="0" err="1" smtClean="0"/>
              <a:t>ReadOnlyObservableCollection</a:t>
            </a:r>
            <a:r>
              <a:rPr lang="en-US" dirty="0" smtClean="0"/>
              <a:t>&lt;T&gt;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16"/>
          <p:cNvGrpSpPr/>
          <p:nvPr/>
        </p:nvGrpSpPr>
        <p:grpSpPr>
          <a:xfrm>
            <a:off x="6215074" y="3857628"/>
            <a:ext cx="2928926" cy="928694"/>
            <a:chOff x="6215074" y="3857628"/>
            <a:chExt cx="2928926" cy="928694"/>
          </a:xfrm>
        </p:grpSpPr>
        <p:sp>
          <p:nvSpPr>
            <p:cNvPr id="15" name="Right Arrow 14"/>
            <p:cNvSpPr/>
            <p:nvPr/>
          </p:nvSpPr>
          <p:spPr>
            <a:xfrm>
              <a:off x="6215074" y="3857628"/>
              <a:ext cx="2928926" cy="928694"/>
            </a:xfrm>
            <a:prstGeom prst="rightArrow">
              <a:avLst/>
            </a:prstGeom>
            <a:gradFill>
              <a:gsLst>
                <a:gs pos="0">
                  <a:schemeClr val="accent1">
                    <a:lumMod val="20000"/>
                    <a:lumOff val="80000"/>
                  </a:schemeClr>
                </a:gs>
                <a:gs pos="100000">
                  <a:schemeClr val="accent1">
                    <a:lumMod val="20000"/>
                    <a:lumOff val="80000"/>
                  </a:schemeClr>
                </a:gs>
              </a:gsLst>
              <a:lin ang="5400000" scaled="1"/>
            </a:gra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16" name="TextBox 15"/>
            <p:cNvSpPr txBox="1"/>
            <p:nvPr/>
          </p:nvSpPr>
          <p:spPr>
            <a:xfrm>
              <a:off x="6929454" y="4143380"/>
              <a:ext cx="1714512" cy="369332"/>
            </a:xfrm>
            <a:prstGeom prst="rect">
              <a:avLst/>
            </a:prstGeom>
            <a:noFill/>
          </p:spPr>
          <p:txBody>
            <a:bodyPr wrap="square" rtlCol="0">
              <a:spAutoFit/>
            </a:bodyPr>
            <a:lstStyle/>
            <a:p>
              <a:r>
                <a:rPr lang="en-GB" b="1" dirty="0" smtClean="0">
                  <a:effectLst>
                    <a:outerShdw blurRad="38100" dist="38100" dir="2700000" algn="tl">
                      <a:srgbClr val="000000">
                        <a:alpha val="43137"/>
                      </a:srgbClr>
                    </a:outerShdw>
                  </a:effectLst>
                </a:rPr>
                <a:t>Event Fired</a:t>
              </a:r>
              <a:endParaRPr lang="en-GB" b="1" dirty="0">
                <a:effectLst>
                  <a:outerShdw blurRad="38100" dist="38100" dir="2700000" algn="tl">
                    <a:srgbClr val="000000">
                      <a:alpha val="43137"/>
                    </a:srgbClr>
                  </a:outerShdw>
                </a:effectLst>
              </a:endParaRPr>
            </a:p>
          </p:txBody>
        </p:sp>
      </p:grpSp>
      <p:sp>
        <p:nvSpPr>
          <p:cNvPr id="2" name="Title 1"/>
          <p:cNvSpPr>
            <a:spLocks noGrp="1"/>
          </p:cNvSpPr>
          <p:nvPr>
            <p:ph type="title"/>
          </p:nvPr>
        </p:nvSpPr>
        <p:spPr/>
        <p:txBody>
          <a:bodyPr>
            <a:normAutofit fontScale="90000"/>
          </a:bodyPr>
          <a:lstStyle/>
          <a:p>
            <a:r>
              <a:rPr lang="en-GB" dirty="0" smtClean="0"/>
              <a:t>Binding to Collections </a:t>
            </a:r>
            <a:endParaRPr lang="en-GB" dirty="0"/>
          </a:p>
        </p:txBody>
      </p:sp>
      <p:sp>
        <p:nvSpPr>
          <p:cNvPr id="8" name="Rounded Rectangle 7"/>
          <p:cNvSpPr>
            <a:spLocks noChangeArrowheads="1"/>
          </p:cNvSpPr>
          <p:nvPr/>
        </p:nvSpPr>
        <p:spPr bwMode="auto">
          <a:xfrm>
            <a:off x="1857356" y="1142984"/>
            <a:ext cx="4286280" cy="3143272"/>
          </a:xfrm>
          <a:prstGeom prst="roundRect">
            <a:avLst>
              <a:gd name="adj" fmla="val 16667"/>
            </a:avLst>
          </a:prstGeom>
          <a:gradFill rotWithShape="0">
            <a:gsLst>
              <a:gs pos="0">
                <a:schemeClr val="accent1">
                  <a:alpha val="60001"/>
                </a:schemeClr>
              </a:gs>
              <a:gs pos="100000">
                <a:srgbClr val="1E83BB">
                  <a:alpha val="20000"/>
                </a:srgbClr>
              </a:gs>
            </a:gsLst>
            <a:lin ang="5400000" scaled="1"/>
          </a:gradFill>
          <a:ln w="1270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anchorCtr="1"/>
          <a:lstStyle/>
          <a:p>
            <a:pPr eaLnBrk="0" hangingPunct="0">
              <a:defRPr/>
            </a:pPr>
            <a:r>
              <a:rPr lang="en-US" sz="1800" dirty="0" err="1" smtClean="0">
                <a:solidFill>
                  <a:schemeClr val="bg1"/>
                </a:solidFill>
                <a:effectLst>
                  <a:outerShdw blurRad="38100" dist="38100" dir="2700000" algn="tl">
                    <a:srgbClr val="000000">
                      <a:alpha val="43137"/>
                    </a:srgbClr>
                  </a:outerShdw>
                </a:effectLst>
                <a:latin typeface="Arial" charset="0"/>
              </a:rPr>
              <a:t>ReadOnlyObservableCollection</a:t>
            </a:r>
            <a:r>
              <a:rPr lang="en-US" sz="1800" dirty="0" smtClean="0">
                <a:solidFill>
                  <a:schemeClr val="bg1"/>
                </a:solidFill>
                <a:effectLst>
                  <a:outerShdw blurRad="38100" dist="38100" dir="2700000" algn="tl">
                    <a:srgbClr val="000000">
                      <a:alpha val="43137"/>
                    </a:srgbClr>
                  </a:outerShdw>
                </a:effectLst>
                <a:latin typeface="Arial" charset="0"/>
              </a:rPr>
              <a:t>&lt;T&gt;</a:t>
            </a:r>
            <a:endParaRPr lang="en-US" sz="1800" dirty="0">
              <a:solidFill>
                <a:schemeClr val="bg1"/>
              </a:solidFill>
              <a:effectLst>
                <a:outerShdw blurRad="38100" dist="38100" dir="2700000" algn="tl">
                  <a:srgbClr val="000000">
                    <a:alpha val="43137"/>
                  </a:srgbClr>
                </a:outerShdw>
              </a:effectLst>
              <a:latin typeface="Arial" charset="0"/>
            </a:endParaRPr>
          </a:p>
        </p:txBody>
      </p:sp>
      <p:sp>
        <p:nvSpPr>
          <p:cNvPr id="6" name="Rounded Rectangle 5"/>
          <p:cNvSpPr>
            <a:spLocks noChangeArrowheads="1"/>
          </p:cNvSpPr>
          <p:nvPr/>
        </p:nvSpPr>
        <p:spPr bwMode="auto">
          <a:xfrm>
            <a:off x="2143108" y="1785926"/>
            <a:ext cx="4214842" cy="3143272"/>
          </a:xfrm>
          <a:prstGeom prst="roundRect">
            <a:avLst>
              <a:gd name="adj" fmla="val 16667"/>
            </a:avLst>
          </a:prstGeom>
          <a:gradFill rotWithShape="0">
            <a:gsLst>
              <a:gs pos="0">
                <a:schemeClr val="accent1">
                  <a:alpha val="60001"/>
                </a:schemeClr>
              </a:gs>
              <a:gs pos="100000">
                <a:srgbClr val="1E83BB">
                  <a:alpha val="20000"/>
                </a:srgbClr>
              </a:gs>
            </a:gsLst>
            <a:lin ang="5400000" scaled="1"/>
          </a:gradFill>
          <a:ln w="1270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anchorCtr="1"/>
          <a:lstStyle/>
          <a:p>
            <a:pPr eaLnBrk="0" hangingPunct="0">
              <a:defRPr/>
            </a:pPr>
            <a:r>
              <a:rPr lang="en-US" sz="1800" dirty="0" err="1" smtClean="0">
                <a:solidFill>
                  <a:schemeClr val="bg1"/>
                </a:solidFill>
                <a:effectLst>
                  <a:outerShdw blurRad="38100" dist="38100" dir="2700000" algn="tl">
                    <a:srgbClr val="000000">
                      <a:alpha val="43137"/>
                    </a:srgbClr>
                  </a:outerShdw>
                </a:effectLst>
                <a:latin typeface="Arial" charset="0"/>
              </a:rPr>
              <a:t>ObservableCollection</a:t>
            </a:r>
            <a:r>
              <a:rPr lang="en-US" sz="1800" dirty="0" smtClean="0">
                <a:solidFill>
                  <a:schemeClr val="bg1"/>
                </a:solidFill>
                <a:effectLst>
                  <a:outerShdw blurRad="38100" dist="38100" dir="2700000" algn="tl">
                    <a:srgbClr val="000000">
                      <a:alpha val="43137"/>
                    </a:srgbClr>
                  </a:outerShdw>
                </a:effectLst>
                <a:latin typeface="Arial" charset="0"/>
              </a:rPr>
              <a:t>&lt;T&gt;</a:t>
            </a:r>
            <a:endParaRPr lang="en-US" sz="1800" dirty="0">
              <a:solidFill>
                <a:schemeClr val="bg1"/>
              </a:solidFill>
              <a:effectLst>
                <a:outerShdw blurRad="38100" dist="38100" dir="2700000" algn="tl">
                  <a:srgbClr val="000000">
                    <a:alpha val="43137"/>
                  </a:srgbClr>
                </a:outerShdw>
              </a:effectLst>
              <a:latin typeface="Arial" charset="0"/>
            </a:endParaRPr>
          </a:p>
        </p:txBody>
      </p:sp>
      <p:sp>
        <p:nvSpPr>
          <p:cNvPr id="9" name="Rounded Rectangle 8"/>
          <p:cNvSpPr>
            <a:spLocks noChangeArrowheads="1"/>
          </p:cNvSpPr>
          <p:nvPr/>
        </p:nvSpPr>
        <p:spPr bwMode="auto">
          <a:xfrm>
            <a:off x="2428860" y="2428868"/>
            <a:ext cx="4214842" cy="3143272"/>
          </a:xfrm>
          <a:prstGeom prst="roundRect">
            <a:avLst>
              <a:gd name="adj" fmla="val 16667"/>
            </a:avLst>
          </a:prstGeom>
          <a:gradFill rotWithShape="0">
            <a:gsLst>
              <a:gs pos="0">
                <a:schemeClr val="accent1">
                  <a:alpha val="60001"/>
                </a:schemeClr>
              </a:gs>
              <a:gs pos="79000">
                <a:schemeClr val="accent1"/>
              </a:gs>
              <a:gs pos="100000">
                <a:srgbClr val="1E83BB">
                  <a:alpha val="20000"/>
                </a:srgbClr>
              </a:gs>
            </a:gsLst>
            <a:lin ang="5400000" scaled="1"/>
          </a:gradFill>
          <a:ln w="1270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anchorCtr="1"/>
          <a:lstStyle/>
          <a:p>
            <a:pPr eaLnBrk="0" hangingPunct="0">
              <a:defRPr/>
            </a:pPr>
            <a:r>
              <a:rPr lang="en-US" sz="1800" dirty="0" err="1" smtClean="0">
                <a:solidFill>
                  <a:schemeClr val="bg1"/>
                </a:solidFill>
                <a:effectLst>
                  <a:outerShdw blurRad="38100" dist="38100" dir="2700000" algn="tl">
                    <a:srgbClr val="000000">
                      <a:alpha val="43137"/>
                    </a:srgbClr>
                  </a:outerShdw>
                </a:effectLst>
                <a:latin typeface="Arial" charset="0"/>
              </a:rPr>
              <a:t>CustomCollection</a:t>
            </a:r>
            <a:endParaRPr lang="en-US" sz="1800" dirty="0">
              <a:solidFill>
                <a:schemeClr val="bg1"/>
              </a:solidFill>
              <a:effectLst>
                <a:outerShdw blurRad="38100" dist="38100" dir="2700000" algn="tl">
                  <a:srgbClr val="000000">
                    <a:alpha val="43137"/>
                  </a:srgbClr>
                </a:outerShdw>
              </a:effectLst>
              <a:latin typeface="Arial" charset="0"/>
            </a:endParaRPr>
          </a:p>
        </p:txBody>
      </p:sp>
      <p:sp>
        <p:nvSpPr>
          <p:cNvPr id="10" name="TextBox 9"/>
          <p:cNvSpPr txBox="1"/>
          <p:nvPr/>
        </p:nvSpPr>
        <p:spPr>
          <a:xfrm>
            <a:off x="5643538" y="1295400"/>
            <a:ext cx="3500462" cy="369332"/>
          </a:xfrm>
          <a:prstGeom prst="rect">
            <a:avLst/>
          </a:prstGeom>
          <a:noFill/>
        </p:spPr>
        <p:txBody>
          <a:bodyPr wrap="square" rtlCol="0">
            <a:spAutoFit/>
          </a:bodyPr>
          <a:lstStyle/>
          <a:p>
            <a:r>
              <a:rPr lang="en-GB" b="1" dirty="0" err="1" smtClean="0">
                <a:solidFill>
                  <a:schemeClr val="bg1"/>
                </a:solidFill>
                <a:effectLst>
                  <a:outerShdw blurRad="38100" dist="38100" dir="2700000" algn="tl">
                    <a:srgbClr val="000000">
                      <a:alpha val="43137"/>
                    </a:srgbClr>
                  </a:outerShdw>
                </a:effectLst>
              </a:rPr>
              <a:t>INotifyCollectionChanged</a:t>
            </a:r>
            <a:endParaRPr lang="en-GB" b="1" dirty="0">
              <a:solidFill>
                <a:schemeClr val="bg1"/>
              </a:solidFill>
              <a:effectLst>
                <a:outerShdw blurRad="38100" dist="38100" dir="2700000" algn="tl">
                  <a:srgbClr val="000000">
                    <a:alpha val="43137"/>
                  </a:srgbClr>
                </a:outerShdw>
              </a:effectLst>
            </a:endParaRPr>
          </a:p>
        </p:txBody>
      </p:sp>
      <p:sp>
        <p:nvSpPr>
          <p:cNvPr id="11" name="TextBox 10"/>
          <p:cNvSpPr txBox="1"/>
          <p:nvPr/>
        </p:nvSpPr>
        <p:spPr>
          <a:xfrm>
            <a:off x="2571736" y="3148612"/>
            <a:ext cx="5357850" cy="461665"/>
          </a:xfrm>
          <a:prstGeom prst="rect">
            <a:avLst/>
          </a:prstGeom>
          <a:noFill/>
        </p:spPr>
        <p:txBody>
          <a:bodyPr wrap="square" rtlCol="0">
            <a:spAutoFit/>
          </a:bodyPr>
          <a:lstStyle/>
          <a:p>
            <a:r>
              <a:rPr lang="en-GB" sz="1200" dirty="0" smtClean="0">
                <a:solidFill>
                  <a:schemeClr val="bg1"/>
                </a:solidFill>
                <a:effectLst>
                  <a:outerShdw blurRad="38100" dist="38100" dir="2700000" algn="tl">
                    <a:srgbClr val="000000">
                      <a:alpha val="43137"/>
                    </a:srgbClr>
                  </a:outerShdw>
                </a:effectLst>
              </a:rPr>
              <a:t>public event </a:t>
            </a:r>
            <a:r>
              <a:rPr lang="en-GB" sz="1200" dirty="0" err="1" smtClean="0">
                <a:solidFill>
                  <a:schemeClr val="bg1"/>
                </a:solidFill>
                <a:effectLst>
                  <a:outerShdw blurRad="38100" dist="38100" dir="2700000" algn="tl">
                    <a:srgbClr val="000000">
                      <a:alpha val="43137"/>
                    </a:srgbClr>
                  </a:outerShdw>
                </a:effectLst>
              </a:rPr>
              <a:t>NotifyCollectionChangedEventHandler</a:t>
            </a:r>
            <a:r>
              <a:rPr lang="en-GB" sz="1200" dirty="0" smtClean="0">
                <a:solidFill>
                  <a:schemeClr val="bg1"/>
                </a:solidFill>
                <a:effectLst>
                  <a:outerShdw blurRad="38100" dist="38100" dir="2700000" algn="tl">
                    <a:srgbClr val="000000">
                      <a:alpha val="43137"/>
                    </a:srgbClr>
                  </a:outerShdw>
                </a:effectLst>
              </a:rPr>
              <a:t> </a:t>
            </a:r>
          </a:p>
          <a:p>
            <a:r>
              <a:rPr lang="en-GB" sz="1200" dirty="0" smtClean="0">
                <a:solidFill>
                  <a:schemeClr val="bg1"/>
                </a:solidFill>
                <a:effectLst>
                  <a:outerShdw blurRad="38100" dist="38100" dir="2700000" algn="tl">
                    <a:srgbClr val="000000">
                      <a:alpha val="43137"/>
                    </a:srgbClr>
                  </a:outerShdw>
                </a:effectLst>
              </a:rPr>
              <a:t>    </a:t>
            </a:r>
            <a:r>
              <a:rPr lang="en-GB" sz="1200" dirty="0" err="1" smtClean="0">
                <a:solidFill>
                  <a:schemeClr val="bg1"/>
                </a:solidFill>
                <a:effectLst>
                  <a:outerShdw blurRad="38100" dist="38100" dir="2700000" algn="tl">
                    <a:srgbClr val="000000">
                      <a:alpha val="43137"/>
                    </a:srgbClr>
                  </a:outerShdw>
                </a:effectLst>
              </a:rPr>
              <a:t>CollectionChanged</a:t>
            </a:r>
            <a:r>
              <a:rPr lang="en-GB" sz="1200" dirty="0" smtClean="0">
                <a:solidFill>
                  <a:schemeClr val="bg1"/>
                </a:solidFill>
                <a:effectLst>
                  <a:outerShdw blurRad="38100" dist="38100" dir="2700000" algn="tl">
                    <a:srgbClr val="000000">
                      <a:alpha val="43137"/>
                    </a:srgbClr>
                  </a:outerShdw>
                </a:effectLst>
              </a:rPr>
              <a:t>;</a:t>
            </a:r>
            <a:endParaRPr lang="en-GB" sz="1200" dirty="0">
              <a:solidFill>
                <a:schemeClr val="bg1"/>
              </a:solidFill>
              <a:effectLst>
                <a:outerShdw blurRad="38100" dist="38100" dir="2700000" algn="tl">
                  <a:srgbClr val="000000">
                    <a:alpha val="43137"/>
                  </a:srgbClr>
                </a:outerShdw>
              </a:effectLst>
            </a:endParaRPr>
          </a:p>
        </p:txBody>
      </p:sp>
      <p:sp>
        <p:nvSpPr>
          <p:cNvPr id="12" name="Rounded Rectangle 11"/>
          <p:cNvSpPr>
            <a:spLocks noChangeArrowheads="1"/>
          </p:cNvSpPr>
          <p:nvPr/>
        </p:nvSpPr>
        <p:spPr bwMode="auto">
          <a:xfrm>
            <a:off x="2743200" y="3733800"/>
            <a:ext cx="3500462" cy="1714512"/>
          </a:xfrm>
          <a:prstGeom prst="roundRect">
            <a:avLst>
              <a:gd name="adj" fmla="val 16667"/>
            </a:avLst>
          </a:prstGeom>
          <a:gradFill rotWithShape="0">
            <a:gsLst>
              <a:gs pos="0">
                <a:schemeClr val="accent1">
                  <a:lumMod val="20000"/>
                  <a:lumOff val="80000"/>
                </a:schemeClr>
              </a:gs>
              <a:gs pos="100000">
                <a:schemeClr val="accent1">
                  <a:lumMod val="20000"/>
                  <a:lumOff val="80000"/>
                </a:schemeClr>
              </a:gs>
            </a:gsLst>
            <a:lin ang="5400000" scaled="1"/>
          </a:gradFill>
          <a:ln w="12700" cap="flat" cmpd="sng" algn="ctr">
            <a:noFill/>
            <a:prstDash val="solid"/>
            <a:round/>
            <a:headEnd type="none" w="med" len="med"/>
            <a:tailEnd type="none" w="med" len="med"/>
          </a:ln>
          <a:effectLst/>
          <a:scene3d>
            <a:camera prst="orthographicFront"/>
            <a:lightRig rig="threePt" dir="t"/>
          </a:scene3d>
          <a:sp3d>
            <a:bevelT/>
          </a:sp3d>
        </p:spPr>
        <p:txBody>
          <a:bodyPr anchorCtr="1"/>
          <a:lstStyle/>
          <a:p>
            <a:pPr eaLnBrk="0" hangingPunct="0">
              <a:defRPr/>
            </a:pPr>
            <a:r>
              <a:rPr lang="en-US" b="1" dirty="0" smtClean="0">
                <a:effectLst>
                  <a:outerShdw blurRad="38100" dist="38100" dir="2700000" algn="tl">
                    <a:srgbClr val="000000">
                      <a:alpha val="43137"/>
                    </a:srgbClr>
                  </a:outerShdw>
                </a:effectLst>
                <a:latin typeface="Segoe Semibold" pitchFamily="34" charset="0"/>
              </a:rPr>
              <a:t>Items</a:t>
            </a:r>
            <a:endParaRPr lang="en-US" sz="1800" dirty="0">
              <a:effectLst>
                <a:outerShdw blurRad="38100" dist="38100" dir="2700000" algn="tl">
                  <a:srgbClr val="000000">
                    <a:alpha val="43137"/>
                  </a:srgbClr>
                </a:outerShdw>
              </a:effectLst>
              <a:latin typeface="Arial" charset="0"/>
            </a:endParaRPr>
          </a:p>
        </p:txBody>
      </p:sp>
      <p:sp>
        <p:nvSpPr>
          <p:cNvPr id="13" name="TextBox 12"/>
          <p:cNvSpPr txBox="1"/>
          <p:nvPr/>
        </p:nvSpPr>
        <p:spPr>
          <a:xfrm>
            <a:off x="3000364" y="4131238"/>
            <a:ext cx="1785950" cy="369332"/>
          </a:xfrm>
          <a:prstGeom prst="rect">
            <a:avLst/>
          </a:prstGeom>
          <a:noFill/>
        </p:spPr>
        <p:txBody>
          <a:bodyPr wrap="square" rtlCol="0">
            <a:spAutoFit/>
          </a:bodyPr>
          <a:lstStyle/>
          <a:p>
            <a:r>
              <a:rPr lang="en-GB" b="1" dirty="0" smtClean="0">
                <a:effectLst>
                  <a:outerShdw blurRad="38100" dist="38100" dir="2700000" algn="tl">
                    <a:srgbClr val="000000">
                      <a:alpha val="43137"/>
                    </a:srgbClr>
                  </a:outerShdw>
                </a:effectLst>
              </a:rPr>
              <a:t>Item 1</a:t>
            </a:r>
            <a:endParaRPr lang="en-GB" b="1" dirty="0">
              <a:effectLst>
                <a:outerShdw blurRad="38100" dist="38100" dir="2700000" algn="tl">
                  <a:srgbClr val="000000">
                    <a:alpha val="43137"/>
                  </a:srgbClr>
                </a:outerShdw>
              </a:effectLst>
            </a:endParaRPr>
          </a:p>
        </p:txBody>
      </p:sp>
      <p:sp>
        <p:nvSpPr>
          <p:cNvPr id="14" name="TextBox 13"/>
          <p:cNvSpPr txBox="1"/>
          <p:nvPr/>
        </p:nvSpPr>
        <p:spPr>
          <a:xfrm>
            <a:off x="3000364" y="4416990"/>
            <a:ext cx="1785950" cy="369332"/>
          </a:xfrm>
          <a:prstGeom prst="rect">
            <a:avLst/>
          </a:prstGeom>
          <a:noFill/>
        </p:spPr>
        <p:txBody>
          <a:bodyPr wrap="square" rtlCol="0">
            <a:spAutoFit/>
          </a:bodyPr>
          <a:lstStyle/>
          <a:p>
            <a:r>
              <a:rPr lang="en-GB" b="1" dirty="0" smtClean="0">
                <a:effectLst>
                  <a:outerShdw blurRad="38100" dist="38100" dir="2700000" algn="tl">
                    <a:srgbClr val="000000">
                      <a:alpha val="43137"/>
                    </a:srgbClr>
                  </a:outerShdw>
                </a:effectLst>
              </a:rPr>
              <a:t>Item 2</a:t>
            </a:r>
            <a:endParaRPr lang="en-GB" b="1" dirty="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1000"/>
                                        <p:tgtEl>
                                          <p:spTgt spid="8"/>
                                        </p:tgtEl>
                                      </p:cBhvr>
                                    </p:animEffect>
                                    <p:set>
                                      <p:cBhvr>
                                        <p:cTn id="20" dur="1" fill="hold">
                                          <p:stCondLst>
                                            <p:cond delay="999"/>
                                          </p:stCondLst>
                                        </p:cTn>
                                        <p:tgtEl>
                                          <p:spTgt spid="8"/>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1000"/>
                                        <p:tgtEl>
                                          <p:spTgt spid="6"/>
                                        </p:tgtEl>
                                      </p:cBhvr>
                                    </p:animEffect>
                                    <p:set>
                                      <p:cBhvr>
                                        <p:cTn id="23" dur="1" fill="hold">
                                          <p:stCondLst>
                                            <p:cond delay="999"/>
                                          </p:stCondLst>
                                        </p:cTn>
                                        <p:tgtEl>
                                          <p:spTgt spid="6"/>
                                        </p:tgtEl>
                                        <p:attrNameLst>
                                          <p:attrName>style.visibility</p:attrName>
                                        </p:attrNameLst>
                                      </p:cBhvr>
                                      <p:to>
                                        <p:strVal val="hidden"/>
                                      </p:to>
                                    </p:se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childTnLst>
                                </p:cTn>
                              </p:par>
                            </p:childTnLst>
                          </p:cTn>
                        </p:par>
                        <p:par>
                          <p:cTn id="28" fill="hold">
                            <p:stCondLst>
                              <p:cond delay="2000"/>
                            </p:stCondLst>
                            <p:childTnLst>
                              <p:par>
                                <p:cTn id="29" presetID="49" presetClass="path" presetSubtype="0" accel="50000" decel="50000" fill="hold" grpId="1" nodeType="afterEffect">
                                  <p:stCondLst>
                                    <p:cond delay="0"/>
                                  </p:stCondLst>
                                  <p:childTnLst>
                                    <p:animMotion origin="layout" path="M -1.94444E-6 -1.85185E-6 L -0.27708 0.32755 " pathEditMode="relative" rAng="0" ptsTypes="AA">
                                      <p:cBhvr>
                                        <p:cTn id="30" dur="1000" fill="hold"/>
                                        <p:tgtEl>
                                          <p:spTgt spid="10"/>
                                        </p:tgtEl>
                                        <p:attrNameLst>
                                          <p:attrName>ppt_x</p:attrName>
                                          <p:attrName>ppt_y</p:attrName>
                                        </p:attrNameLst>
                                      </p:cBhvr>
                                      <p:rCtr x="-13900" y="16400"/>
                                    </p:animMotion>
                                  </p:childTnLst>
                                </p:cTn>
                              </p:par>
                            </p:childTnLst>
                          </p:cTn>
                        </p:par>
                        <p:par>
                          <p:cTn id="31" fill="hold">
                            <p:stCondLst>
                              <p:cond delay="3000"/>
                            </p:stCondLst>
                            <p:childTnLst>
                              <p:par>
                                <p:cTn id="32" presetID="10" presetClass="exit" presetSubtype="0" fill="hold" grpId="2" nodeType="afterEffect">
                                  <p:stCondLst>
                                    <p:cond delay="0"/>
                                  </p:stCondLst>
                                  <p:childTnLst>
                                    <p:animEffect transition="out" filter="fade">
                                      <p:cBhvr>
                                        <p:cTn id="33" dur="1000"/>
                                        <p:tgtEl>
                                          <p:spTgt spid="10"/>
                                        </p:tgtEl>
                                      </p:cBhvr>
                                    </p:animEffect>
                                    <p:set>
                                      <p:cBhvr>
                                        <p:cTn id="34" dur="1" fill="hold">
                                          <p:stCondLst>
                                            <p:cond delay="999"/>
                                          </p:stCondLst>
                                        </p:cTn>
                                        <p:tgtEl>
                                          <p:spTgt spid="10"/>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childTnLst>
                                </p:cTn>
                              </p:par>
                              <p:par>
                                <p:cTn id="48" presetID="10" presetClass="entr" presetSubtype="0" fill="hold" nodeType="with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500"/>
                                        <p:tgtEl>
                                          <p:spTgt spid="3"/>
                                        </p:tgtEl>
                                      </p:cBhvr>
                                    </p:animEffect>
                                  </p:childTnLst>
                                </p:cTn>
                              </p:par>
                            </p:childTnLst>
                          </p:cTn>
                        </p:par>
                        <p:par>
                          <p:cTn id="51" fill="hold">
                            <p:stCondLst>
                              <p:cond delay="1000"/>
                            </p:stCondLst>
                            <p:childTnLst>
                              <p:par>
                                <p:cTn id="52" presetID="10" presetClass="exit" presetSubtype="0" fill="hold" nodeType="afterEffect">
                                  <p:stCondLst>
                                    <p:cond delay="0"/>
                                  </p:stCondLst>
                                  <p:childTnLst>
                                    <p:animEffect transition="out" filter="fade">
                                      <p:cBhvr>
                                        <p:cTn id="53" dur="500"/>
                                        <p:tgtEl>
                                          <p:spTgt spid="3"/>
                                        </p:tgtEl>
                                      </p:cBhvr>
                                    </p:animEffect>
                                    <p:set>
                                      <p:cBhvr>
                                        <p:cTn id="54" dur="1" fill="hold">
                                          <p:stCondLst>
                                            <p:cond delay="499"/>
                                          </p:stCondLst>
                                        </p:cTn>
                                        <p:tgtEl>
                                          <p:spTgt spid="3"/>
                                        </p:tgtEl>
                                        <p:attrNameLst>
                                          <p:attrName>style.visibility</p:attrName>
                                        </p:attrNameLst>
                                      </p:cBhvr>
                                      <p:to>
                                        <p:strVal val="hidden"/>
                                      </p:to>
                                    </p:set>
                                  </p:childTnLst>
                                </p:cTn>
                              </p:par>
                            </p:childTnLst>
                          </p:cTn>
                        </p:par>
                        <p:par>
                          <p:cTn id="55" fill="hold">
                            <p:stCondLst>
                              <p:cond delay="1500"/>
                            </p:stCondLst>
                            <p:childTnLst>
                              <p:par>
                                <p:cTn id="56" presetID="10" presetClass="entr" presetSubtype="0"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1000"/>
                                        <p:tgtEl>
                                          <p:spTgt spid="14"/>
                                        </p:tgtEl>
                                      </p:cBhvr>
                                    </p:animEffect>
                                  </p:childTnLst>
                                </p:cTn>
                              </p:par>
                              <p:par>
                                <p:cTn id="59" presetID="10"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500"/>
                                        <p:tgtEl>
                                          <p:spTgt spid="3"/>
                                        </p:tgtEl>
                                      </p:cBhvr>
                                    </p:animEffect>
                                  </p:childTnLst>
                                </p:cTn>
                              </p:par>
                            </p:childTnLst>
                          </p:cTn>
                        </p:par>
                        <p:par>
                          <p:cTn id="62" fill="hold">
                            <p:stCondLst>
                              <p:cond delay="2500"/>
                            </p:stCondLst>
                            <p:childTnLst>
                              <p:par>
                                <p:cTn id="63" presetID="10" presetClass="exit" presetSubtype="0" fill="hold" nodeType="afterEffect">
                                  <p:stCondLst>
                                    <p:cond delay="0"/>
                                  </p:stCondLst>
                                  <p:childTnLst>
                                    <p:animEffect transition="out" filter="fade">
                                      <p:cBhvr>
                                        <p:cTn id="64" dur="500"/>
                                        <p:tgtEl>
                                          <p:spTgt spid="3"/>
                                        </p:tgtEl>
                                      </p:cBhvr>
                                    </p:animEffect>
                                    <p:set>
                                      <p:cBhvr>
                                        <p:cTn id="65"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6" grpId="0" animBg="1"/>
      <p:bldP spid="6" grpId="1" animBg="1"/>
      <p:bldP spid="9" grpId="0" animBg="1"/>
      <p:bldP spid="10" grpId="0"/>
      <p:bldP spid="10" grpId="1"/>
      <p:bldP spid="10" grpId="2"/>
      <p:bldP spid="11" grpId="0"/>
      <p:bldP spid="12" grpId="0" animBg="1"/>
      <p:bldP spid="13"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Collection Views</a:t>
            </a:r>
            <a:endParaRPr lang="en-GB" dirty="0"/>
          </a:p>
        </p:txBody>
      </p:sp>
      <p:sp>
        <p:nvSpPr>
          <p:cNvPr id="3" name="Text Placeholder 2"/>
          <p:cNvSpPr>
            <a:spLocks noGrp="1"/>
          </p:cNvSpPr>
          <p:nvPr>
            <p:ph type="body" sz="quarter" idx="10"/>
          </p:nvPr>
        </p:nvSpPr>
        <p:spPr>
          <a:xfrm>
            <a:off x="381000" y="1411552"/>
            <a:ext cx="8382000" cy="4850559"/>
          </a:xfrm>
        </p:spPr>
        <p:txBody>
          <a:bodyPr/>
          <a:lstStyle/>
          <a:p>
            <a:r>
              <a:rPr lang="en-US" dirty="0" smtClean="0"/>
              <a:t>Collection views represent a view of a data collection</a:t>
            </a:r>
          </a:p>
          <a:p>
            <a:r>
              <a:rPr lang="en-US" dirty="0" smtClean="0"/>
              <a:t>Views allow for the following functionality</a:t>
            </a:r>
          </a:p>
          <a:p>
            <a:pPr lvl="1"/>
            <a:r>
              <a:rPr lang="en-US" dirty="0" smtClean="0"/>
              <a:t>Grouping</a:t>
            </a:r>
          </a:p>
          <a:p>
            <a:pPr lvl="1"/>
            <a:r>
              <a:rPr lang="en-US" dirty="0" smtClean="0"/>
              <a:t>Sorting</a:t>
            </a:r>
          </a:p>
          <a:p>
            <a:pPr lvl="1"/>
            <a:r>
              <a:rPr lang="en-US" dirty="0" smtClean="0"/>
              <a:t>Filtering</a:t>
            </a:r>
          </a:p>
          <a:p>
            <a:pPr lvl="1"/>
            <a:r>
              <a:rPr lang="en-US" dirty="0" smtClean="0"/>
              <a:t>Current record pointer</a:t>
            </a:r>
          </a:p>
          <a:p>
            <a:r>
              <a:rPr lang="en-US" dirty="0" smtClean="0"/>
              <a:t>CollectionViewSource is the view that can be used easily from XAML</a:t>
            </a:r>
          </a:p>
          <a:p>
            <a:endParaRPr lang="en-GB"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Overview</a:t>
            </a:r>
            <a:endParaRPr lang="en-GB" dirty="0"/>
          </a:p>
        </p:txBody>
      </p:sp>
      <p:sp>
        <p:nvSpPr>
          <p:cNvPr id="3" name="Text Placeholder 2"/>
          <p:cNvSpPr>
            <a:spLocks noGrp="1"/>
          </p:cNvSpPr>
          <p:nvPr>
            <p:ph type="body" sz="quarter" idx="10"/>
          </p:nvPr>
        </p:nvSpPr>
        <p:spPr>
          <a:xfrm>
            <a:off x="381000" y="1411552"/>
            <a:ext cx="8382000" cy="3693319"/>
          </a:xfrm>
        </p:spPr>
        <p:txBody>
          <a:bodyPr>
            <a:normAutofit/>
          </a:bodyPr>
          <a:lstStyle/>
          <a:p>
            <a:r>
              <a:rPr lang="en-GB" dirty="0" smtClean="0"/>
              <a:t>Introduction to Data Binding</a:t>
            </a:r>
          </a:p>
          <a:p>
            <a:r>
              <a:rPr lang="en-GB" dirty="0" smtClean="0"/>
              <a:t>Fundamentals</a:t>
            </a:r>
          </a:p>
          <a:p>
            <a:r>
              <a:rPr lang="en-GB" dirty="0" smtClean="0"/>
              <a:t>Visualizing Data</a:t>
            </a:r>
          </a:p>
          <a:p>
            <a:r>
              <a:rPr lang="en-GB" dirty="0" smtClean="0"/>
              <a:t>Collections</a:t>
            </a:r>
          </a:p>
          <a:p>
            <a:r>
              <a:rPr lang="en-GB" dirty="0" smtClean="0"/>
              <a:t>Conversions</a:t>
            </a:r>
          </a:p>
          <a:p>
            <a:r>
              <a:rPr lang="en-GB" dirty="0" smtClean="0"/>
              <a:t>Validation</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Sorting, Filtering, and Grouping</a:t>
            </a:r>
            <a:endParaRPr lang="en-GB" dirty="0"/>
          </a:p>
        </p:txBody>
      </p:sp>
      <p:sp>
        <p:nvSpPr>
          <p:cNvPr id="3" name="Text Placeholder 2"/>
          <p:cNvSpPr>
            <a:spLocks noGrp="1"/>
          </p:cNvSpPr>
          <p:nvPr>
            <p:ph type="body" sz="quarter" idx="10"/>
          </p:nvPr>
        </p:nvSpPr>
        <p:spPr>
          <a:xfrm>
            <a:off x="381000" y="1295400"/>
            <a:ext cx="8382000" cy="3151632"/>
          </a:xfrm>
        </p:spPr>
        <p:txBody>
          <a:bodyPr/>
          <a:lstStyle/>
          <a:p>
            <a:r>
              <a:rPr lang="en-US" dirty="0" err="1" smtClean="0"/>
              <a:t>SortDescriptions</a:t>
            </a:r>
            <a:endParaRPr lang="en-US" dirty="0" smtClean="0"/>
          </a:p>
          <a:p>
            <a:r>
              <a:rPr lang="en-US" dirty="0" smtClean="0"/>
              <a:t>CollectionViewSource.Filter event</a:t>
            </a:r>
          </a:p>
          <a:p>
            <a:r>
              <a:rPr lang="en-US" dirty="0" err="1" smtClean="0"/>
              <a:t>CollectionView.Filter</a:t>
            </a:r>
            <a:r>
              <a:rPr lang="en-US" dirty="0" smtClean="0"/>
              <a:t> property</a:t>
            </a:r>
          </a:p>
          <a:p>
            <a:r>
              <a:rPr lang="en-US" dirty="0" err="1" smtClean="0"/>
              <a:t>GroupDescriptions</a:t>
            </a:r>
            <a:endParaRPr lang="en-US" dirty="0" smtClean="0"/>
          </a:p>
          <a:p>
            <a:pPr>
              <a:buNone/>
            </a:pPr>
            <a:endParaRPr lang="en-US" dirty="0" smtClean="0"/>
          </a:p>
          <a:p>
            <a:endParaRPr lang="en-GB"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Sorting </a:t>
            </a:r>
            <a:r>
              <a:rPr lang="en-GB" dirty="0"/>
              <a:t>and Grouping</a:t>
            </a:r>
          </a:p>
        </p:txBody>
      </p:sp>
      <p:grpSp>
        <p:nvGrpSpPr>
          <p:cNvPr id="3" name="Group 44"/>
          <p:cNvGrpSpPr/>
          <p:nvPr/>
        </p:nvGrpSpPr>
        <p:grpSpPr>
          <a:xfrm>
            <a:off x="4857752" y="2428868"/>
            <a:ext cx="3914775" cy="2547940"/>
            <a:chOff x="428596" y="2428870"/>
            <a:chExt cx="3914775" cy="2547940"/>
          </a:xfrm>
        </p:grpSpPr>
        <p:sp>
          <p:nvSpPr>
            <p:cNvPr id="41" name="TextBox 40"/>
            <p:cNvSpPr txBox="1"/>
            <p:nvPr/>
          </p:nvSpPr>
          <p:spPr>
            <a:xfrm>
              <a:off x="1071538" y="2428870"/>
              <a:ext cx="2714644" cy="369332"/>
            </a:xfrm>
            <a:prstGeom prst="rect">
              <a:avLst/>
            </a:prstGeom>
            <a:noFill/>
          </p:spPr>
          <p:txBody>
            <a:bodyPr wrap="square" rtlCol="0">
              <a:spAutoFit/>
            </a:bodyPr>
            <a:lstStyle/>
            <a:p>
              <a:pPr algn="ctr"/>
              <a:r>
                <a:rPr lang="en-GB" b="1" dirty="0" smtClean="0">
                  <a:effectLst>
                    <a:outerShdw blurRad="38100" dist="38100" dir="2700000" algn="tl">
                      <a:srgbClr val="000000">
                        <a:alpha val="43137"/>
                      </a:srgbClr>
                    </a:outerShdw>
                  </a:effectLst>
                </a:rPr>
                <a:t>Grouping</a:t>
              </a:r>
              <a:endParaRPr lang="en-GB" b="1" dirty="0">
                <a:effectLst>
                  <a:outerShdw blurRad="38100" dist="38100" dir="2700000" algn="tl">
                    <a:srgbClr val="000000">
                      <a:alpha val="43137"/>
                    </a:srgbClr>
                  </a:outerShdw>
                </a:effectLst>
              </a:endParaRPr>
            </a:p>
          </p:txBody>
        </p:sp>
        <p:pic>
          <p:nvPicPr>
            <p:cNvPr id="44" name="Picture 43" descr="DataCollectionViewGrouped.png"/>
            <p:cNvPicPr>
              <a:picLocks noChangeAspect="1"/>
            </p:cNvPicPr>
            <p:nvPr/>
          </p:nvPicPr>
          <p:blipFill>
            <a:blip r:embed="rId3"/>
            <a:stretch>
              <a:fillRect/>
            </a:stretch>
          </p:blipFill>
          <p:spPr>
            <a:xfrm>
              <a:off x="428596" y="2786060"/>
              <a:ext cx="3914775" cy="2190750"/>
            </a:xfrm>
            <a:prstGeom prst="rect">
              <a:avLst/>
            </a:prstGeom>
          </p:spPr>
        </p:pic>
      </p:grpSp>
      <p:grpSp>
        <p:nvGrpSpPr>
          <p:cNvPr id="4" name="Group 46"/>
          <p:cNvGrpSpPr/>
          <p:nvPr/>
        </p:nvGrpSpPr>
        <p:grpSpPr>
          <a:xfrm>
            <a:off x="500034" y="2786056"/>
            <a:ext cx="3914775" cy="2512472"/>
            <a:chOff x="3071802" y="642918"/>
            <a:chExt cx="3914775" cy="2512472"/>
          </a:xfrm>
        </p:grpSpPr>
        <p:sp>
          <p:nvSpPr>
            <p:cNvPr id="42" name="TextBox 41"/>
            <p:cNvSpPr txBox="1"/>
            <p:nvPr/>
          </p:nvSpPr>
          <p:spPr>
            <a:xfrm>
              <a:off x="3643306" y="2786058"/>
              <a:ext cx="2714644" cy="369332"/>
            </a:xfrm>
            <a:prstGeom prst="rect">
              <a:avLst/>
            </a:prstGeom>
            <a:noFill/>
          </p:spPr>
          <p:txBody>
            <a:bodyPr wrap="square" rtlCol="0">
              <a:spAutoFit/>
            </a:bodyPr>
            <a:lstStyle/>
            <a:p>
              <a:pPr algn="ctr"/>
              <a:r>
                <a:rPr lang="en-GB" b="1" dirty="0" smtClean="0">
                  <a:solidFill>
                    <a:schemeClr val="bg1"/>
                  </a:solidFill>
                  <a:effectLst>
                    <a:outerShdw blurRad="38100" dist="38100" dir="2700000" algn="tl">
                      <a:srgbClr val="000000">
                        <a:alpha val="43137"/>
                      </a:srgbClr>
                    </a:outerShdw>
                  </a:effectLst>
                </a:rPr>
                <a:t>Sorting</a:t>
              </a:r>
              <a:endParaRPr lang="en-GB" b="1" dirty="0">
                <a:solidFill>
                  <a:schemeClr val="bg1"/>
                </a:solidFill>
                <a:effectLst>
                  <a:outerShdw blurRad="38100" dist="38100" dir="2700000" algn="tl">
                    <a:srgbClr val="000000">
                      <a:alpha val="43137"/>
                    </a:srgbClr>
                  </a:outerShdw>
                </a:effectLst>
              </a:endParaRPr>
            </a:p>
          </p:txBody>
        </p:sp>
        <p:pic>
          <p:nvPicPr>
            <p:cNvPr id="46" name="Picture 45" descr="DataCollectionViewSorted.png"/>
            <p:cNvPicPr>
              <a:picLocks noChangeAspect="1"/>
            </p:cNvPicPr>
            <p:nvPr/>
          </p:nvPicPr>
          <p:blipFill>
            <a:blip r:embed="rId4"/>
            <a:stretch>
              <a:fillRect/>
            </a:stretch>
          </p:blipFill>
          <p:spPr>
            <a:xfrm>
              <a:off x="3071802" y="642918"/>
              <a:ext cx="3914775" cy="2190750"/>
            </a:xfrm>
            <a:prstGeom prst="rect">
              <a:avLst/>
            </a:prstGeom>
          </p:spPr>
        </p:pic>
      </p:grpSp>
      <p:grpSp>
        <p:nvGrpSpPr>
          <p:cNvPr id="5" name="Group 24"/>
          <p:cNvGrpSpPr/>
          <p:nvPr/>
        </p:nvGrpSpPr>
        <p:grpSpPr>
          <a:xfrm>
            <a:off x="571472" y="5429262"/>
            <a:ext cx="6429421" cy="1071572"/>
            <a:chOff x="428597" y="3286122"/>
            <a:chExt cx="6429421" cy="1071572"/>
          </a:xfrm>
          <a:solidFill>
            <a:schemeClr val="bg1"/>
          </a:solidFill>
        </p:grpSpPr>
        <p:sp>
          <p:nvSpPr>
            <p:cNvPr id="24" name="Rectangular Callout 23"/>
            <p:cNvSpPr/>
            <p:nvPr/>
          </p:nvSpPr>
          <p:spPr>
            <a:xfrm rot="16200000">
              <a:off x="3107522" y="607197"/>
              <a:ext cx="1071572" cy="6429421"/>
            </a:xfrm>
            <a:prstGeom prst="wedgeRectCallout">
              <a:avLst>
                <a:gd name="adj1" fmla="val 24175"/>
                <a:gd name="adj2" fmla="val 49979"/>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dirty="0"/>
            </a:p>
          </p:txBody>
        </p:sp>
        <p:pic>
          <p:nvPicPr>
            <p:cNvPr id="3075" name="Picture 3"/>
            <p:cNvPicPr>
              <a:picLocks noChangeAspect="1" noChangeArrowheads="1"/>
            </p:cNvPicPr>
            <p:nvPr/>
          </p:nvPicPr>
          <p:blipFill>
            <a:blip r:embed="rId5"/>
            <a:srcRect/>
            <a:stretch>
              <a:fillRect/>
            </a:stretch>
          </p:blipFill>
          <p:spPr bwMode="auto">
            <a:xfrm>
              <a:off x="500034" y="3357562"/>
              <a:ext cx="6324600" cy="962025"/>
            </a:xfrm>
            <a:prstGeom prst="rect">
              <a:avLst/>
            </a:prstGeom>
            <a:grpFill/>
            <a:ln w="9525">
              <a:noFill/>
              <a:miter lim="800000"/>
              <a:headEnd/>
              <a:tailEnd/>
            </a:ln>
            <a:effectLst/>
          </p:spPr>
        </p:pic>
      </p:grpSp>
      <p:grpSp>
        <p:nvGrpSpPr>
          <p:cNvPr id="6" name="Group 27"/>
          <p:cNvGrpSpPr/>
          <p:nvPr/>
        </p:nvGrpSpPr>
        <p:grpSpPr>
          <a:xfrm>
            <a:off x="2143108" y="1214422"/>
            <a:ext cx="6500859" cy="1071572"/>
            <a:chOff x="785787" y="1357298"/>
            <a:chExt cx="6500859" cy="1071572"/>
          </a:xfrm>
          <a:solidFill>
            <a:schemeClr val="bg1"/>
          </a:solidFill>
        </p:grpSpPr>
        <p:sp>
          <p:nvSpPr>
            <p:cNvPr id="27" name="Rectangular Callout 26"/>
            <p:cNvSpPr/>
            <p:nvPr/>
          </p:nvSpPr>
          <p:spPr>
            <a:xfrm rot="16200000">
              <a:off x="3500431" y="-1357346"/>
              <a:ext cx="1071572" cy="6500859"/>
            </a:xfrm>
            <a:prstGeom prst="wedgeRectCallout">
              <a:avLst>
                <a:gd name="adj1" fmla="val 24175"/>
                <a:gd name="adj2" fmla="val 49979"/>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dirty="0"/>
            </a:p>
          </p:txBody>
        </p:sp>
        <p:pic>
          <p:nvPicPr>
            <p:cNvPr id="3076" name="Picture 4"/>
            <p:cNvPicPr>
              <a:picLocks noChangeAspect="1" noChangeArrowheads="1"/>
            </p:cNvPicPr>
            <p:nvPr/>
          </p:nvPicPr>
          <p:blipFill>
            <a:blip r:embed="rId6"/>
            <a:srcRect/>
            <a:stretch>
              <a:fillRect/>
            </a:stretch>
          </p:blipFill>
          <p:spPr bwMode="auto">
            <a:xfrm>
              <a:off x="857224" y="1428736"/>
              <a:ext cx="6353175" cy="923925"/>
            </a:xfrm>
            <a:prstGeom prst="rect">
              <a:avLst/>
            </a:prstGeom>
            <a:grpFill/>
            <a:ln w="9525">
              <a:noFill/>
              <a:miter lim="800000"/>
              <a:headEnd/>
              <a:tailEnd/>
            </a:ln>
            <a:effectLst/>
          </p:spPr>
        </p:pic>
      </p:grpSp>
      <p:grpSp>
        <p:nvGrpSpPr>
          <p:cNvPr id="7" name="Group 33"/>
          <p:cNvGrpSpPr/>
          <p:nvPr/>
        </p:nvGrpSpPr>
        <p:grpSpPr>
          <a:xfrm>
            <a:off x="1142976" y="2143116"/>
            <a:ext cx="6715174" cy="2298158"/>
            <a:chOff x="1142976" y="2143116"/>
            <a:chExt cx="6715174" cy="2298158"/>
          </a:xfrm>
          <a:solidFill>
            <a:schemeClr val="bg1"/>
          </a:solidFill>
        </p:grpSpPr>
        <p:sp>
          <p:nvSpPr>
            <p:cNvPr id="32" name="Rectangular Callout 31"/>
            <p:cNvSpPr/>
            <p:nvPr/>
          </p:nvSpPr>
          <p:spPr>
            <a:xfrm rot="16200000">
              <a:off x="3536150" y="-250058"/>
              <a:ext cx="1928825" cy="6715174"/>
            </a:xfrm>
            <a:prstGeom prst="wedgeRectCallout">
              <a:avLst>
                <a:gd name="adj1" fmla="val 24175"/>
                <a:gd name="adj2" fmla="val 49979"/>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dirty="0"/>
            </a:p>
          </p:txBody>
        </p:sp>
        <p:pic>
          <p:nvPicPr>
            <p:cNvPr id="3077" name="Picture 5"/>
            <p:cNvPicPr>
              <a:picLocks noChangeAspect="1" noChangeArrowheads="1"/>
            </p:cNvPicPr>
            <p:nvPr/>
          </p:nvPicPr>
          <p:blipFill>
            <a:blip r:embed="rId7"/>
            <a:srcRect/>
            <a:stretch>
              <a:fillRect/>
            </a:stretch>
          </p:blipFill>
          <p:spPr bwMode="auto">
            <a:xfrm>
              <a:off x="1225431" y="2214554"/>
              <a:ext cx="6530713" cy="1785950"/>
            </a:xfrm>
            <a:prstGeom prst="rect">
              <a:avLst/>
            </a:prstGeom>
            <a:grpFill/>
            <a:ln w="9525">
              <a:noFill/>
              <a:miter lim="800000"/>
              <a:headEnd/>
              <a:tailEnd/>
            </a:ln>
            <a:effectLst/>
          </p:spPr>
        </p:pic>
        <p:sp>
          <p:nvSpPr>
            <p:cNvPr id="30" name="TextBox 29"/>
            <p:cNvSpPr txBox="1"/>
            <p:nvPr/>
          </p:nvSpPr>
          <p:spPr>
            <a:xfrm>
              <a:off x="3143240" y="4071942"/>
              <a:ext cx="2714644" cy="369332"/>
            </a:xfrm>
            <a:prstGeom prst="rect">
              <a:avLst/>
            </a:prstGeom>
            <a:grpFill/>
          </p:spPr>
          <p:txBody>
            <a:bodyPr wrap="square" rtlCol="0">
              <a:spAutoFit/>
            </a:bodyPr>
            <a:lstStyle/>
            <a:p>
              <a:pPr algn="ctr"/>
              <a:r>
                <a:rPr lang="en-GB" b="1" dirty="0" smtClean="0">
                  <a:effectLst>
                    <a:outerShdw blurRad="38100" dist="38100" dir="2700000" algn="tl">
                      <a:srgbClr val="000000">
                        <a:alpha val="43137"/>
                      </a:srgbClr>
                    </a:outerShdw>
                  </a:effectLst>
                </a:rPr>
                <a:t>Data</a:t>
              </a:r>
              <a:endParaRPr lang="en-GB" b="1" dirty="0">
                <a:effectLst>
                  <a:outerShdw blurRad="38100" dist="38100" dir="2700000" algn="tl">
                    <a:srgbClr val="000000">
                      <a:alpha val="43137"/>
                    </a:srgbClr>
                  </a:outerShdw>
                </a:effectLst>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895600" y="1785926"/>
            <a:ext cx="6248400" cy="2540899"/>
          </a:xfrm>
          <a:prstGeom prst="rect">
            <a:avLst/>
          </a:prstGeom>
          <a:gradFill flip="none" rotWithShape="1">
            <a:gsLst>
              <a:gs pos="0">
                <a:schemeClr val="accent1">
                  <a:lumMod val="60000"/>
                  <a:lumOff val="40000"/>
                  <a:alpha val="25000"/>
                </a:schemeClr>
              </a:gs>
              <a:gs pos="100000">
                <a:schemeClr val="bg1">
                  <a:alpha val="0"/>
                </a:schemeClr>
              </a:gs>
            </a:gsLst>
            <a:lin ang="10800000" scaled="0"/>
            <a:tileRect/>
          </a:gra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300" dirty="0" smtClean="0">
              <a:solidFill>
                <a:schemeClr val="tx2">
                  <a:lumMod val="25000"/>
                </a:schemeClr>
              </a:solidFill>
              <a:effectLst>
                <a:outerShdw blurRad="38100" dist="38100" dir="2700000" algn="tl">
                  <a:srgbClr val="000000">
                    <a:alpha val="43137"/>
                  </a:srgbClr>
                </a:outerShdw>
              </a:effectLst>
              <a:latin typeface="Segoe" pitchFamily="34" charset="0"/>
            </a:endParaRPr>
          </a:p>
        </p:txBody>
      </p:sp>
      <p:sp>
        <p:nvSpPr>
          <p:cNvPr id="4" name="Text Placeholder 3"/>
          <p:cNvSpPr>
            <a:spLocks noGrp="1"/>
          </p:cNvSpPr>
          <p:nvPr>
            <p:ph type="body" sz="quarter" idx="10"/>
          </p:nvPr>
        </p:nvSpPr>
        <p:spPr/>
        <p:txBody>
          <a:bodyPr/>
          <a:lstStyle/>
          <a:p>
            <a:r>
              <a:rPr lang="en-US" dirty="0" smtClean="0">
                <a:latin typeface="Segoe UI" pitchFamily="34" charset="0"/>
                <a:cs typeface="Segoe UI" pitchFamily="34" charset="0"/>
              </a:rPr>
              <a:t>Conversions</a:t>
            </a:r>
            <a:endParaRPr lang="en-US" dirty="0">
              <a:latin typeface="Segoe UI" pitchFamily="34" charset="0"/>
              <a:cs typeface="Segoe U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par>
                                <p:cTn id="8" presetID="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1+#ppt_w/2"/>
                                          </p:val>
                                        </p:tav>
                                        <p:tav tm="100000">
                                          <p:val>
                                            <p:strVal val="#ppt_x"/>
                                          </p:val>
                                        </p:tav>
                                      </p:tavLst>
                                    </p:anim>
                                    <p:anim calcmode="lin" valueType="num">
                                      <p:cBhvr additive="base">
                                        <p:cTn id="11"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Conversions</a:t>
            </a:r>
            <a:endParaRPr lang="en-GB" dirty="0"/>
          </a:p>
        </p:txBody>
      </p:sp>
      <p:sp>
        <p:nvSpPr>
          <p:cNvPr id="3" name="Text Placeholder 2"/>
          <p:cNvSpPr>
            <a:spLocks noGrp="1"/>
          </p:cNvSpPr>
          <p:nvPr>
            <p:ph type="body" sz="quarter" idx="10"/>
          </p:nvPr>
        </p:nvSpPr>
        <p:spPr>
          <a:xfrm>
            <a:off x="381000" y="1411552"/>
            <a:ext cx="8382000" cy="1526572"/>
          </a:xfrm>
        </p:spPr>
        <p:txBody>
          <a:bodyPr>
            <a:normAutofit lnSpcReduction="10000"/>
          </a:bodyPr>
          <a:lstStyle/>
          <a:p>
            <a:r>
              <a:rPr lang="en-GB" dirty="0" smtClean="0"/>
              <a:t>Value Converters</a:t>
            </a:r>
          </a:p>
          <a:p>
            <a:r>
              <a:rPr lang="en-GB" dirty="0" smtClean="0"/>
              <a:t>Demo: BoolToVisibilityConverter</a:t>
            </a:r>
          </a:p>
          <a:p>
            <a:r>
              <a:rPr lang="en-GB" dirty="0" smtClean="0"/>
              <a:t>Value Converters In XAML</a:t>
            </a:r>
            <a:endParaRPr lang="en-GB" dirty="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Value Converters</a:t>
            </a:r>
            <a:endParaRPr lang="en-GB" dirty="0"/>
          </a:p>
        </p:txBody>
      </p:sp>
      <p:sp>
        <p:nvSpPr>
          <p:cNvPr id="3" name="Text Placeholder 2"/>
          <p:cNvSpPr>
            <a:spLocks noGrp="1"/>
          </p:cNvSpPr>
          <p:nvPr>
            <p:ph type="body" sz="quarter" idx="10"/>
          </p:nvPr>
        </p:nvSpPr>
        <p:spPr>
          <a:xfrm>
            <a:off x="381000" y="1411552"/>
            <a:ext cx="8382000" cy="886397"/>
          </a:xfrm>
        </p:spPr>
        <p:txBody>
          <a:bodyPr>
            <a:normAutofit lnSpcReduction="10000"/>
          </a:bodyPr>
          <a:lstStyle/>
          <a:p>
            <a:r>
              <a:rPr lang="en-US" dirty="0" smtClean="0"/>
              <a:t>To convert values during data binding implement </a:t>
            </a:r>
            <a:r>
              <a:rPr lang="en-US" dirty="0" err="1" smtClean="0"/>
              <a:t>IValueConverter</a:t>
            </a:r>
            <a:r>
              <a:rPr lang="en-US" dirty="0" smtClean="0"/>
              <a:t>:</a:t>
            </a:r>
          </a:p>
        </p:txBody>
      </p:sp>
      <p:sp>
        <p:nvSpPr>
          <p:cNvPr id="16" name="Rectangular Callout 15"/>
          <p:cNvSpPr/>
          <p:nvPr/>
        </p:nvSpPr>
        <p:spPr>
          <a:xfrm rot="16200000">
            <a:off x="2786051" y="714355"/>
            <a:ext cx="3286147" cy="7143802"/>
          </a:xfrm>
          <a:prstGeom prst="wedgeRectCallout">
            <a:avLst>
              <a:gd name="adj1" fmla="val 24175"/>
              <a:gd name="adj2" fmla="val 49979"/>
            </a:avLst>
          </a:prstGeom>
          <a:solidFill>
            <a:schemeClr val="bg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dirty="0"/>
          </a:p>
        </p:txBody>
      </p:sp>
      <p:pic>
        <p:nvPicPr>
          <p:cNvPr id="1027" name="Picture 3"/>
          <p:cNvPicPr>
            <a:picLocks noChangeAspect="1" noChangeArrowheads="1"/>
          </p:cNvPicPr>
          <p:nvPr/>
        </p:nvPicPr>
        <p:blipFill>
          <a:blip r:embed="rId3"/>
          <a:srcRect/>
          <a:stretch>
            <a:fillRect/>
          </a:stretch>
        </p:blipFill>
        <p:spPr bwMode="auto">
          <a:xfrm>
            <a:off x="1000100" y="2714620"/>
            <a:ext cx="6896100" cy="31051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895600" y="1853076"/>
            <a:ext cx="6248400" cy="2540899"/>
          </a:xfrm>
          <a:prstGeom prst="rect">
            <a:avLst/>
          </a:prstGeom>
          <a:gradFill flip="none" rotWithShape="1">
            <a:gsLst>
              <a:gs pos="0">
                <a:schemeClr val="accent1">
                  <a:lumMod val="60000"/>
                  <a:lumOff val="40000"/>
                  <a:alpha val="25000"/>
                </a:schemeClr>
              </a:gs>
              <a:gs pos="100000">
                <a:schemeClr val="bg1">
                  <a:alpha val="0"/>
                </a:schemeClr>
              </a:gs>
            </a:gsLst>
            <a:lin ang="10800000" scaled="0"/>
            <a:tileRect/>
          </a:gra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300" dirty="0" smtClean="0">
              <a:solidFill>
                <a:schemeClr val="tx2">
                  <a:lumMod val="25000"/>
                </a:schemeClr>
              </a:solidFill>
              <a:effectLst>
                <a:outerShdw blurRad="38100" dist="38100" dir="2700000" algn="tl">
                  <a:srgbClr val="000000">
                    <a:alpha val="43137"/>
                  </a:srgbClr>
                </a:outerShdw>
              </a:effectLst>
              <a:latin typeface="Segoe" pitchFamily="34" charset="0"/>
            </a:endParaRPr>
          </a:p>
        </p:txBody>
      </p:sp>
      <p:sp>
        <p:nvSpPr>
          <p:cNvPr id="2" name="Title 1"/>
          <p:cNvSpPr>
            <a:spLocks noGrp="1"/>
          </p:cNvSpPr>
          <p:nvPr>
            <p:ph type="ctrTitle"/>
          </p:nvPr>
        </p:nvSpPr>
        <p:spPr>
          <a:xfrm>
            <a:off x="714348" y="642918"/>
            <a:ext cx="8786842" cy="1523494"/>
          </a:xfrm>
        </p:spPr>
        <p:txBody>
          <a:bodyPr/>
          <a:lstStyle/>
          <a:p>
            <a:r>
              <a:rPr lang="en-GB" sz="4800" dirty="0" err="1" smtClean="0">
                <a:latin typeface="Segoe UI" pitchFamily="34" charset="0"/>
                <a:cs typeface="Segoe UI" pitchFamily="34" charset="0"/>
              </a:rPr>
              <a:t>BoolToVisibilityConverter</a:t>
            </a:r>
            <a:endParaRPr lang="en-US" sz="4800" dirty="0">
              <a:latin typeface="Segoe UI" pitchFamily="34" charset="0"/>
              <a:cs typeface="Segoe UI" pitchFamily="34" charset="0"/>
            </a:endParaRPr>
          </a:p>
        </p:txBody>
      </p:sp>
      <p:sp>
        <p:nvSpPr>
          <p:cNvPr id="4" name="Text Placeholder 3"/>
          <p:cNvSpPr>
            <a:spLocks noGrp="1"/>
          </p:cNvSpPr>
          <p:nvPr>
            <p:ph type="body" sz="quarter" idx="10"/>
          </p:nvPr>
        </p:nvSpPr>
        <p:spPr/>
        <p:txBody>
          <a:bodyPr/>
          <a:lstStyle/>
          <a:p>
            <a:r>
              <a:rPr lang="en-US" dirty="0" smtClean="0">
                <a:latin typeface="Segoe UI" pitchFamily="34" charset="0"/>
                <a:cs typeface="Segoe UI" pitchFamily="34" charset="0"/>
              </a:rPr>
              <a:t>demo</a:t>
            </a:r>
            <a:r>
              <a:rPr lang="en-US" dirty="0" smtClean="0"/>
              <a:t> </a:t>
            </a:r>
            <a:endParaRPr lang="en-US" dirty="0"/>
          </a:p>
        </p:txBody>
      </p:sp>
      <p:pic>
        <p:nvPicPr>
          <p:cNvPr id="7170" name="Picture 2"/>
          <p:cNvPicPr>
            <a:picLocks noChangeAspect="1" noChangeArrowheads="1"/>
          </p:cNvPicPr>
          <p:nvPr/>
        </p:nvPicPr>
        <p:blipFill>
          <a:blip r:embed="rId3"/>
          <a:srcRect/>
          <a:stretch>
            <a:fillRect/>
          </a:stretch>
        </p:blipFill>
        <p:spPr bwMode="auto">
          <a:xfrm>
            <a:off x="6572264" y="1928802"/>
            <a:ext cx="2286006" cy="2286006"/>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par>
                                <p:cTn id="8" presetID="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1+#ppt_w/2"/>
                                          </p:val>
                                        </p:tav>
                                        <p:tav tm="100000">
                                          <p:val>
                                            <p:strVal val="#ppt_x"/>
                                          </p:val>
                                        </p:tav>
                                      </p:tavLst>
                                    </p:anim>
                                    <p:anim calcmode="lin" valueType="num">
                                      <p:cBhvr additive="base">
                                        <p:cTn id="11"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Value Converters In XAML</a:t>
            </a:r>
            <a:endParaRPr lang="en-GB" dirty="0"/>
          </a:p>
        </p:txBody>
      </p:sp>
      <p:sp>
        <p:nvSpPr>
          <p:cNvPr id="3" name="Text Placeholder 2"/>
          <p:cNvSpPr>
            <a:spLocks noGrp="1"/>
          </p:cNvSpPr>
          <p:nvPr>
            <p:ph type="body" sz="quarter" idx="10"/>
          </p:nvPr>
        </p:nvSpPr>
        <p:spPr>
          <a:xfrm>
            <a:off x="381000" y="1411552"/>
            <a:ext cx="8382000" cy="2314480"/>
          </a:xfrm>
        </p:spPr>
        <p:txBody>
          <a:bodyPr>
            <a:normAutofit fontScale="92500"/>
          </a:bodyPr>
          <a:lstStyle/>
          <a:p>
            <a:r>
              <a:rPr lang="en-GB" dirty="0" smtClean="0"/>
              <a:t>To use your new value converter class it must first be referenced as a resource with a key</a:t>
            </a:r>
          </a:p>
          <a:p>
            <a:r>
              <a:rPr lang="en-GB" dirty="0" smtClean="0"/>
              <a:t> The Converter tag can then be used (using a StaticResource markup extension) to reference the converter on the target object</a:t>
            </a:r>
            <a:endParaRPr lang="en-GB" dirty="0"/>
          </a:p>
        </p:txBody>
      </p:sp>
      <p:grpSp>
        <p:nvGrpSpPr>
          <p:cNvPr id="4" name="Group 11"/>
          <p:cNvGrpSpPr/>
          <p:nvPr/>
        </p:nvGrpSpPr>
        <p:grpSpPr>
          <a:xfrm>
            <a:off x="976283" y="4500570"/>
            <a:ext cx="3810030" cy="785818"/>
            <a:chOff x="976283" y="4500570"/>
            <a:chExt cx="3810030" cy="785818"/>
          </a:xfrm>
          <a:solidFill>
            <a:schemeClr val="bg1"/>
          </a:solidFill>
        </p:grpSpPr>
        <p:sp>
          <p:nvSpPr>
            <p:cNvPr id="6" name="Rectangular Callout 5"/>
            <p:cNvSpPr/>
            <p:nvPr/>
          </p:nvSpPr>
          <p:spPr>
            <a:xfrm rot="16200000">
              <a:off x="2488389" y="2988464"/>
              <a:ext cx="785818" cy="3810030"/>
            </a:xfrm>
            <a:prstGeom prst="wedgeRectCallout">
              <a:avLst>
                <a:gd name="adj1" fmla="val 24175"/>
                <a:gd name="adj2" fmla="val 49979"/>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dirty="0">
                <a:solidFill>
                  <a:schemeClr val="bg1"/>
                </a:solidFill>
              </a:endParaRPr>
            </a:p>
          </p:txBody>
        </p:sp>
        <p:pic>
          <p:nvPicPr>
            <p:cNvPr id="3074" name="Picture 2"/>
            <p:cNvPicPr>
              <a:picLocks noChangeAspect="1" noChangeArrowheads="1"/>
            </p:cNvPicPr>
            <p:nvPr/>
          </p:nvPicPr>
          <p:blipFill>
            <a:blip r:embed="rId3"/>
            <a:srcRect/>
            <a:stretch>
              <a:fillRect/>
            </a:stretch>
          </p:blipFill>
          <p:spPr bwMode="auto">
            <a:xfrm>
              <a:off x="1023910" y="4572008"/>
              <a:ext cx="3705225" cy="619125"/>
            </a:xfrm>
            <a:prstGeom prst="rect">
              <a:avLst/>
            </a:prstGeom>
            <a:grpFill/>
            <a:ln w="9525">
              <a:noFill/>
              <a:miter lim="800000"/>
              <a:headEnd/>
              <a:tailEnd/>
            </a:ln>
            <a:effectLst>
              <a:outerShdw blurRad="50800" dist="38100" dir="5400000" algn="t" rotWithShape="0">
                <a:prstClr val="black">
                  <a:alpha val="40000"/>
                </a:prstClr>
              </a:outerShdw>
            </a:effectLst>
          </p:spPr>
        </p:pic>
      </p:grpSp>
      <p:grpSp>
        <p:nvGrpSpPr>
          <p:cNvPr id="5" name="Group 12"/>
          <p:cNvGrpSpPr/>
          <p:nvPr/>
        </p:nvGrpSpPr>
        <p:grpSpPr>
          <a:xfrm>
            <a:off x="2500298" y="5815070"/>
            <a:ext cx="6286544" cy="542888"/>
            <a:chOff x="2500298" y="5815070"/>
            <a:chExt cx="6286544" cy="542888"/>
          </a:xfrm>
          <a:solidFill>
            <a:schemeClr val="bg1"/>
          </a:solidFill>
        </p:grpSpPr>
        <p:sp>
          <p:nvSpPr>
            <p:cNvPr id="7" name="Rectangular Callout 6"/>
            <p:cNvSpPr/>
            <p:nvPr/>
          </p:nvSpPr>
          <p:spPr>
            <a:xfrm rot="16200000">
              <a:off x="5372126" y="2943242"/>
              <a:ext cx="542888" cy="6286544"/>
            </a:xfrm>
            <a:prstGeom prst="wedgeRectCallout">
              <a:avLst>
                <a:gd name="adj1" fmla="val 24175"/>
                <a:gd name="adj2" fmla="val 49979"/>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dirty="0">
                <a:solidFill>
                  <a:schemeClr val="bg1"/>
                </a:solidFill>
              </a:endParaRPr>
            </a:p>
          </p:txBody>
        </p:sp>
        <p:pic>
          <p:nvPicPr>
            <p:cNvPr id="3075" name="Picture 3"/>
            <p:cNvPicPr>
              <a:picLocks noChangeAspect="1" noChangeArrowheads="1"/>
            </p:cNvPicPr>
            <p:nvPr/>
          </p:nvPicPr>
          <p:blipFill>
            <a:blip r:embed="rId4"/>
            <a:srcRect/>
            <a:stretch>
              <a:fillRect/>
            </a:stretch>
          </p:blipFill>
          <p:spPr bwMode="auto">
            <a:xfrm>
              <a:off x="2571736" y="5872200"/>
              <a:ext cx="6134100" cy="419100"/>
            </a:xfrm>
            <a:prstGeom prst="rect">
              <a:avLst/>
            </a:prstGeom>
            <a:grpFill/>
            <a:ln w="9525">
              <a:noFill/>
              <a:miter lim="800000"/>
              <a:headEnd/>
              <a:tailEnd/>
            </a:ln>
            <a:effectLst>
              <a:outerShdw blurRad="50800" dist="38100" dir="5400000" algn="t" rotWithShape="0">
                <a:prstClr val="black">
                  <a:alpha val="40000"/>
                </a:prstClr>
              </a:outerShdw>
            </a:effectLst>
          </p:spPr>
        </p:pic>
      </p:grpSp>
      <p:sp>
        <p:nvSpPr>
          <p:cNvPr id="8" name="Rectangle 7"/>
          <p:cNvSpPr/>
          <p:nvPr/>
        </p:nvSpPr>
        <p:spPr>
          <a:xfrm>
            <a:off x="1357290" y="5715016"/>
            <a:ext cx="642942" cy="369332"/>
          </a:xfrm>
          <a:prstGeom prst="rect">
            <a:avLst/>
          </a:prstGeom>
        </p:spPr>
        <p:txBody>
          <a:bodyPr wrap="square">
            <a:spAutoFit/>
          </a:bodyPr>
          <a:lstStyle/>
          <a:p>
            <a:pPr algn="ctr"/>
            <a:r>
              <a:rPr lang="en-US" b="1" dirty="0" smtClean="0">
                <a:solidFill>
                  <a:schemeClr val="bg2"/>
                </a:solidFill>
                <a:effectLst>
                  <a:outerShdw blurRad="38100" dist="38100" dir="2700000" algn="tl">
                    <a:srgbClr val="000000">
                      <a:alpha val="43137"/>
                    </a:srgbClr>
                  </a:outerShdw>
                </a:effectLst>
              </a:rPr>
              <a:t>Key</a:t>
            </a:r>
            <a:endParaRPr lang="en-GB" b="1" dirty="0">
              <a:solidFill>
                <a:schemeClr val="bg2"/>
              </a:solidFill>
              <a:effectLst>
                <a:outerShdw blurRad="38100" dist="38100" dir="2700000" algn="tl">
                  <a:srgbClr val="000000">
                    <a:alpha val="43137"/>
                  </a:srgbClr>
                </a:outerShdw>
              </a:effectLst>
            </a:endParaRPr>
          </a:p>
        </p:txBody>
      </p:sp>
      <p:cxnSp>
        <p:nvCxnSpPr>
          <p:cNvPr id="9" name="Straight Arrow Connector 8"/>
          <p:cNvCxnSpPr>
            <a:stCxn id="8" idx="0"/>
          </p:cNvCxnSpPr>
          <p:nvPr/>
        </p:nvCxnSpPr>
        <p:spPr>
          <a:xfrm rot="5400000" flipH="1" flipV="1">
            <a:off x="1982372" y="4697025"/>
            <a:ext cx="714380" cy="1321603"/>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00760" y="4929198"/>
            <a:ext cx="1785950" cy="369332"/>
          </a:xfrm>
          <a:prstGeom prst="rect">
            <a:avLst/>
          </a:prstGeom>
        </p:spPr>
        <p:txBody>
          <a:bodyPr wrap="square">
            <a:spAutoFit/>
          </a:bodyPr>
          <a:lstStyle/>
          <a:p>
            <a:pPr algn="ctr"/>
            <a:r>
              <a:rPr lang="en-US" b="1" dirty="0" smtClean="0">
                <a:solidFill>
                  <a:schemeClr val="bg2"/>
                </a:solidFill>
                <a:effectLst>
                  <a:outerShdw blurRad="38100" dist="38100" dir="2700000" algn="tl">
                    <a:srgbClr val="000000">
                      <a:alpha val="43137"/>
                    </a:srgbClr>
                  </a:outerShdw>
                </a:effectLst>
              </a:rPr>
              <a:t>Converter Tag</a:t>
            </a:r>
            <a:endParaRPr lang="en-GB" b="1" dirty="0">
              <a:solidFill>
                <a:schemeClr val="bg2"/>
              </a:solidFill>
              <a:effectLst>
                <a:outerShdw blurRad="38100" dist="38100" dir="2700000" algn="tl">
                  <a:srgbClr val="000000">
                    <a:alpha val="43137"/>
                  </a:srgbClr>
                </a:outerShdw>
              </a:effectLst>
            </a:endParaRPr>
          </a:p>
        </p:txBody>
      </p:sp>
      <p:cxnSp>
        <p:nvCxnSpPr>
          <p:cNvPr id="15" name="Straight Arrow Connector 14"/>
          <p:cNvCxnSpPr>
            <a:stCxn id="14" idx="2"/>
          </p:cNvCxnSpPr>
          <p:nvPr/>
        </p:nvCxnSpPr>
        <p:spPr>
          <a:xfrm rot="5400000">
            <a:off x="6096128" y="5131725"/>
            <a:ext cx="630802" cy="964413"/>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childTnLst>
                                </p:cTn>
                              </p:par>
                            </p:childTnLst>
                          </p:cTn>
                        </p:par>
                        <p:par>
                          <p:cTn id="22" fill="hold">
                            <p:stCondLst>
                              <p:cond delay="3000"/>
                            </p:stCondLst>
                            <p:childTnLst>
                              <p:par>
                                <p:cTn id="23" presetID="10"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tomr\Desktop\Jaime Library\VSError.png"/>
          <p:cNvPicPr>
            <a:picLocks noChangeAspect="1" noChangeArrowheads="1"/>
          </p:cNvPicPr>
          <p:nvPr/>
        </p:nvPicPr>
        <p:blipFill>
          <a:blip r:embed="rId2"/>
          <a:srcRect/>
          <a:stretch>
            <a:fillRect/>
          </a:stretch>
        </p:blipFill>
        <p:spPr bwMode="auto">
          <a:xfrm>
            <a:off x="463399" y="1047178"/>
            <a:ext cx="8323443" cy="5072098"/>
          </a:xfrm>
          <a:prstGeom prst="rect">
            <a:avLst/>
          </a:prstGeom>
          <a:noFill/>
        </p:spPr>
      </p:pic>
      <p:sp>
        <p:nvSpPr>
          <p:cNvPr id="4" name="Title 1"/>
          <p:cNvSpPr txBox="1">
            <a:spLocks/>
          </p:cNvSpPr>
          <p:nvPr/>
        </p:nvSpPr>
        <p:spPr>
          <a:xfrm>
            <a:off x="333404" y="263873"/>
            <a:ext cx="8382000" cy="6647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GB" sz="48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uLnTx/>
                <a:uFillTx/>
                <a:latin typeface="+mj-lt"/>
                <a:ea typeface="+mn-ea"/>
                <a:cs typeface="Arial" charset="0"/>
              </a:rPr>
              <a:t>Trouble</a:t>
            </a:r>
            <a:r>
              <a:rPr lang="en-GB" sz="4800" spc="-150" noProof="0" dirty="0" smtClean="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mj-lt"/>
                <a:cs typeface="Arial" charset="0"/>
              </a:rPr>
              <a:t>s</a:t>
            </a:r>
            <a:r>
              <a:rPr lang="en-GB" sz="4800" spc="-150" dirty="0" smtClean="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mj-lt"/>
                <a:cs typeface="Arial" charset="0"/>
              </a:rPr>
              <a:t>hooting </a:t>
            </a:r>
            <a:r>
              <a:rPr kumimoji="0" lang="en-GB" sz="48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uLnTx/>
                <a:uFillTx/>
                <a:latin typeface="+mj-lt"/>
                <a:ea typeface="+mn-ea"/>
                <a:cs typeface="Arial" charset="0"/>
              </a:rPr>
              <a:t>Data</a:t>
            </a:r>
            <a:r>
              <a:rPr kumimoji="0" lang="en-GB" sz="4800" b="0" i="0" u="none" strike="noStrike" kern="1200" cap="none" spc="-150" normalizeH="0" noProof="0" dirty="0" smtClean="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uLnTx/>
                <a:uFillTx/>
                <a:latin typeface="+mj-lt"/>
                <a:ea typeface="+mn-ea"/>
                <a:cs typeface="Arial" charset="0"/>
              </a:rPr>
              <a:t> Binding</a:t>
            </a:r>
            <a:endParaRPr kumimoji="0" lang="en-GB" sz="4800" b="0" i="0" u="none" strike="noStrike" kern="1200" cap="none" spc="-150" normalizeH="0" baseline="0" noProof="0"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uLnTx/>
              <a:uFillTx/>
              <a:latin typeface="+mj-lt"/>
              <a:ea typeface="+mn-ea"/>
              <a:cs typeface="Arial" charset="0"/>
            </a:endParaRPr>
          </a:p>
        </p:txBody>
      </p:sp>
      <p:pic>
        <p:nvPicPr>
          <p:cNvPr id="2050" name="Picture 2" descr="C:\Users\tomr\Desktop\Jaime Library\VSErrorCodePane.png"/>
          <p:cNvPicPr>
            <a:picLocks noChangeAspect="1" noChangeArrowheads="1"/>
          </p:cNvPicPr>
          <p:nvPr/>
        </p:nvPicPr>
        <p:blipFill>
          <a:blip r:embed="rId3"/>
          <a:srcRect/>
          <a:stretch>
            <a:fillRect/>
          </a:stretch>
        </p:blipFill>
        <p:spPr bwMode="auto">
          <a:xfrm>
            <a:off x="1609521" y="3429000"/>
            <a:ext cx="5891437" cy="945058"/>
          </a:xfrm>
          <a:prstGeom prst="rect">
            <a:avLst/>
          </a:prstGeom>
          <a:noFill/>
        </p:spPr>
      </p:pic>
      <p:pic>
        <p:nvPicPr>
          <p:cNvPr id="9" name="Picture 8" descr="VSErrorErrorPane.png"/>
          <p:cNvPicPr>
            <a:picLocks noChangeAspect="1"/>
          </p:cNvPicPr>
          <p:nvPr/>
        </p:nvPicPr>
        <p:blipFill>
          <a:blip r:embed="rId4"/>
          <a:stretch>
            <a:fillRect/>
          </a:stretch>
        </p:blipFill>
        <p:spPr>
          <a:xfrm>
            <a:off x="500034" y="4714884"/>
            <a:ext cx="7000924" cy="1119800"/>
          </a:xfrm>
          <a:prstGeom prst="rect">
            <a:avLst/>
          </a:prstGeom>
        </p:spPr>
      </p:pic>
      <p:sp>
        <p:nvSpPr>
          <p:cNvPr id="11" name="Rectangle 10"/>
          <p:cNvSpPr/>
          <p:nvPr/>
        </p:nvSpPr>
        <p:spPr>
          <a:xfrm>
            <a:off x="3500430" y="3929066"/>
            <a:ext cx="857256" cy="214314"/>
          </a:xfrm>
          <a:prstGeom prst="rect">
            <a:avLst/>
          </a:prstGeom>
          <a:solidFill>
            <a:schemeClr val="accent4">
              <a:lumMod val="75000"/>
              <a:alpha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grpSp>
        <p:nvGrpSpPr>
          <p:cNvPr id="2" name="Group 14"/>
          <p:cNvGrpSpPr/>
          <p:nvPr/>
        </p:nvGrpSpPr>
        <p:grpSpPr>
          <a:xfrm>
            <a:off x="194553" y="5429264"/>
            <a:ext cx="8949447" cy="285752"/>
            <a:chOff x="0" y="2857496"/>
            <a:chExt cx="8949447" cy="285752"/>
          </a:xfrm>
        </p:grpSpPr>
        <p:sp>
          <p:nvSpPr>
            <p:cNvPr id="13" name="Rectangle 12"/>
            <p:cNvSpPr/>
            <p:nvPr/>
          </p:nvSpPr>
          <p:spPr>
            <a:xfrm>
              <a:off x="0" y="2857496"/>
              <a:ext cx="8715404" cy="285752"/>
            </a:xfrm>
            <a:prstGeom prst="rect">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12" name="TextBox 11"/>
            <p:cNvSpPr txBox="1"/>
            <p:nvPr/>
          </p:nvSpPr>
          <p:spPr>
            <a:xfrm>
              <a:off x="64851" y="2857496"/>
              <a:ext cx="8884596" cy="276999"/>
            </a:xfrm>
            <a:prstGeom prst="rect">
              <a:avLst/>
            </a:prstGeom>
            <a:noFill/>
          </p:spPr>
          <p:txBody>
            <a:bodyPr wrap="square" rtlCol="0">
              <a:spAutoFit/>
            </a:bodyPr>
            <a:lstStyle/>
            <a:p>
              <a:r>
                <a:rPr lang="en-GB" sz="1050" dirty="0" err="1" smtClean="0">
                  <a:solidFill>
                    <a:schemeClr val="bg1"/>
                  </a:solidFill>
                </a:rPr>
                <a:t>System.Windows.Data.Error</a:t>
              </a:r>
              <a:r>
                <a:rPr lang="en-GB" sz="1050" dirty="0" smtClean="0">
                  <a:solidFill>
                    <a:schemeClr val="bg1"/>
                  </a:solidFill>
                </a:rPr>
                <a:t>: 39 : </a:t>
              </a:r>
              <a:r>
                <a:rPr lang="en-GB" sz="1050" dirty="0" err="1" smtClean="0">
                  <a:solidFill>
                    <a:schemeClr val="bg1"/>
                  </a:solidFill>
                </a:rPr>
                <a:t>BindingExpression</a:t>
              </a:r>
              <a:r>
                <a:rPr lang="en-GB" sz="1050" dirty="0" smtClean="0">
                  <a:solidFill>
                    <a:schemeClr val="bg1"/>
                  </a:solidFill>
                </a:rPr>
                <a:t> path error: '</a:t>
              </a:r>
              <a:r>
                <a:rPr lang="en-GB" sz="1050" dirty="0" err="1" smtClean="0">
                  <a:solidFill>
                    <a:schemeClr val="bg1"/>
                  </a:solidFill>
                </a:rPr>
                <a:t>WrongPath</a:t>
              </a:r>
              <a:r>
                <a:rPr lang="en-GB" sz="1050" dirty="0" smtClean="0">
                  <a:solidFill>
                    <a:schemeClr val="bg1"/>
                  </a:solidFill>
                </a:rPr>
                <a:t>' property not found on 'object' ''</a:t>
              </a:r>
              <a:r>
                <a:rPr lang="en-GB" sz="1050" dirty="0" err="1" smtClean="0">
                  <a:solidFill>
                    <a:schemeClr val="bg1"/>
                  </a:solidFill>
                </a:rPr>
                <a:t>CheckBox</a:t>
              </a:r>
              <a:r>
                <a:rPr lang="en-GB" sz="1050" dirty="0" smtClean="0">
                  <a:solidFill>
                    <a:schemeClr val="bg1"/>
                  </a:solidFill>
                </a:rPr>
                <a:t>' (Name='</a:t>
              </a:r>
              <a:r>
                <a:rPr lang="en-GB" sz="1050" dirty="0" err="1" smtClean="0">
                  <a:solidFill>
                    <a:schemeClr val="bg1"/>
                  </a:solidFill>
                </a:rPr>
                <a:t>checkBox</a:t>
              </a:r>
              <a:r>
                <a:rPr lang="en-GB" sz="1050" dirty="0" smtClean="0">
                  <a:solidFill>
                    <a:schemeClr val="bg1"/>
                  </a:solidFill>
                </a:rPr>
                <a:t>')‘ </a:t>
              </a:r>
              <a:r>
                <a:rPr lang="en-GB" sz="1200" dirty="0" smtClean="0">
                  <a:solidFill>
                    <a:schemeClr val="bg1"/>
                  </a:solidFill>
                </a:rPr>
                <a:t>…</a:t>
              </a:r>
              <a:endParaRPr lang="en-GB" sz="1200" dirty="0">
                <a:solidFill>
                  <a:schemeClr val="bg1"/>
                </a:solidFill>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par>
                                <p:cTn id="11" presetID="9" presetClass="emph" presetSubtype="0" nodeType="withEffect">
                                  <p:stCondLst>
                                    <p:cond delay="0"/>
                                  </p:stCondLst>
                                  <p:childTnLst>
                                    <p:set>
                                      <p:cBhvr rctx="PPT">
                                        <p:cTn id="12" dur="indefinite"/>
                                        <p:tgtEl>
                                          <p:spTgt spid="2052"/>
                                        </p:tgtEl>
                                        <p:attrNameLst>
                                          <p:attrName>style.opacity</p:attrName>
                                        </p:attrNameLst>
                                      </p:cBhvr>
                                      <p:to>
                                        <p:strVal val="0.5"/>
                                      </p:to>
                                    </p:set>
                                    <p:animEffect filter="image" prLst="opacity: 0.5">
                                      <p:cBhvr rctx="IE">
                                        <p:cTn id="13" dur="indefinite"/>
                                        <p:tgtEl>
                                          <p:spTgt spid="2052"/>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mph" presetSubtype="0" fill="hold" nodeType="clickEffect">
                                  <p:stCondLst>
                                    <p:cond delay="0"/>
                                  </p:stCondLst>
                                  <p:childTnLst>
                                    <p:animScale>
                                      <p:cBhvr>
                                        <p:cTn id="17" dur="1000" fill="hold"/>
                                        <p:tgtEl>
                                          <p:spTgt spid="2050"/>
                                        </p:tgtEl>
                                      </p:cBhvr>
                                      <p:by x="150000" y="150000"/>
                                    </p:animScale>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childTnLst>
                          </p:cTn>
                        </p:par>
                        <p:par>
                          <p:cTn id="26" fill="hold">
                            <p:stCondLst>
                              <p:cond delay="3000"/>
                            </p:stCondLst>
                            <p:childTnLst>
                              <p:par>
                                <p:cTn id="27" presetID="10" presetClass="exit" presetSubtype="0" fill="hold" nodeType="afterEffect">
                                  <p:stCondLst>
                                    <p:cond delay="0"/>
                                  </p:stCondLst>
                                  <p:childTnLst>
                                    <p:animEffect transition="out" filter="fade">
                                      <p:cBhvr>
                                        <p:cTn id="28" dur="1000"/>
                                        <p:tgtEl>
                                          <p:spTgt spid="9"/>
                                        </p:tgtEl>
                                      </p:cBhvr>
                                    </p:animEffect>
                                    <p:set>
                                      <p:cBhvr>
                                        <p:cTn id="29"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Contact</a:t>
            </a:r>
            <a:endParaRPr lang="en-US" dirty="0"/>
          </a:p>
        </p:txBody>
      </p:sp>
      <p:sp>
        <p:nvSpPr>
          <p:cNvPr id="3" name="Text Placeholder 2"/>
          <p:cNvSpPr>
            <a:spLocks noGrp="1"/>
          </p:cNvSpPr>
          <p:nvPr>
            <p:ph type="body" sz="quarter" idx="10"/>
          </p:nvPr>
        </p:nvSpPr>
        <p:spPr>
          <a:xfrm>
            <a:off x="381000" y="1411552"/>
            <a:ext cx="8382000" cy="5065448"/>
          </a:xfrm>
        </p:spPr>
        <p:txBody>
          <a:bodyPr/>
          <a:lstStyle/>
          <a:p>
            <a:r>
              <a:rPr lang="en-US" dirty="0"/>
              <a:t>Twitter: @kdawg02</a:t>
            </a:r>
          </a:p>
          <a:p>
            <a:r>
              <a:rPr lang="en-US" dirty="0"/>
              <a:t>Blogs</a:t>
            </a:r>
          </a:p>
          <a:p>
            <a:pPr lvl="1"/>
            <a:r>
              <a:rPr lang="en-US" dirty="0">
                <a:hlinkClick r:id="rId2"/>
              </a:rPr>
              <a:t>http://karlshifflett.wordpress.com/</a:t>
            </a:r>
            <a:endParaRPr lang="en-US" dirty="0"/>
          </a:p>
          <a:p>
            <a:pPr lvl="1"/>
            <a:r>
              <a:rPr lang="en-US" dirty="0">
                <a:hlinkClick r:id="rId3"/>
              </a:rPr>
              <a:t>http://blogs.msdn.com/b/kashiffl/</a:t>
            </a:r>
            <a:endParaRPr lang="en-US" dirty="0"/>
          </a:p>
          <a:p>
            <a:pPr lvl="1"/>
            <a:r>
              <a:rPr lang="en-US" dirty="0">
                <a:hlinkClick r:id="rId4"/>
              </a:rPr>
              <a:t>http://blogs.msdn.com/b/wpfsldesigner/</a:t>
            </a:r>
            <a:endParaRPr lang="en-US" dirty="0"/>
          </a:p>
          <a:p>
            <a:r>
              <a:rPr lang="en-US" dirty="0"/>
              <a:t>Links</a:t>
            </a:r>
          </a:p>
          <a:p>
            <a:pPr lvl="1"/>
            <a:r>
              <a:rPr lang="en-US" dirty="0">
                <a:hlinkClick r:id="rId5"/>
              </a:rPr>
              <a:t>http://compositewpf.codeplex.com/</a:t>
            </a:r>
          </a:p>
          <a:p>
            <a:pPr lvl="1"/>
            <a:r>
              <a:rPr lang="en-US" dirty="0">
                <a:hlinkClick r:id="rId5"/>
              </a:rPr>
              <a:t>http://msdn.microsoft.com/en-us/practices/default.aspx</a:t>
            </a:r>
            <a:endParaRPr lang="en-US" dirty="0"/>
          </a:p>
          <a:p>
            <a:endParaRPr lang="en-US" dirty="0"/>
          </a:p>
        </p:txBody>
      </p:sp>
    </p:spTree>
    <p:extLst>
      <p:ext uri="{BB962C8B-B14F-4D97-AF65-F5344CB8AC3E}">
        <p14:creationId xmlns:p14="http://schemas.microsoft.com/office/powerpoint/2010/main" val="334987012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srcRect/>
          <a:stretch>
            <a:fillRect/>
          </a:stretch>
        </p:blipFill>
        <p:spPr bwMode="black">
          <a:xfrm>
            <a:off x="1602053" y="2787386"/>
            <a:ext cx="5939896" cy="1283229"/>
          </a:xfrm>
          <a:prstGeom prst="rect">
            <a:avLst/>
          </a:prstGeom>
          <a:noFill/>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latin typeface="Segoe" pitchFamily="34" charset="0"/>
                <a:cs typeface="Arial" charset="0"/>
              </a:rPr>
              <a:t>© </a:t>
            </a:r>
            <a:r>
              <a:rPr lang="en-US" sz="700" dirty="0" smtClean="0">
                <a:latin typeface="Segoe" pitchFamily="34" charset="0"/>
                <a:cs typeface="Arial" charset="0"/>
              </a:rPr>
              <a:t>2007 Microsoft </a:t>
            </a:r>
            <a:r>
              <a:rPr lang="en-US" sz="700" dirty="0">
                <a:latin typeface="Segoe"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latin typeface="Segoe"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latin typeface="Segoe" pitchFamily="34" charset="0"/>
                <a:cs typeface="Arial" charset="0"/>
              </a:rPr>
            </a:br>
            <a:r>
              <a:rPr lang="en-US" sz="700" dirty="0">
                <a:latin typeface="Segoe" pitchFamily="34" charset="0"/>
                <a:cs typeface="Arial" charset="0"/>
              </a:rPr>
              <a:t>MICROSOFT MAKES NO WARRANTIES, EXPRESS, IMPLIED OR STATUTORY, AS TO THE INFORMATION IN THIS PRESENTATION.</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895600" y="1785926"/>
            <a:ext cx="6248400" cy="2540899"/>
          </a:xfrm>
          <a:prstGeom prst="rect">
            <a:avLst/>
          </a:prstGeom>
          <a:gradFill flip="none" rotWithShape="1">
            <a:gsLst>
              <a:gs pos="0">
                <a:schemeClr val="accent1">
                  <a:lumMod val="60000"/>
                  <a:lumOff val="40000"/>
                  <a:alpha val="25000"/>
                </a:schemeClr>
              </a:gs>
              <a:gs pos="100000">
                <a:schemeClr val="bg1">
                  <a:alpha val="0"/>
                </a:schemeClr>
              </a:gs>
            </a:gsLst>
            <a:lin ang="10800000" scaled="0"/>
            <a:tileRect/>
          </a:gra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300" dirty="0" smtClean="0">
              <a:solidFill>
                <a:schemeClr val="tx2">
                  <a:lumMod val="25000"/>
                </a:schemeClr>
              </a:solidFill>
              <a:effectLst>
                <a:outerShdw blurRad="38100" dist="38100" dir="2700000" algn="tl">
                  <a:srgbClr val="000000">
                    <a:alpha val="43137"/>
                  </a:srgbClr>
                </a:outerShdw>
              </a:effectLst>
              <a:latin typeface="Segoe" pitchFamily="34" charset="0"/>
            </a:endParaRPr>
          </a:p>
        </p:txBody>
      </p:sp>
      <p:sp>
        <p:nvSpPr>
          <p:cNvPr id="4" name="Text Placeholder 3"/>
          <p:cNvSpPr>
            <a:spLocks noGrp="1"/>
          </p:cNvSpPr>
          <p:nvPr>
            <p:ph type="body" sz="quarter" idx="10"/>
          </p:nvPr>
        </p:nvSpPr>
        <p:spPr>
          <a:xfrm>
            <a:off x="722049" y="1901130"/>
            <a:ext cx="7690114" cy="1384994"/>
          </a:xfrm>
        </p:spPr>
        <p:txBody>
          <a:bodyPr/>
          <a:lstStyle/>
          <a:p>
            <a:r>
              <a:rPr sz="8000" smtClean="0">
                <a:latin typeface="Segoe UI" pitchFamily="34" charset="0"/>
                <a:cs typeface="Segoe UI" pitchFamily="34" charset="0"/>
              </a:rPr>
              <a:t>Introduction to Data Binding</a:t>
            </a:r>
            <a:endParaRPr lang="en-US" sz="8000" dirty="0">
              <a:latin typeface="Segoe UI" pitchFamily="34" charset="0"/>
              <a:cs typeface="Segoe U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par>
                                <p:cTn id="8" presetID="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1+#ppt_w/2"/>
                                          </p:val>
                                        </p:tav>
                                        <p:tav tm="100000">
                                          <p:val>
                                            <p:strVal val="#ppt_x"/>
                                          </p:val>
                                        </p:tav>
                                      </p:tavLst>
                                    </p:anim>
                                    <p:anim calcmode="lin" valueType="num">
                                      <p:cBhvr additive="base">
                                        <p:cTn id="11"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 to Data Binding</a:t>
            </a:r>
            <a:endParaRPr lang="en-GB" dirty="0"/>
          </a:p>
        </p:txBody>
      </p:sp>
      <p:sp>
        <p:nvSpPr>
          <p:cNvPr id="3" name="Text Placeholder 2"/>
          <p:cNvSpPr>
            <a:spLocks noGrp="1"/>
          </p:cNvSpPr>
          <p:nvPr>
            <p:ph type="body" sz="quarter" idx="10"/>
          </p:nvPr>
        </p:nvSpPr>
        <p:spPr>
          <a:xfrm>
            <a:off x="381000" y="1411552"/>
            <a:ext cx="8382000" cy="2609945"/>
          </a:xfrm>
        </p:spPr>
        <p:txBody>
          <a:bodyPr>
            <a:normAutofit/>
          </a:bodyPr>
          <a:lstStyle/>
          <a:p>
            <a:r>
              <a:rPr lang="en-GB" dirty="0" smtClean="0"/>
              <a:t>Data Binding in WPF</a:t>
            </a:r>
          </a:p>
          <a:p>
            <a:r>
              <a:rPr lang="en-GB" dirty="0" smtClean="0"/>
              <a:t>Data Binding In XAML</a:t>
            </a:r>
          </a:p>
          <a:p>
            <a:r>
              <a:rPr lang="en-GB" dirty="0" smtClean="0"/>
              <a:t>Data Binding In Code</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Data Binding In WPF</a:t>
            </a:r>
            <a:endParaRPr lang="en-GB" dirty="0"/>
          </a:p>
        </p:txBody>
      </p:sp>
      <p:sp>
        <p:nvSpPr>
          <p:cNvPr id="4" name="Text Placeholder 2"/>
          <p:cNvSpPr>
            <a:spLocks noGrp="1"/>
          </p:cNvSpPr>
          <p:nvPr>
            <p:ph type="body" sz="quarter" idx="10"/>
          </p:nvPr>
        </p:nvSpPr>
        <p:spPr>
          <a:xfrm>
            <a:off x="381000" y="1214422"/>
            <a:ext cx="8382000" cy="5576911"/>
          </a:xfrm>
        </p:spPr>
        <p:txBody>
          <a:bodyPr/>
          <a:lstStyle/>
          <a:p>
            <a:r>
              <a:rPr lang="en-US" dirty="0" smtClean="0"/>
              <a:t>Enables UI controls to be associated with live data</a:t>
            </a:r>
          </a:p>
          <a:p>
            <a:pPr lvl="1"/>
            <a:r>
              <a:rPr lang="en-US" sz="2400" dirty="0" smtClean="0"/>
              <a:t>When data values change bound properties are updated</a:t>
            </a:r>
          </a:p>
          <a:p>
            <a:pPr lvl="1"/>
            <a:r>
              <a:rPr lang="en-US" sz="2400" dirty="0" smtClean="0"/>
              <a:t>When bound property values change the data is updated</a:t>
            </a:r>
          </a:p>
          <a:p>
            <a:r>
              <a:rPr lang="en-US" dirty="0" smtClean="0"/>
              <a:t>Not Just for “Data Controls” Anymore</a:t>
            </a:r>
          </a:p>
          <a:p>
            <a:pPr lvl="1"/>
            <a:r>
              <a:rPr lang="en-US" sz="2400" dirty="0" smtClean="0"/>
              <a:t>Any dependency property on any dependency object can be bound to any public property on any CLR object</a:t>
            </a:r>
          </a:p>
          <a:p>
            <a:r>
              <a:rPr lang="en-US" dirty="0" smtClean="0"/>
              <a:t>Controls can also be bound to traditional data sources</a:t>
            </a:r>
          </a:p>
          <a:p>
            <a:pPr lvl="1"/>
            <a:r>
              <a:rPr lang="en-US" sz="2400" dirty="0" smtClean="0"/>
              <a:t>XML data sources </a:t>
            </a:r>
          </a:p>
          <a:p>
            <a:pPr lvl="1"/>
            <a:r>
              <a:rPr lang="en-US" sz="2400" dirty="0" smtClean="0"/>
              <a:t>ADO.NET datasets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2000"/>
                                        <p:tgtEl>
                                          <p:spTgt spid="4">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2000"/>
                                        <p:tgtEl>
                                          <p:spTgt spid="4">
                                            <p:txEl>
                                              <p:pRg st="2" end="2"/>
                                            </p:txEl>
                                          </p:spTgt>
                                        </p:tgtEl>
                                      </p:cBhvr>
                                    </p:animEffect>
                                  </p:childTnLst>
                                </p:cTn>
                              </p:par>
                            </p:childTnLst>
                          </p:cTn>
                        </p:par>
                        <p:par>
                          <p:cTn id="15" fill="hold">
                            <p:stCondLst>
                              <p:cond delay="4000"/>
                            </p:stCondLst>
                            <p:childTnLst>
                              <p:par>
                                <p:cTn id="16" presetID="10" presetClass="entr" presetSubtype="0" fill="hold" grpId="0" nodeType="after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2000"/>
                                        <p:tgtEl>
                                          <p:spTgt spid="4">
                                            <p:txEl>
                                              <p:pRg st="3" end="3"/>
                                            </p:txEl>
                                          </p:spTgt>
                                        </p:tgtEl>
                                      </p:cBhvr>
                                    </p:animEffect>
                                  </p:childTnLst>
                                </p:cTn>
                              </p:par>
                            </p:childTnLst>
                          </p:cTn>
                        </p:par>
                        <p:par>
                          <p:cTn id="19" fill="hold">
                            <p:stCondLst>
                              <p:cond delay="6000"/>
                            </p:stCondLst>
                            <p:childTnLst>
                              <p:par>
                                <p:cTn id="20" presetID="10" presetClass="entr" presetSubtype="0" fill="hold" grpId="0" nodeType="after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2000"/>
                                        <p:tgtEl>
                                          <p:spTgt spid="4">
                                            <p:txEl>
                                              <p:pRg st="4" end="4"/>
                                            </p:txEl>
                                          </p:spTgt>
                                        </p:tgtEl>
                                      </p:cBhvr>
                                    </p:animEffect>
                                  </p:childTnLst>
                                </p:cTn>
                              </p:par>
                            </p:childTnLst>
                          </p:cTn>
                        </p:par>
                        <p:par>
                          <p:cTn id="23" fill="hold">
                            <p:stCondLst>
                              <p:cond delay="8000"/>
                            </p:stCondLst>
                            <p:childTnLst>
                              <p:par>
                                <p:cTn id="24" presetID="10" presetClass="entr" presetSubtype="0" fill="hold" grpId="0" nodeType="after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2000"/>
                                        <p:tgtEl>
                                          <p:spTgt spid="4">
                                            <p:txEl>
                                              <p:pRg st="5" end="5"/>
                                            </p:txEl>
                                          </p:spTgt>
                                        </p:tgtEl>
                                      </p:cBhvr>
                                    </p:animEffect>
                                  </p:childTnLst>
                                </p:cTn>
                              </p:par>
                            </p:childTnLst>
                          </p:cTn>
                        </p:par>
                        <p:par>
                          <p:cTn id="27" fill="hold">
                            <p:stCondLst>
                              <p:cond delay="10000"/>
                            </p:stCondLst>
                            <p:childTnLst>
                              <p:par>
                                <p:cTn id="28" presetID="10" presetClass="entr" presetSubtype="0" fill="hold" grpId="0" nodeType="after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fade">
                                      <p:cBhvr>
                                        <p:cTn id="30" dur="2000"/>
                                        <p:tgtEl>
                                          <p:spTgt spid="4">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fade">
                                      <p:cBhvr>
                                        <p:cTn id="33" dur="2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Data Binding In WPF</a:t>
            </a:r>
          </a:p>
        </p:txBody>
      </p:sp>
      <p:sp>
        <p:nvSpPr>
          <p:cNvPr id="16" name="Rectangle 15"/>
          <p:cNvSpPr/>
          <p:nvPr/>
        </p:nvSpPr>
        <p:spPr>
          <a:xfrm>
            <a:off x="357158" y="1857364"/>
            <a:ext cx="2857520" cy="369332"/>
          </a:xfrm>
          <a:prstGeom prst="rect">
            <a:avLst/>
          </a:prstGeom>
          <a:effectLst/>
        </p:spPr>
        <p:txBody>
          <a:bodyPr wrap="square">
            <a:spAutoFit/>
          </a:bodyPr>
          <a:lstStyle/>
          <a:p>
            <a:pPr algn="ctr"/>
            <a:r>
              <a:rPr lang="en-US" b="1" dirty="0" smtClean="0">
                <a:solidFill>
                  <a:schemeClr val="bg1"/>
                </a:solidFill>
                <a:effectLst>
                  <a:outerShdw blurRad="38100" dist="38100" dir="2700000" algn="tl">
                    <a:srgbClr val="000000">
                      <a:alpha val="43137"/>
                    </a:srgbClr>
                  </a:outerShdw>
                </a:effectLst>
              </a:rPr>
              <a:t>Binding Target</a:t>
            </a:r>
            <a:endParaRPr lang="en-GB" b="1" dirty="0">
              <a:solidFill>
                <a:schemeClr val="bg1"/>
              </a:solidFill>
              <a:effectLst>
                <a:outerShdw blurRad="38100" dist="38100" dir="2700000" algn="tl">
                  <a:srgbClr val="000000">
                    <a:alpha val="43137"/>
                  </a:srgbClr>
                </a:outerShdw>
              </a:effectLst>
            </a:endParaRPr>
          </a:p>
        </p:txBody>
      </p:sp>
      <p:sp>
        <p:nvSpPr>
          <p:cNvPr id="22" name="Rectangle 21"/>
          <p:cNvSpPr/>
          <p:nvPr/>
        </p:nvSpPr>
        <p:spPr>
          <a:xfrm>
            <a:off x="5929322" y="1857364"/>
            <a:ext cx="2857520" cy="369332"/>
          </a:xfrm>
          <a:prstGeom prst="rect">
            <a:avLst/>
          </a:prstGeom>
          <a:effectLst/>
        </p:spPr>
        <p:txBody>
          <a:bodyPr wrap="square">
            <a:spAutoFit/>
          </a:bodyPr>
          <a:lstStyle/>
          <a:p>
            <a:pPr algn="ctr"/>
            <a:r>
              <a:rPr lang="en-US" b="1" dirty="0" smtClean="0">
                <a:solidFill>
                  <a:schemeClr val="bg1"/>
                </a:solidFill>
                <a:effectLst>
                  <a:outerShdw blurRad="38100" dist="38100" dir="2700000" algn="tl">
                    <a:srgbClr val="000000">
                      <a:alpha val="43137"/>
                    </a:srgbClr>
                  </a:outerShdw>
                </a:effectLst>
              </a:rPr>
              <a:t>Binding Source</a:t>
            </a:r>
            <a:endParaRPr lang="en-GB" b="1" dirty="0">
              <a:solidFill>
                <a:schemeClr val="bg1"/>
              </a:solidFill>
              <a:effectLst>
                <a:outerShdw blurRad="38100" dist="38100" dir="2700000" algn="tl">
                  <a:srgbClr val="000000">
                    <a:alpha val="43137"/>
                  </a:srgbClr>
                </a:outerShdw>
              </a:effectLst>
            </a:endParaRPr>
          </a:p>
        </p:txBody>
      </p:sp>
      <p:grpSp>
        <p:nvGrpSpPr>
          <p:cNvPr id="3" name="Group 43"/>
          <p:cNvGrpSpPr/>
          <p:nvPr/>
        </p:nvGrpSpPr>
        <p:grpSpPr>
          <a:xfrm>
            <a:off x="6072198" y="2285992"/>
            <a:ext cx="2571768" cy="2714644"/>
            <a:chOff x="738190" y="1643050"/>
            <a:chExt cx="3357586" cy="3214686"/>
          </a:xfrm>
          <a:effectLst/>
        </p:grpSpPr>
        <p:sp>
          <p:nvSpPr>
            <p:cNvPr id="44" name="Rounded Rectangle 43"/>
            <p:cNvSpPr>
              <a:spLocks noChangeArrowheads="1"/>
            </p:cNvSpPr>
            <p:nvPr/>
          </p:nvSpPr>
          <p:spPr bwMode="auto">
            <a:xfrm>
              <a:off x="738190" y="1643050"/>
              <a:ext cx="3357586" cy="3214686"/>
            </a:xfrm>
            <a:prstGeom prst="roundRect">
              <a:avLst>
                <a:gd name="adj" fmla="val 16667"/>
              </a:avLst>
            </a:prstGeom>
            <a:gradFill rotWithShape="0">
              <a:gsLst>
                <a:gs pos="0">
                  <a:schemeClr val="accent1">
                    <a:alpha val="60001"/>
                  </a:schemeClr>
                </a:gs>
                <a:gs pos="100000">
                  <a:srgbClr val="1E83BB">
                    <a:alpha val="20000"/>
                  </a:srgbClr>
                </a:gs>
              </a:gsLst>
              <a:lin ang="5400000" scaled="1"/>
            </a:gradFill>
            <a:ln w="1270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anchorCtr="1"/>
            <a:lstStyle/>
            <a:p>
              <a:pPr eaLnBrk="0" hangingPunct="0">
                <a:defRPr/>
              </a:pPr>
              <a:r>
                <a:rPr lang="en-US" b="1" dirty="0" smtClean="0">
                  <a:solidFill>
                    <a:schemeClr val="bg1"/>
                  </a:solidFill>
                  <a:effectLst>
                    <a:outerShdw blurRad="38100" dist="38100" dir="2700000" algn="tl">
                      <a:srgbClr val="000000">
                        <a:alpha val="43137"/>
                      </a:srgbClr>
                    </a:outerShdw>
                  </a:effectLst>
                  <a:latin typeface="Segoe Semibold" pitchFamily="34" charset="0"/>
                </a:rPr>
                <a:t>Object</a:t>
              </a:r>
              <a:endParaRPr lang="en-US" sz="1800" dirty="0">
                <a:solidFill>
                  <a:schemeClr val="bg1"/>
                </a:solidFill>
                <a:effectLst>
                  <a:outerShdw blurRad="38100" dist="38100" dir="2700000" algn="tl">
                    <a:srgbClr val="000000">
                      <a:alpha val="43137"/>
                    </a:srgbClr>
                  </a:outerShdw>
                </a:effectLst>
                <a:latin typeface="Arial" charset="0"/>
              </a:endParaRPr>
            </a:p>
          </p:txBody>
        </p:sp>
        <p:sp>
          <p:nvSpPr>
            <p:cNvPr id="45" name="Rounded Rectangle 44"/>
            <p:cNvSpPr>
              <a:spLocks noChangeArrowheads="1"/>
            </p:cNvSpPr>
            <p:nvPr/>
          </p:nvSpPr>
          <p:spPr bwMode="auto">
            <a:xfrm>
              <a:off x="904868" y="2643182"/>
              <a:ext cx="3048000" cy="2000263"/>
            </a:xfrm>
            <a:prstGeom prst="roundRect">
              <a:avLst>
                <a:gd name="adj" fmla="val 16667"/>
              </a:avLst>
            </a:prstGeom>
            <a:solidFill>
              <a:srgbClr val="67C9FF"/>
            </a:solidFill>
            <a:ln w="6350" cap="rnd" cmpd="sng" algn="ctr">
              <a:solidFill>
                <a:schemeClr val="accent1">
                  <a:lumMod val="60000"/>
                  <a:lumOff val="40000"/>
                </a:schemeClr>
              </a:solidFill>
              <a:prstDash val="solid"/>
              <a:round/>
              <a:headEnd type="none" w="med" len="med"/>
              <a:tailEnd type="none" w="med" len="med"/>
            </a:ln>
            <a:effectLst>
              <a:outerShdw dist="25400" dir="5400000" rotWithShape="0">
                <a:srgbClr val="000000">
                  <a:alpha val="43137"/>
                </a:srgbClr>
              </a:outerShdw>
            </a:effectLst>
            <a:scene3d>
              <a:camera prst="orthographicFront"/>
              <a:lightRig rig="threePt" dir="t"/>
            </a:scene3d>
            <a:sp3d>
              <a:bevelT/>
            </a:sp3d>
          </p:spPr>
          <p:txBody>
            <a:bodyPr anchor="ctr"/>
            <a:lstStyle/>
            <a:p>
              <a:pPr algn="ctr">
                <a:lnSpc>
                  <a:spcPct val="100000"/>
                </a:lnSpc>
                <a:spcBef>
                  <a:spcPct val="0"/>
                </a:spcBef>
                <a:defRPr/>
              </a:pPr>
              <a:r>
                <a:rPr lang="en-US" sz="1800" b="1" dirty="0" smtClean="0">
                  <a:solidFill>
                    <a:srgbClr val="000000"/>
                  </a:solidFill>
                  <a:effectLst>
                    <a:outerShdw blurRad="38100" dist="38100" dir="2700000" algn="tl">
                      <a:srgbClr val="000000">
                        <a:alpha val="43137"/>
                      </a:srgbClr>
                    </a:outerShdw>
                  </a:effectLst>
                </a:rPr>
                <a:t>Property</a:t>
              </a:r>
              <a:endParaRPr lang="en-US" sz="1800" b="1" dirty="0">
                <a:solidFill>
                  <a:srgbClr val="000000"/>
                </a:solidFill>
                <a:effectLst>
                  <a:outerShdw blurRad="38100" dist="38100" dir="2700000" algn="tl">
                    <a:srgbClr val="000000">
                      <a:alpha val="43137"/>
                    </a:srgbClr>
                  </a:outerShdw>
                </a:effectLst>
              </a:endParaRPr>
            </a:p>
          </p:txBody>
        </p:sp>
      </p:grpSp>
      <p:grpSp>
        <p:nvGrpSpPr>
          <p:cNvPr id="4" name="Group 18"/>
          <p:cNvGrpSpPr/>
          <p:nvPr/>
        </p:nvGrpSpPr>
        <p:grpSpPr>
          <a:xfrm>
            <a:off x="500034" y="2285992"/>
            <a:ext cx="2571768" cy="2714644"/>
            <a:chOff x="738190" y="1643050"/>
            <a:chExt cx="3357586" cy="3214686"/>
          </a:xfrm>
          <a:effectLst/>
        </p:grpSpPr>
        <p:sp>
          <p:nvSpPr>
            <p:cNvPr id="42" name="Rounded Rectangle 41"/>
            <p:cNvSpPr>
              <a:spLocks noChangeArrowheads="1"/>
            </p:cNvSpPr>
            <p:nvPr/>
          </p:nvSpPr>
          <p:spPr bwMode="auto">
            <a:xfrm>
              <a:off x="738190" y="1643050"/>
              <a:ext cx="3357586" cy="3214686"/>
            </a:xfrm>
            <a:prstGeom prst="roundRect">
              <a:avLst>
                <a:gd name="adj" fmla="val 16667"/>
              </a:avLst>
            </a:prstGeom>
            <a:gradFill rotWithShape="0">
              <a:gsLst>
                <a:gs pos="0">
                  <a:schemeClr val="accent1">
                    <a:alpha val="60001"/>
                  </a:schemeClr>
                </a:gs>
                <a:gs pos="100000">
                  <a:srgbClr val="1E83BB">
                    <a:alpha val="20000"/>
                  </a:srgbClr>
                </a:gs>
              </a:gsLst>
              <a:lin ang="5400000" scaled="1"/>
            </a:gradFill>
            <a:ln w="1270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anchorCtr="1"/>
            <a:lstStyle/>
            <a:p>
              <a:pPr eaLnBrk="0" hangingPunct="0">
                <a:defRPr/>
              </a:pPr>
              <a:r>
                <a:rPr lang="en-US" b="1" dirty="0" smtClean="0">
                  <a:solidFill>
                    <a:schemeClr val="bg1"/>
                  </a:solidFill>
                  <a:effectLst>
                    <a:outerShdw blurRad="38100" dist="38100" dir="2700000" algn="tl">
                      <a:srgbClr val="000000">
                        <a:alpha val="43137"/>
                      </a:srgbClr>
                    </a:outerShdw>
                  </a:effectLst>
                  <a:latin typeface="Segoe Semibold" pitchFamily="34" charset="0"/>
                </a:rPr>
                <a:t>Dependency Object</a:t>
              </a:r>
              <a:endParaRPr lang="en-US" sz="1800" dirty="0">
                <a:solidFill>
                  <a:schemeClr val="bg1"/>
                </a:solidFill>
                <a:effectLst>
                  <a:outerShdw blurRad="38100" dist="38100" dir="2700000" algn="tl">
                    <a:srgbClr val="000000">
                      <a:alpha val="43137"/>
                    </a:srgbClr>
                  </a:outerShdw>
                </a:effectLst>
                <a:latin typeface="Arial" charset="0"/>
              </a:endParaRPr>
            </a:p>
          </p:txBody>
        </p:sp>
        <p:sp>
          <p:nvSpPr>
            <p:cNvPr id="43" name="Rounded Rectangle 42"/>
            <p:cNvSpPr>
              <a:spLocks noChangeArrowheads="1"/>
            </p:cNvSpPr>
            <p:nvPr/>
          </p:nvSpPr>
          <p:spPr bwMode="auto">
            <a:xfrm>
              <a:off x="904868" y="2643182"/>
              <a:ext cx="3048000" cy="2000263"/>
            </a:xfrm>
            <a:prstGeom prst="roundRect">
              <a:avLst>
                <a:gd name="adj" fmla="val 16667"/>
              </a:avLst>
            </a:prstGeom>
            <a:solidFill>
              <a:srgbClr val="67C9FF"/>
            </a:solidFill>
            <a:ln w="6350" cap="rnd" cmpd="sng" algn="ctr">
              <a:solidFill>
                <a:schemeClr val="accent1">
                  <a:lumMod val="60000"/>
                  <a:lumOff val="40000"/>
                </a:schemeClr>
              </a:solidFill>
              <a:prstDash val="solid"/>
              <a:round/>
              <a:headEnd type="none" w="med" len="med"/>
              <a:tailEnd type="none" w="med" len="med"/>
            </a:ln>
            <a:effectLst>
              <a:outerShdw dist="25400" dir="5400000" rotWithShape="0">
                <a:srgbClr val="000000">
                  <a:alpha val="43137"/>
                </a:srgbClr>
              </a:outerShdw>
            </a:effectLst>
            <a:scene3d>
              <a:camera prst="orthographicFront"/>
              <a:lightRig rig="threePt" dir="t"/>
            </a:scene3d>
            <a:sp3d>
              <a:bevelT/>
            </a:sp3d>
          </p:spPr>
          <p:txBody>
            <a:bodyPr anchor="ctr"/>
            <a:lstStyle/>
            <a:p>
              <a:pPr algn="ctr">
                <a:lnSpc>
                  <a:spcPct val="100000"/>
                </a:lnSpc>
                <a:spcBef>
                  <a:spcPct val="0"/>
                </a:spcBef>
                <a:defRPr/>
              </a:pPr>
              <a:r>
                <a:rPr lang="en-US" sz="1800" b="1" dirty="0" smtClean="0">
                  <a:solidFill>
                    <a:srgbClr val="000000"/>
                  </a:solidFill>
                  <a:effectLst>
                    <a:outerShdw blurRad="38100" dist="38100" dir="2700000" algn="tl">
                      <a:srgbClr val="000000">
                        <a:alpha val="43137"/>
                      </a:srgbClr>
                    </a:outerShdw>
                  </a:effectLst>
                </a:rPr>
                <a:t>Dependency Property</a:t>
              </a:r>
              <a:endParaRPr lang="en-US" sz="1800" b="1" dirty="0">
                <a:solidFill>
                  <a:srgbClr val="000000"/>
                </a:solidFill>
                <a:effectLst>
                  <a:outerShdw blurRad="38100" dist="38100" dir="2700000" algn="tl">
                    <a:srgbClr val="000000">
                      <a:alpha val="43137"/>
                    </a:srgbClr>
                  </a:outerShdw>
                </a:effectLst>
              </a:endParaRPr>
            </a:p>
          </p:txBody>
        </p:sp>
      </p:grpSp>
      <p:sp>
        <p:nvSpPr>
          <p:cNvPr id="48" name="Rectangle 47"/>
          <p:cNvSpPr/>
          <p:nvPr/>
        </p:nvSpPr>
        <p:spPr>
          <a:xfrm>
            <a:off x="3143240" y="3071810"/>
            <a:ext cx="2857520" cy="369332"/>
          </a:xfrm>
          <a:prstGeom prst="rect">
            <a:avLst/>
          </a:prstGeom>
          <a:effectLst/>
        </p:spPr>
        <p:txBody>
          <a:bodyPr wrap="square">
            <a:spAutoFit/>
          </a:bodyPr>
          <a:lstStyle/>
          <a:p>
            <a:pPr algn="ctr"/>
            <a:r>
              <a:rPr lang="en-US" b="1" dirty="0" smtClean="0">
                <a:solidFill>
                  <a:schemeClr val="bg1"/>
                </a:solidFill>
                <a:effectLst>
                  <a:outerShdw blurRad="38100" dist="38100" dir="2700000" algn="tl">
                    <a:srgbClr val="000000">
                      <a:alpha val="43137"/>
                    </a:srgbClr>
                  </a:outerShdw>
                </a:effectLst>
              </a:rPr>
              <a:t>Binding Object</a:t>
            </a:r>
            <a:endParaRPr lang="en-GB" b="1" dirty="0">
              <a:solidFill>
                <a:schemeClr val="bg1"/>
              </a:solidFill>
              <a:effectLst>
                <a:outerShdw blurRad="38100" dist="38100" dir="2700000" algn="tl">
                  <a:srgbClr val="000000">
                    <a:alpha val="43137"/>
                  </a:srgbClr>
                </a:outerShdw>
              </a:effectLst>
            </a:endParaRPr>
          </a:p>
        </p:txBody>
      </p:sp>
      <p:sp>
        <p:nvSpPr>
          <p:cNvPr id="15" name="Left-Right Arrow 14"/>
          <p:cNvSpPr/>
          <p:nvPr/>
        </p:nvSpPr>
        <p:spPr>
          <a:xfrm>
            <a:off x="2928926" y="3571876"/>
            <a:ext cx="3286148" cy="857256"/>
          </a:xfrm>
          <a:prstGeom prst="leftRightArrow">
            <a:avLst/>
          </a:prstGeom>
          <a:solidFill>
            <a:schemeClr val="accent4"/>
          </a:solidFill>
          <a:ln>
            <a:solidFill>
              <a:schemeClr val="accent4">
                <a:lumMod val="20000"/>
                <a:lumOff val="8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2000"/>
                                        <p:tgtEl>
                                          <p:spTgt spid="22"/>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2000"/>
                                        <p:tgtEl>
                                          <p:spTgt spid="3"/>
                                        </p:tgtEl>
                                      </p:cBhvr>
                                    </p:animEffect>
                                  </p:childTnLst>
                                </p:cTn>
                              </p:par>
                            </p:childTnLst>
                          </p:cTn>
                        </p:par>
                        <p:par>
                          <p:cTn id="21" fill="hold">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2000"/>
                                        <p:tgtEl>
                                          <p:spTgt spid="48"/>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Data Binding in XAML</a:t>
            </a:r>
            <a:endParaRPr lang="en-GB" dirty="0"/>
          </a:p>
        </p:txBody>
      </p:sp>
      <p:sp>
        <p:nvSpPr>
          <p:cNvPr id="3" name="Text Placeholder 2"/>
          <p:cNvSpPr>
            <a:spLocks noGrp="1"/>
          </p:cNvSpPr>
          <p:nvPr>
            <p:ph type="body" sz="quarter" idx="10"/>
          </p:nvPr>
        </p:nvSpPr>
        <p:spPr>
          <a:xfrm>
            <a:off x="381000" y="1305711"/>
            <a:ext cx="8382000" cy="5552289"/>
          </a:xfrm>
        </p:spPr>
        <p:txBody>
          <a:bodyPr>
            <a:normAutofit lnSpcReduction="10000"/>
          </a:bodyPr>
          <a:lstStyle/>
          <a:p>
            <a:r>
              <a:rPr lang="en-GB" dirty="0" smtClean="0"/>
              <a:t>Binding to Business Objects</a:t>
            </a:r>
          </a:p>
          <a:p>
            <a:pPr lvl="1"/>
            <a:r>
              <a:rPr lang="en-GB" dirty="0" smtClean="0"/>
              <a:t>Set the </a:t>
            </a:r>
            <a:r>
              <a:rPr lang="en-GB" dirty="0" err="1" smtClean="0"/>
              <a:t>DataContext</a:t>
            </a:r>
            <a:r>
              <a:rPr lang="en-GB" dirty="0" smtClean="0"/>
              <a:t> property on a control within the object hierarchy</a:t>
            </a:r>
          </a:p>
          <a:p>
            <a:pPr lvl="1"/>
            <a:r>
              <a:rPr lang="en-GB" dirty="0" smtClean="0"/>
              <a:t>Use the Binding </a:t>
            </a:r>
            <a:r>
              <a:rPr lang="en-GB" dirty="0" err="1" smtClean="0"/>
              <a:t>markup</a:t>
            </a:r>
            <a:r>
              <a:rPr lang="en-GB" dirty="0" smtClean="0"/>
              <a:t> extension</a:t>
            </a:r>
          </a:p>
          <a:p>
            <a:pPr lvl="2">
              <a:buNone/>
            </a:pPr>
            <a:r>
              <a:rPr lang="en-GB" sz="1600" dirty="0" smtClean="0">
                <a:latin typeface="Consolas" pitchFamily="49" charset="0"/>
              </a:rPr>
              <a:t>&lt;l:People x:Key="People" /&gt; &lt;!-- Business Object List --&gt;</a:t>
            </a:r>
          </a:p>
          <a:p>
            <a:pPr lvl="2">
              <a:buNone/>
            </a:pPr>
            <a:r>
              <a:rPr lang="en-GB" sz="1600" dirty="0" smtClean="0">
                <a:latin typeface="Consolas" pitchFamily="49" charset="0"/>
              </a:rPr>
              <a:t>&lt;Grid </a:t>
            </a:r>
            <a:r>
              <a:rPr lang="en-GB" sz="1600" dirty="0" err="1" smtClean="0">
                <a:latin typeface="Consolas" pitchFamily="49" charset="0"/>
              </a:rPr>
              <a:t>DataContext</a:t>
            </a:r>
            <a:r>
              <a:rPr lang="en-GB" sz="1600" dirty="0" smtClean="0">
                <a:latin typeface="Consolas" pitchFamily="49" charset="0"/>
              </a:rPr>
              <a:t>="{</a:t>
            </a:r>
            <a:r>
              <a:rPr lang="en-GB" sz="1600" dirty="0" err="1" smtClean="0">
                <a:latin typeface="Consolas" pitchFamily="49" charset="0"/>
              </a:rPr>
              <a:t>StaticResource</a:t>
            </a:r>
            <a:r>
              <a:rPr lang="en-GB" sz="1600" dirty="0" smtClean="0">
                <a:latin typeface="Consolas" pitchFamily="49" charset="0"/>
              </a:rPr>
              <a:t> People}"&gt;</a:t>
            </a:r>
          </a:p>
          <a:p>
            <a:pPr lvl="2">
              <a:buNone/>
            </a:pPr>
            <a:r>
              <a:rPr lang="en-GB" sz="1600" dirty="0" smtClean="0">
                <a:latin typeface="Consolas" pitchFamily="49" charset="0"/>
              </a:rPr>
              <a:t>    &lt;</a:t>
            </a:r>
            <a:r>
              <a:rPr lang="en-GB" sz="1600" dirty="0" err="1" smtClean="0">
                <a:latin typeface="Consolas" pitchFamily="49" charset="0"/>
              </a:rPr>
              <a:t>ListBox</a:t>
            </a:r>
            <a:r>
              <a:rPr lang="en-GB" sz="1600" dirty="0" smtClean="0">
                <a:latin typeface="Consolas" pitchFamily="49" charset="0"/>
              </a:rPr>
              <a:t> Name="</a:t>
            </a:r>
            <a:r>
              <a:rPr lang="en-GB" sz="1600" dirty="0" err="1" smtClean="0">
                <a:latin typeface="Consolas" pitchFamily="49" charset="0"/>
              </a:rPr>
              <a:t>ListOfPeople</a:t>
            </a:r>
            <a:r>
              <a:rPr lang="en-GB" sz="1600" dirty="0" smtClean="0">
                <a:latin typeface="Consolas" pitchFamily="49" charset="0"/>
              </a:rPr>
              <a:t>" </a:t>
            </a:r>
            <a:r>
              <a:rPr lang="en-GB" sz="1600" dirty="0" err="1" smtClean="0">
                <a:latin typeface="Consolas" pitchFamily="49" charset="0"/>
              </a:rPr>
              <a:t>ItemsSource</a:t>
            </a:r>
            <a:r>
              <a:rPr lang="en-GB" sz="1600" dirty="0" smtClean="0">
                <a:latin typeface="Consolas" pitchFamily="49" charset="0"/>
              </a:rPr>
              <a:t>="{Binding}"&gt;</a:t>
            </a:r>
          </a:p>
          <a:p>
            <a:r>
              <a:rPr lang="en-GB" dirty="0" smtClean="0"/>
              <a:t>Binding to Controls</a:t>
            </a:r>
          </a:p>
          <a:p>
            <a:pPr lvl="1"/>
            <a:r>
              <a:rPr lang="en-GB" dirty="0" smtClean="0"/>
              <a:t>Set the DataContext, or to the property directly by using the ElementName property</a:t>
            </a:r>
          </a:p>
          <a:p>
            <a:pPr lvl="1"/>
            <a:r>
              <a:rPr lang="en-GB" dirty="0" smtClean="0"/>
              <a:t>Use the Binding </a:t>
            </a:r>
            <a:r>
              <a:rPr lang="en-GB" dirty="0" err="1" smtClean="0"/>
              <a:t>markup</a:t>
            </a:r>
            <a:r>
              <a:rPr lang="en-GB" dirty="0" smtClean="0"/>
              <a:t> extension</a:t>
            </a:r>
          </a:p>
          <a:p>
            <a:pPr lvl="2">
              <a:buNone/>
            </a:pPr>
            <a:r>
              <a:rPr lang="en-GB" sz="1600" dirty="0" smtClean="0">
                <a:latin typeface="Consolas" pitchFamily="49" charset="0"/>
              </a:rPr>
              <a:t>&lt;</a:t>
            </a:r>
            <a:r>
              <a:rPr lang="en-GB" sz="1600" dirty="0" err="1" smtClean="0">
                <a:latin typeface="Consolas" pitchFamily="49" charset="0"/>
              </a:rPr>
              <a:t>StackPanel</a:t>
            </a:r>
            <a:r>
              <a:rPr lang="en-GB" sz="1600" dirty="0" smtClean="0">
                <a:latin typeface="Consolas" pitchFamily="49" charset="0"/>
              </a:rPr>
              <a:t> </a:t>
            </a:r>
          </a:p>
          <a:p>
            <a:pPr lvl="2">
              <a:buNone/>
            </a:pPr>
            <a:r>
              <a:rPr lang="en-GB" sz="1600" dirty="0" smtClean="0">
                <a:latin typeface="Consolas" pitchFamily="49" charset="0"/>
              </a:rPr>
              <a:t>   </a:t>
            </a:r>
            <a:r>
              <a:rPr lang="en-GB" sz="1600" dirty="0" err="1" smtClean="0">
                <a:latin typeface="Consolas" pitchFamily="49" charset="0"/>
              </a:rPr>
              <a:t>DataContext</a:t>
            </a:r>
            <a:r>
              <a:rPr lang="en-GB" sz="1600" dirty="0" smtClean="0">
                <a:latin typeface="Consolas" pitchFamily="49" charset="0"/>
              </a:rPr>
              <a:t>="{Binding </a:t>
            </a:r>
            <a:r>
              <a:rPr lang="en-GB" sz="1600" dirty="0" err="1" smtClean="0">
                <a:latin typeface="Consolas" pitchFamily="49" charset="0"/>
              </a:rPr>
              <a:t>ElementName</a:t>
            </a:r>
            <a:r>
              <a:rPr lang="en-GB" sz="1600" dirty="0" smtClean="0">
                <a:latin typeface="Consolas" pitchFamily="49" charset="0"/>
              </a:rPr>
              <a:t>=</a:t>
            </a:r>
            <a:r>
              <a:rPr lang="en-GB" sz="1600" dirty="0" err="1" smtClean="0">
                <a:latin typeface="Consolas" pitchFamily="49" charset="0"/>
              </a:rPr>
              <a:t>ListOfPeople</a:t>
            </a:r>
            <a:r>
              <a:rPr lang="en-GB" sz="1600" dirty="0" smtClean="0">
                <a:latin typeface="Consolas" pitchFamily="49" charset="0"/>
              </a:rPr>
              <a:t>, </a:t>
            </a:r>
          </a:p>
          <a:p>
            <a:pPr lvl="2">
              <a:buNone/>
            </a:pPr>
            <a:r>
              <a:rPr lang="en-GB" sz="1600" dirty="0" smtClean="0">
                <a:latin typeface="Consolas" pitchFamily="49" charset="0"/>
              </a:rPr>
              <a:t>                 Path=</a:t>
            </a:r>
            <a:r>
              <a:rPr lang="en-GB" sz="1600" dirty="0" err="1" smtClean="0">
                <a:latin typeface="Consolas" pitchFamily="49" charset="0"/>
              </a:rPr>
              <a:t>SelectedItem</a:t>
            </a:r>
            <a:r>
              <a:rPr lang="en-GB" sz="1600" dirty="0" smtClean="0">
                <a:latin typeface="Consolas" pitchFamily="49" charset="0"/>
              </a:rPr>
              <a:t>}" ...&gt;</a:t>
            </a:r>
          </a:p>
          <a:p>
            <a:pPr lvl="2">
              <a:buNone/>
            </a:pPr>
            <a:r>
              <a:rPr lang="en-GB" sz="1600" dirty="0" smtClean="0">
                <a:latin typeface="Consolas" pitchFamily="49" charset="0"/>
              </a:rPr>
              <a:t>   &lt;</a:t>
            </a:r>
            <a:r>
              <a:rPr lang="en-GB" sz="1600" dirty="0" err="1" smtClean="0">
                <a:latin typeface="Consolas" pitchFamily="49" charset="0"/>
              </a:rPr>
              <a:t>TextBlock</a:t>
            </a:r>
            <a:r>
              <a:rPr lang="en-GB" sz="1600" dirty="0" smtClean="0">
                <a:latin typeface="Consolas" pitchFamily="49" charset="0"/>
              </a:rPr>
              <a:t> Text="{Binding Name}" /&gt;</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urved Right Arrow 34"/>
          <p:cNvSpPr/>
          <p:nvPr/>
        </p:nvSpPr>
        <p:spPr>
          <a:xfrm>
            <a:off x="214282" y="3714752"/>
            <a:ext cx="857256" cy="1143008"/>
          </a:xfrm>
          <a:prstGeom prst="curved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GB">
              <a:solidFill>
                <a:schemeClr val="tx1"/>
              </a:solidFill>
            </a:endParaRPr>
          </a:p>
        </p:txBody>
      </p:sp>
      <p:sp>
        <p:nvSpPr>
          <p:cNvPr id="2" name="Title 1"/>
          <p:cNvSpPr>
            <a:spLocks noGrp="1"/>
          </p:cNvSpPr>
          <p:nvPr>
            <p:ph type="title"/>
          </p:nvPr>
        </p:nvSpPr>
        <p:spPr/>
        <p:txBody>
          <a:bodyPr>
            <a:normAutofit fontScale="90000"/>
          </a:bodyPr>
          <a:lstStyle/>
          <a:p>
            <a:r>
              <a:rPr lang="en-GB" dirty="0"/>
              <a:t>Data Binding </a:t>
            </a:r>
            <a:r>
              <a:rPr lang="en-GB" dirty="0" smtClean="0"/>
              <a:t>in XAML</a:t>
            </a:r>
            <a:endParaRPr lang="en-GB" dirty="0"/>
          </a:p>
        </p:txBody>
      </p:sp>
      <p:sp>
        <p:nvSpPr>
          <p:cNvPr id="18" name="Rectangle 17"/>
          <p:cNvSpPr/>
          <p:nvPr/>
        </p:nvSpPr>
        <p:spPr>
          <a:xfrm>
            <a:off x="7429520" y="2425479"/>
            <a:ext cx="1643074" cy="646331"/>
          </a:xfrm>
          <a:prstGeom prst="rect">
            <a:avLst/>
          </a:prstGeom>
        </p:spPr>
        <p:txBody>
          <a:bodyPr wrap="square">
            <a:spAutoFit/>
          </a:bodyPr>
          <a:lstStyle/>
          <a:p>
            <a:pPr algn="ctr"/>
            <a:r>
              <a:rPr lang="en-US" b="1" dirty="0" smtClean="0">
                <a:solidFill>
                  <a:schemeClr val="bg1"/>
                </a:solidFill>
                <a:effectLst>
                  <a:outerShdw blurRad="38100" dist="38100" dir="2700000" algn="tl">
                    <a:srgbClr val="000000">
                      <a:alpha val="43137"/>
                    </a:srgbClr>
                  </a:outerShdw>
                </a:effectLst>
              </a:rPr>
              <a:t>Business Object</a:t>
            </a:r>
            <a:endParaRPr lang="en-GB" b="1" dirty="0">
              <a:solidFill>
                <a:schemeClr val="bg1"/>
              </a:solidFill>
              <a:effectLst>
                <a:outerShdw blurRad="38100" dist="38100" dir="2700000" algn="tl">
                  <a:srgbClr val="000000">
                    <a:alpha val="43137"/>
                  </a:srgbClr>
                </a:outerShdw>
              </a:effectLst>
            </a:endParaRPr>
          </a:p>
        </p:txBody>
      </p:sp>
      <p:sp>
        <p:nvSpPr>
          <p:cNvPr id="19" name="Rectangle 18"/>
          <p:cNvSpPr/>
          <p:nvPr/>
        </p:nvSpPr>
        <p:spPr>
          <a:xfrm>
            <a:off x="5857884" y="714356"/>
            <a:ext cx="2857520" cy="369332"/>
          </a:xfrm>
          <a:prstGeom prst="rect">
            <a:avLst/>
          </a:prstGeom>
        </p:spPr>
        <p:txBody>
          <a:bodyPr wrap="square">
            <a:spAutoFit/>
          </a:bodyPr>
          <a:lstStyle/>
          <a:p>
            <a:pPr algn="ctr"/>
            <a:r>
              <a:rPr lang="en-US" b="1" dirty="0" err="1" smtClean="0">
                <a:solidFill>
                  <a:schemeClr val="bg1"/>
                </a:solidFill>
                <a:effectLst>
                  <a:outerShdw blurRad="38100" dist="38100" dir="2700000" algn="tl">
                    <a:srgbClr val="000000">
                      <a:alpha val="43137"/>
                    </a:srgbClr>
                  </a:outerShdw>
                </a:effectLst>
              </a:rPr>
              <a:t>DataContext</a:t>
            </a:r>
            <a:endParaRPr lang="en-GB" b="1" dirty="0">
              <a:solidFill>
                <a:schemeClr val="bg1"/>
              </a:solidFill>
              <a:effectLst>
                <a:outerShdw blurRad="38100" dist="38100" dir="2700000" algn="tl">
                  <a:srgbClr val="000000">
                    <a:alpha val="43137"/>
                  </a:srgbClr>
                </a:outerShdw>
              </a:effectLst>
            </a:endParaRPr>
          </a:p>
        </p:txBody>
      </p:sp>
      <p:pic>
        <p:nvPicPr>
          <p:cNvPr id="12" name="Picture 11" descr="Cursor.png"/>
          <p:cNvPicPr>
            <a:picLocks noChangeAspect="1"/>
          </p:cNvPicPr>
          <p:nvPr/>
        </p:nvPicPr>
        <p:blipFill>
          <a:blip r:embed="rId3"/>
          <a:stretch>
            <a:fillRect/>
          </a:stretch>
        </p:blipFill>
        <p:spPr>
          <a:xfrm>
            <a:off x="3143240" y="6858000"/>
            <a:ext cx="357190" cy="322939"/>
          </a:xfrm>
          <a:prstGeom prst="rect">
            <a:avLst/>
          </a:prstGeom>
        </p:spPr>
      </p:pic>
      <p:pic>
        <p:nvPicPr>
          <p:cNvPr id="1026" name="Picture 2"/>
          <p:cNvPicPr>
            <a:picLocks noChangeAspect="1" noChangeArrowheads="1"/>
          </p:cNvPicPr>
          <p:nvPr/>
        </p:nvPicPr>
        <p:blipFill>
          <a:blip r:embed="rId4"/>
          <a:srcRect/>
          <a:stretch>
            <a:fillRect/>
          </a:stretch>
        </p:blipFill>
        <p:spPr bwMode="auto">
          <a:xfrm>
            <a:off x="1142996" y="4552972"/>
            <a:ext cx="2857500" cy="2019300"/>
          </a:xfrm>
          <a:prstGeom prst="rect">
            <a:avLst/>
          </a:prstGeom>
          <a:noFill/>
          <a:ln w="9525">
            <a:noFill/>
            <a:miter lim="800000"/>
            <a:headEnd/>
            <a:tailEnd/>
          </a:ln>
          <a:effectLst/>
        </p:spPr>
      </p:pic>
      <p:grpSp>
        <p:nvGrpSpPr>
          <p:cNvPr id="3" name="Group 16"/>
          <p:cNvGrpSpPr/>
          <p:nvPr/>
        </p:nvGrpSpPr>
        <p:grpSpPr>
          <a:xfrm>
            <a:off x="714348" y="1214422"/>
            <a:ext cx="6858049" cy="3000398"/>
            <a:chOff x="1142978" y="1428736"/>
            <a:chExt cx="6858049" cy="3000398"/>
          </a:xfrm>
          <a:solidFill>
            <a:schemeClr val="bg1"/>
          </a:solidFill>
        </p:grpSpPr>
        <p:sp>
          <p:nvSpPr>
            <p:cNvPr id="11" name="Rectangular Callout 10"/>
            <p:cNvSpPr/>
            <p:nvPr/>
          </p:nvSpPr>
          <p:spPr>
            <a:xfrm rot="16200000">
              <a:off x="3071804" y="-500090"/>
              <a:ext cx="3000398" cy="6858049"/>
            </a:xfrm>
            <a:prstGeom prst="wedgeRectCallout">
              <a:avLst>
                <a:gd name="adj1" fmla="val 24175"/>
                <a:gd name="adj2" fmla="val 49979"/>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dirty="0"/>
            </a:p>
          </p:txBody>
        </p:sp>
        <p:pic>
          <p:nvPicPr>
            <p:cNvPr id="1027" name="Picture 3"/>
            <p:cNvPicPr>
              <a:picLocks noChangeAspect="1" noChangeArrowheads="1"/>
            </p:cNvPicPr>
            <p:nvPr/>
          </p:nvPicPr>
          <p:blipFill>
            <a:blip r:embed="rId5"/>
            <a:srcRect/>
            <a:stretch>
              <a:fillRect/>
            </a:stretch>
          </p:blipFill>
          <p:spPr bwMode="auto">
            <a:xfrm>
              <a:off x="1214414" y="1500174"/>
              <a:ext cx="6674655" cy="2857520"/>
            </a:xfrm>
            <a:prstGeom prst="rect">
              <a:avLst/>
            </a:prstGeom>
            <a:grpFill/>
            <a:ln w="9525">
              <a:noFill/>
              <a:miter lim="800000"/>
              <a:headEnd/>
              <a:tailEnd/>
            </a:ln>
            <a:effectLst/>
          </p:spPr>
        </p:pic>
      </p:grpSp>
      <p:cxnSp>
        <p:nvCxnSpPr>
          <p:cNvPr id="23" name="Straight Arrow Connector 22"/>
          <p:cNvCxnSpPr/>
          <p:nvPr/>
        </p:nvCxnSpPr>
        <p:spPr>
          <a:xfrm rot="10800000" flipV="1">
            <a:off x="4071934" y="1000108"/>
            <a:ext cx="2286016" cy="1000132"/>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4714876" y="2500306"/>
            <a:ext cx="3071834" cy="285752"/>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500562" y="5857892"/>
            <a:ext cx="2857520" cy="646331"/>
          </a:xfrm>
          <a:prstGeom prst="rect">
            <a:avLst/>
          </a:prstGeom>
        </p:spPr>
        <p:txBody>
          <a:bodyPr wrap="square">
            <a:spAutoFit/>
          </a:bodyPr>
          <a:lstStyle/>
          <a:p>
            <a:pPr algn="ctr"/>
            <a:r>
              <a:rPr lang="en-US" b="1" dirty="0" smtClean="0">
                <a:solidFill>
                  <a:schemeClr val="bg1"/>
                </a:solidFill>
                <a:effectLst>
                  <a:outerShdw blurRad="38100" dist="38100" dir="2700000" algn="tl">
                    <a:srgbClr val="000000">
                      <a:alpha val="43137"/>
                    </a:srgbClr>
                  </a:outerShdw>
                </a:effectLst>
              </a:rPr>
              <a:t>Binding to Name on the Business Object</a:t>
            </a:r>
            <a:endParaRPr lang="en-GB" b="1" dirty="0">
              <a:solidFill>
                <a:schemeClr val="bg1"/>
              </a:solidFill>
              <a:effectLst>
                <a:outerShdw blurRad="38100" dist="38100" dir="2700000" algn="tl">
                  <a:srgbClr val="000000">
                    <a:alpha val="43137"/>
                  </a:srgbClr>
                </a:outerShdw>
              </a:effectLst>
            </a:endParaRPr>
          </a:p>
        </p:txBody>
      </p:sp>
      <p:cxnSp>
        <p:nvCxnSpPr>
          <p:cNvPr id="28" name="Straight Arrow Connector 27"/>
          <p:cNvCxnSpPr/>
          <p:nvPr/>
        </p:nvCxnSpPr>
        <p:spPr>
          <a:xfrm rot="16200000" flipV="1">
            <a:off x="3250397" y="4107661"/>
            <a:ext cx="2071702" cy="1428760"/>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6200000" flipV="1">
            <a:off x="4859446" y="2998677"/>
            <a:ext cx="1425371" cy="2143140"/>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500694" y="4854371"/>
            <a:ext cx="3214710" cy="646331"/>
          </a:xfrm>
          <a:prstGeom prst="rect">
            <a:avLst/>
          </a:prstGeom>
        </p:spPr>
        <p:txBody>
          <a:bodyPr wrap="square">
            <a:spAutoFit/>
          </a:bodyPr>
          <a:lstStyle/>
          <a:p>
            <a:pPr algn="ctr"/>
            <a:r>
              <a:rPr lang="en-US" b="1" dirty="0" smtClean="0">
                <a:solidFill>
                  <a:schemeClr val="bg1"/>
                </a:solidFill>
                <a:effectLst>
                  <a:outerShdw blurRad="38100" dist="38100" dir="2700000" algn="tl">
                    <a:srgbClr val="000000">
                      <a:alpha val="43137"/>
                    </a:srgbClr>
                  </a:outerShdw>
                </a:effectLst>
              </a:rPr>
              <a:t>Binding by using </a:t>
            </a:r>
            <a:r>
              <a:rPr lang="en-US" b="1" dirty="0" err="1" smtClean="0">
                <a:solidFill>
                  <a:schemeClr val="bg1"/>
                </a:solidFill>
                <a:effectLst>
                  <a:outerShdw blurRad="38100" dist="38100" dir="2700000" algn="tl">
                    <a:srgbClr val="000000">
                      <a:alpha val="43137"/>
                    </a:srgbClr>
                  </a:outerShdw>
                </a:effectLst>
              </a:rPr>
              <a:t>ElementName</a:t>
            </a:r>
            <a:r>
              <a:rPr lang="en-US" b="1" dirty="0" smtClean="0">
                <a:solidFill>
                  <a:schemeClr val="bg1"/>
                </a:solidFill>
                <a:effectLst>
                  <a:outerShdw blurRad="38100" dist="38100" dir="2700000" algn="tl">
                    <a:srgbClr val="000000">
                      <a:alpha val="43137"/>
                    </a:srgbClr>
                  </a:outerShdw>
                </a:effectLst>
              </a:rPr>
              <a:t> to a Control</a:t>
            </a:r>
            <a:endParaRPr lang="en-GB" b="1" dirty="0">
              <a:solidFill>
                <a:schemeClr val="bg1"/>
              </a:solidFill>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2530048018ABB46A42CC33012C159D8" ma:contentTypeVersion="0" ma:contentTypeDescription="Create a new document." ma:contentTypeScope="" ma:versionID="64329cfdf9d88750bf52cf0373e0a26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DCD1C39-4660-4486-9A17-BFDDA7A0AD8E}">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49FEAA5C-D005-476C-A347-E353CCE7C093}">
  <ds:schemaRefs>
    <ds:schemaRef ds:uri="http://schemas.microsoft.com/sharepoint/v3/contenttype/forms"/>
  </ds:schemaRefs>
</ds:datastoreItem>
</file>

<file path=customXml/itemProps3.xml><?xml version="1.0" encoding="utf-8"?>
<ds:datastoreItem xmlns:ds="http://schemas.openxmlformats.org/officeDocument/2006/customXml" ds:itemID="{CC5FD28B-CE88-40FD-B74B-CE0198F59D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Flow</Template>
  <TotalTime>4075</TotalTime>
  <Words>4006</Words>
  <Application>Microsoft Office PowerPoint</Application>
  <PresentationFormat>On-screen Show (4:3)</PresentationFormat>
  <Paragraphs>435</Paragraphs>
  <Slides>39</Slides>
  <Notes>30</Notes>
  <HiddenSlides>1</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Flow</vt:lpstr>
      <vt:lpstr>Data Binding</vt:lpstr>
      <vt:lpstr>PowerPoint Presentation</vt:lpstr>
      <vt:lpstr>Overview</vt:lpstr>
      <vt:lpstr>PowerPoint Presentation</vt:lpstr>
      <vt:lpstr>Introduction to Data Binding</vt:lpstr>
      <vt:lpstr>Data Binding In WPF</vt:lpstr>
      <vt:lpstr>Data Binding In WPF</vt:lpstr>
      <vt:lpstr>Data Binding in XAML</vt:lpstr>
      <vt:lpstr>Data Binding in XAML</vt:lpstr>
      <vt:lpstr>Binding in Code</vt:lpstr>
      <vt:lpstr>PowerPoint Presentation</vt:lpstr>
      <vt:lpstr>Fundamentals</vt:lpstr>
      <vt:lpstr>Components of Data Binding</vt:lpstr>
      <vt:lpstr>Relative Source</vt:lpstr>
      <vt:lpstr>Source Paths</vt:lpstr>
      <vt:lpstr>Binding to non-Dependency Properties</vt:lpstr>
      <vt:lpstr>INotifyPropertyChanged</vt:lpstr>
      <vt:lpstr>Binding Modes</vt:lpstr>
      <vt:lpstr>UpdateSourceTrigger</vt:lpstr>
      <vt:lpstr>PowerPoint Presentation</vt:lpstr>
      <vt:lpstr>Visualizing Data</vt:lpstr>
      <vt:lpstr>Content Model</vt:lpstr>
      <vt:lpstr>Data Templates</vt:lpstr>
      <vt:lpstr>Data Triggers</vt:lpstr>
      <vt:lpstr>PowerPoint Presentation</vt:lpstr>
      <vt:lpstr>Collections</vt:lpstr>
      <vt:lpstr>Binding to Collections </vt:lpstr>
      <vt:lpstr>Binding to Collections </vt:lpstr>
      <vt:lpstr>Collection Views</vt:lpstr>
      <vt:lpstr>Sorting, Filtering, and Grouping</vt:lpstr>
      <vt:lpstr>Sorting and Grouping</vt:lpstr>
      <vt:lpstr>PowerPoint Presentation</vt:lpstr>
      <vt:lpstr>Conversions</vt:lpstr>
      <vt:lpstr>Value Converters</vt:lpstr>
      <vt:lpstr>BoolToVisibilityConverter</vt:lpstr>
      <vt:lpstr>Value Converters In XAML</vt:lpstr>
      <vt:lpstr>PowerPoint Presentation</vt:lpstr>
      <vt:lpstr>Contact</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Silverlight and WPF The User Experience Future</dc:title>
  <dc:creator>barakc</dc:creator>
  <cp:lastModifiedBy>Karl Shifflett</cp:lastModifiedBy>
  <cp:revision>107</cp:revision>
  <dcterms:created xsi:type="dcterms:W3CDTF">2008-11-04T00:29:55Z</dcterms:created>
  <dcterms:modified xsi:type="dcterms:W3CDTF">2011-06-24T17:13:02Z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0x01010022530048018ABB46A42CC33012C159D8</vt:lpwstr>
  </property>
</Properties>
</file>