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5"/>
  </p:notesMasterIdLst>
  <p:handoutMasterIdLst>
    <p:handoutMasterId r:id="rId26"/>
  </p:handoutMasterIdLst>
  <p:sldIdLst>
    <p:sldId id="257" r:id="rId5"/>
    <p:sldId id="393" r:id="rId6"/>
    <p:sldId id="390" r:id="rId7"/>
    <p:sldId id="391" r:id="rId8"/>
    <p:sldId id="392" r:id="rId9"/>
    <p:sldId id="394" r:id="rId10"/>
    <p:sldId id="395" r:id="rId11"/>
    <p:sldId id="396" r:id="rId12"/>
    <p:sldId id="398" r:id="rId13"/>
    <p:sldId id="397" r:id="rId14"/>
    <p:sldId id="382" r:id="rId15"/>
    <p:sldId id="389" r:id="rId16"/>
    <p:sldId id="404" r:id="rId17"/>
    <p:sldId id="403" r:id="rId18"/>
    <p:sldId id="401" r:id="rId19"/>
    <p:sldId id="402" r:id="rId20"/>
    <p:sldId id="355" r:id="rId21"/>
    <p:sldId id="375" r:id="rId22"/>
    <p:sldId id="400"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a:srgbClr val="FFFF66"/>
    <a:srgbClr val="CF92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3" autoAdjust="0"/>
    <p:restoredTop sz="76040" autoAdjust="0"/>
  </p:normalViewPr>
  <p:slideViewPr>
    <p:cSldViewPr>
      <p:cViewPr varScale="1">
        <p:scale>
          <a:sx n="88" d="100"/>
          <a:sy n="88" d="100"/>
        </p:scale>
        <p:origin x="-23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274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FAC060-4E29-4FA2-A61F-552549D6A420}" type="datetimeFigureOut">
              <a:rPr lang="en-US" smtClean="0"/>
              <a:pPr/>
              <a:t>6/27/2011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223C4E-F4A5-4C06-A86E-D8FAA74484EF}" type="slidenum">
              <a:rPr lang="en-US" smtClean="0"/>
              <a:pPr/>
              <a:t>‹#›</a:t>
            </a:fld>
            <a:endParaRPr lang="en-US" dirty="0"/>
          </a:p>
        </p:txBody>
      </p:sp>
    </p:spTree>
    <p:extLst>
      <p:ext uri="{BB962C8B-B14F-4D97-AF65-F5344CB8AC3E}">
        <p14:creationId xmlns:p14="http://schemas.microsoft.com/office/powerpoint/2010/main" val="650926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C02C-4273-4E80-96F1-D1A14CDD11B4}" type="datetimeFigureOut">
              <a:rPr lang="en-US" smtClean="0"/>
              <a:pPr/>
              <a:t>6/27/2011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0975D7-97CE-4BC5-BA23-BEC76647976C}" type="slidenum">
              <a:rPr lang="en-US" smtClean="0"/>
              <a:pPr/>
              <a:t>‹#›</a:t>
            </a:fld>
            <a:endParaRPr lang="en-US" dirty="0"/>
          </a:p>
        </p:txBody>
      </p:sp>
    </p:spTree>
    <p:extLst>
      <p:ext uri="{BB962C8B-B14F-4D97-AF65-F5344CB8AC3E}">
        <p14:creationId xmlns:p14="http://schemas.microsoft.com/office/powerpoint/2010/main" val="125983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12</a:t>
            </a:fld>
            <a:endParaRPr lang="en-US" dirty="0"/>
          </a:p>
        </p:txBody>
      </p:sp>
    </p:spTree>
    <p:extLst>
      <p:ext uri="{BB962C8B-B14F-4D97-AF65-F5344CB8AC3E}">
        <p14:creationId xmlns:p14="http://schemas.microsoft.com/office/powerpoint/2010/main" val="15817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13</a:t>
            </a:fld>
            <a:endParaRPr lang="en-US" dirty="0"/>
          </a:p>
        </p:txBody>
      </p:sp>
    </p:spTree>
    <p:extLst>
      <p:ext uri="{BB962C8B-B14F-4D97-AF65-F5344CB8AC3E}">
        <p14:creationId xmlns:p14="http://schemas.microsoft.com/office/powerpoint/2010/main" val="158171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14</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6/27/2011 6:37 AM</a:t>
            </a:fld>
            <a:endParaRPr lang="en-US" dirty="0"/>
          </a:p>
        </p:txBody>
      </p:sp>
      <p:sp>
        <p:nvSpPr>
          <p:cNvPr id="6" name="Footer Placeholder 5"/>
          <p:cNvSpPr>
            <a:spLocks noGrp="1"/>
          </p:cNvSpPr>
          <p:nvPr>
            <p:ph type="ftr" sz="quarter" idx="12"/>
          </p:nvPr>
        </p:nvSpPr>
        <p:spPr/>
        <p:txBody>
          <a:bodyPr/>
          <a:lstStyle/>
          <a:p>
            <a:r>
              <a:rPr lang="en-US" sz="800" dirty="0" smtClean="0"/>
              <a:t>MICROSOFT CONFIDENTIAL</a:t>
            </a:r>
          </a:p>
          <a:p>
            <a:r>
              <a:rPr lang="en-US" dirty="0" smtClean="0"/>
              <a:t>© 2006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2306" name="Rectangle 2"/>
          <p:cNvSpPr>
            <a:spLocks noGrp="1" noChangeArrowheads="1"/>
          </p:cNvSpPr>
          <p:nvPr>
            <p:ph type="ctrTitle"/>
          </p:nvPr>
        </p:nvSpPr>
        <p:spPr>
          <a:xfrm>
            <a:off x="650875" y="1712913"/>
            <a:ext cx="7820025" cy="2278062"/>
          </a:xfrm>
        </p:spPr>
        <p:txBody>
          <a:bodyPr/>
          <a:lstStyle>
            <a:lvl1pPr>
              <a:defRPr sz="4500">
                <a:solidFill>
                  <a:schemeClr val="hlink"/>
                </a:solidFill>
              </a:defRPr>
            </a:lvl1pPr>
          </a:lstStyle>
          <a:p>
            <a:r>
              <a:rPr lang="en-US" smtClean="0"/>
              <a:t>Click to edit Master title style</a:t>
            </a:r>
            <a:endParaRPr lang="en-US"/>
          </a:p>
        </p:txBody>
      </p:sp>
      <p:sp>
        <p:nvSpPr>
          <p:cNvPr id="482307" name="Rectangle 3"/>
          <p:cNvSpPr>
            <a:spLocks noGrp="1" noChangeArrowheads="1"/>
          </p:cNvSpPr>
          <p:nvPr>
            <p:ph type="subTitle" idx="1"/>
          </p:nvPr>
        </p:nvSpPr>
        <p:spPr>
          <a:xfrm>
            <a:off x="1152525" y="4697413"/>
            <a:ext cx="6804025" cy="1028700"/>
          </a:xfrm>
        </p:spPr>
        <p:txBody>
          <a:bodyPr/>
          <a:lstStyle>
            <a:lvl1pPr marL="0" indent="0">
              <a:buFont typeface="Wingdings" pitchFamily="2" charset="2"/>
              <a:buNone/>
              <a:defRPr sz="2800">
                <a:solidFill>
                  <a:srgbClr val="F3F0A1"/>
                </a:solidFill>
              </a:defRPr>
            </a:lvl1pPr>
          </a:lstStyle>
          <a:p>
            <a:r>
              <a:rPr lang="en-US" smtClean="0"/>
              <a:t>Click to edit Master subtitle style</a:t>
            </a: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
        <p:nvSpPr>
          <p:cNvPr id="5" name="TextBox 4"/>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182563"/>
            <a:ext cx="2192337" cy="6062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438" y="182563"/>
            <a:ext cx="6426200" cy="6062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
        <p:nvSpPr>
          <p:cNvPr id="5" name="TextBox 4"/>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Content Placeholder 2"/>
          <p:cNvSpPr>
            <a:spLocks noGrp="1"/>
          </p:cNvSpPr>
          <p:nvPr>
            <p:ph idx="1"/>
          </p:nvPr>
        </p:nvSpPr>
        <p:spPr>
          <a:xfrm>
            <a:off x="381000" y="1219200"/>
            <a:ext cx="8229600" cy="522732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5425"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
        <p:nvSpPr>
          <p:cNvPr id="3" name="TextBox 2"/>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
        <p:nvSpPr>
          <p:cNvPr id="6" name="TextBox 5"/>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87FA1D0-2577-42C6-9BAA-A14B6BC7CADE}" type="slidenum">
              <a:rPr lang="en-US" smtClean="0"/>
              <a:pPr/>
              <a:t>‹#›</a:t>
            </a:fld>
            <a:endParaRPr lang="en-US" dirty="0"/>
          </a:p>
        </p:txBody>
      </p:sp>
      <p:sp>
        <p:nvSpPr>
          <p:cNvPr id="6" name="TextBox 5"/>
          <p:cNvSpPr txBox="1"/>
          <p:nvPr userDrawn="1"/>
        </p:nvSpPr>
        <p:spPr>
          <a:xfrm>
            <a:off x="7787538" y="0"/>
            <a:ext cx="1356462" cy="230832"/>
          </a:xfrm>
          <a:prstGeom prst="rect">
            <a:avLst/>
          </a:prstGeom>
          <a:noFill/>
        </p:spPr>
        <p:txBody>
          <a:bodyPr wrap="none" rtlCol="0">
            <a:spAutoFit/>
          </a:bodyPr>
          <a:lstStyle/>
          <a:p>
            <a:r>
              <a:rPr lang="en-US" sz="900" dirty="0" smtClean="0">
                <a:solidFill>
                  <a:schemeClr val="tx2">
                    <a:lumMod val="20000"/>
                    <a:lumOff val="80000"/>
                  </a:schemeClr>
                </a:solidFill>
                <a:latin typeface="Segoe UI" pitchFamily="34" charset="0"/>
                <a:cs typeface="Segoe UI" pitchFamily="34" charset="0"/>
              </a:rPr>
              <a:t>Microsoft Internal</a:t>
            </a:r>
            <a:r>
              <a:rPr lang="en-US" sz="900" baseline="0" dirty="0" smtClean="0">
                <a:solidFill>
                  <a:schemeClr val="tx2">
                    <a:lumMod val="20000"/>
                    <a:lumOff val="80000"/>
                  </a:schemeClr>
                </a:solidFill>
                <a:latin typeface="Segoe UI" pitchFamily="34" charset="0"/>
                <a:cs typeface="Segoe UI" pitchFamily="34" charset="0"/>
              </a:rPr>
              <a:t> Only</a:t>
            </a:r>
            <a:endParaRPr lang="en-US" sz="900" dirty="0">
              <a:solidFill>
                <a:schemeClr val="tx2">
                  <a:lumMod val="20000"/>
                  <a:lumOff val="80000"/>
                </a:schemeClr>
              </a:solidFill>
              <a:latin typeface="Segoe UI" pitchFamily="34" charset="0"/>
              <a:cs typeface="Segoe UI" pitchFamily="34" charset="0"/>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bwMode="auto">
          <a:xfrm>
            <a:off x="198438" y="182563"/>
            <a:ext cx="8745537" cy="474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283" name="Rectangle 3"/>
          <p:cNvSpPr>
            <a:spLocks noGrp="1" noChangeArrowheads="1"/>
          </p:cNvSpPr>
          <p:nvPr>
            <p:ph type="body" idx="1"/>
          </p:nvPr>
        </p:nvSpPr>
        <p:spPr bwMode="auto">
          <a:xfrm>
            <a:off x="225425" y="914400"/>
            <a:ext cx="8743950" cy="533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481284" name="Rectangle 4"/>
          <p:cNvSpPr>
            <a:spLocks noGrp="1" noChangeArrowheads="1"/>
          </p:cNvSpPr>
          <p:nvPr>
            <p:ph type="sldNum" sz="quarter" idx="4"/>
          </p:nvPr>
        </p:nvSpPr>
        <p:spPr bwMode="auto">
          <a:xfrm>
            <a:off x="104775" y="6519863"/>
            <a:ext cx="381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hlink"/>
                </a:solidFill>
              </a:defRPr>
            </a:lvl1pPr>
          </a:lstStyle>
          <a:p>
            <a:fld id="{A87FA1D0-2577-42C6-9BAA-A14B6BC7CADE}"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p:wipe dir="r"/>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F3F0A1"/>
          </a:solidFill>
          <a:latin typeface="+mj-lt"/>
          <a:ea typeface="+mj-ea"/>
          <a:cs typeface="+mj-cs"/>
        </a:defRPr>
      </a:lvl1pPr>
      <a:lvl2pPr algn="l" rtl="0" eaLnBrk="1" fontAlgn="base" hangingPunct="1">
        <a:spcBef>
          <a:spcPct val="0"/>
        </a:spcBef>
        <a:spcAft>
          <a:spcPct val="0"/>
        </a:spcAft>
        <a:defRPr sz="3200" b="1">
          <a:solidFill>
            <a:srgbClr val="F3F0A1"/>
          </a:solidFill>
          <a:latin typeface="Arial" charset="0"/>
          <a:cs typeface="Arial" charset="0"/>
        </a:defRPr>
      </a:lvl2pPr>
      <a:lvl3pPr algn="l" rtl="0" eaLnBrk="1" fontAlgn="base" hangingPunct="1">
        <a:spcBef>
          <a:spcPct val="0"/>
        </a:spcBef>
        <a:spcAft>
          <a:spcPct val="0"/>
        </a:spcAft>
        <a:defRPr sz="3200" b="1">
          <a:solidFill>
            <a:srgbClr val="F3F0A1"/>
          </a:solidFill>
          <a:latin typeface="Arial" charset="0"/>
          <a:cs typeface="Arial" charset="0"/>
        </a:defRPr>
      </a:lvl3pPr>
      <a:lvl4pPr algn="l" rtl="0" eaLnBrk="1" fontAlgn="base" hangingPunct="1">
        <a:spcBef>
          <a:spcPct val="0"/>
        </a:spcBef>
        <a:spcAft>
          <a:spcPct val="0"/>
        </a:spcAft>
        <a:defRPr sz="3200" b="1">
          <a:solidFill>
            <a:srgbClr val="F3F0A1"/>
          </a:solidFill>
          <a:latin typeface="Arial" charset="0"/>
          <a:cs typeface="Arial" charset="0"/>
        </a:defRPr>
      </a:lvl4pPr>
      <a:lvl5pPr algn="l" rtl="0" eaLnBrk="1" fontAlgn="base" hangingPunct="1">
        <a:spcBef>
          <a:spcPct val="0"/>
        </a:spcBef>
        <a:spcAft>
          <a:spcPct val="0"/>
        </a:spcAft>
        <a:defRPr sz="3200" b="1">
          <a:solidFill>
            <a:srgbClr val="F3F0A1"/>
          </a:solidFill>
          <a:latin typeface="Arial" charset="0"/>
          <a:cs typeface="Arial" charset="0"/>
        </a:defRPr>
      </a:lvl5pPr>
      <a:lvl6pPr marL="457200" algn="l" rtl="0" eaLnBrk="1" fontAlgn="base" hangingPunct="1">
        <a:spcBef>
          <a:spcPct val="0"/>
        </a:spcBef>
        <a:spcAft>
          <a:spcPct val="0"/>
        </a:spcAft>
        <a:defRPr sz="3200" b="1">
          <a:solidFill>
            <a:srgbClr val="F3F0A1"/>
          </a:solidFill>
          <a:latin typeface="Arial" charset="0"/>
          <a:cs typeface="Arial" charset="0"/>
        </a:defRPr>
      </a:lvl6pPr>
      <a:lvl7pPr marL="914400" algn="l" rtl="0" eaLnBrk="1" fontAlgn="base" hangingPunct="1">
        <a:spcBef>
          <a:spcPct val="0"/>
        </a:spcBef>
        <a:spcAft>
          <a:spcPct val="0"/>
        </a:spcAft>
        <a:defRPr sz="3200" b="1">
          <a:solidFill>
            <a:srgbClr val="F3F0A1"/>
          </a:solidFill>
          <a:latin typeface="Arial" charset="0"/>
          <a:cs typeface="Arial" charset="0"/>
        </a:defRPr>
      </a:lvl7pPr>
      <a:lvl8pPr marL="1371600" algn="l" rtl="0" eaLnBrk="1" fontAlgn="base" hangingPunct="1">
        <a:spcBef>
          <a:spcPct val="0"/>
        </a:spcBef>
        <a:spcAft>
          <a:spcPct val="0"/>
        </a:spcAft>
        <a:defRPr sz="3200" b="1">
          <a:solidFill>
            <a:srgbClr val="F3F0A1"/>
          </a:solidFill>
          <a:latin typeface="Arial" charset="0"/>
          <a:cs typeface="Arial" charset="0"/>
        </a:defRPr>
      </a:lvl8pPr>
      <a:lvl9pPr marL="1828800" algn="l" rtl="0" eaLnBrk="1" fontAlgn="base" hangingPunct="1">
        <a:spcBef>
          <a:spcPct val="0"/>
        </a:spcBef>
        <a:spcAft>
          <a:spcPct val="0"/>
        </a:spcAft>
        <a:defRPr sz="3200" b="1">
          <a:solidFill>
            <a:srgbClr val="F3F0A1"/>
          </a:solidFill>
          <a:latin typeface="Arial" charset="0"/>
          <a:cs typeface="Arial" charset="0"/>
        </a:defRPr>
      </a:lvl9pPr>
    </p:titleStyle>
    <p:bodyStyle>
      <a:lvl1pPr marL="342900" indent="-342900" algn="l" rtl="0" eaLnBrk="1" fontAlgn="base" hangingPunct="1">
        <a:spcBef>
          <a:spcPct val="25000"/>
        </a:spcBef>
        <a:spcAft>
          <a:spcPct val="25000"/>
        </a:spcAft>
        <a:buClr>
          <a:srgbClr val="F3F0A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5000"/>
        </a:spcBef>
        <a:spcAft>
          <a:spcPct val="25000"/>
        </a:spcAft>
        <a:buClr>
          <a:srgbClr val="F3F0A1"/>
        </a:buClr>
        <a:buChar char="•"/>
        <a:defRPr sz="2000">
          <a:solidFill>
            <a:schemeClr val="tx1"/>
          </a:solidFill>
          <a:latin typeface="+mn-lt"/>
          <a:cs typeface="+mn-cs"/>
        </a:defRPr>
      </a:lvl2pPr>
      <a:lvl3pPr marL="1143000" indent="-228600" algn="l" rtl="0" eaLnBrk="1" fontAlgn="base" hangingPunct="1">
        <a:spcBef>
          <a:spcPct val="25000"/>
        </a:spcBef>
        <a:spcAft>
          <a:spcPct val="25000"/>
        </a:spcAft>
        <a:buClr>
          <a:srgbClr val="F3F0A1"/>
        </a:buClr>
        <a:buFont typeface="Wingdings" pitchFamily="2" charset="2"/>
        <a:defRPr>
          <a:solidFill>
            <a:schemeClr val="tx1"/>
          </a:solidFill>
          <a:latin typeface="+mn-lt"/>
          <a:cs typeface="+mn-cs"/>
        </a:defRPr>
      </a:lvl3pPr>
      <a:lvl4pPr marL="1600200" indent="-228600" algn="l" rtl="0" eaLnBrk="1" fontAlgn="base" hangingPunct="1">
        <a:spcBef>
          <a:spcPct val="25000"/>
        </a:spcBef>
        <a:spcAft>
          <a:spcPct val="25000"/>
        </a:spcAft>
        <a:buClr>
          <a:srgbClr val="F3F0A1"/>
        </a:buClr>
        <a:buFont typeface="Wingdings" pitchFamily="2" charset="2"/>
        <a:buChar char="§"/>
        <a:defRPr sz="1600">
          <a:solidFill>
            <a:schemeClr val="tx1"/>
          </a:solidFill>
          <a:latin typeface="+mn-lt"/>
          <a:cs typeface="+mn-cs"/>
        </a:defRPr>
      </a:lvl4pPr>
      <a:lvl5pPr marL="20574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5pPr>
      <a:lvl6pPr marL="25146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6pPr>
      <a:lvl7pPr marL="29718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7pPr>
      <a:lvl8pPr marL="34290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8pPr>
      <a:lvl9pPr marL="38862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logs.msdn.com/b/kashiffl/" TargetMode="External"/><Relationship Id="rId7" Type="http://schemas.openxmlformats.org/officeDocument/2006/relationships/hyperlink" Target="http://karlshifflett.wordpress.com/2010/11/07/in-the-box-ndash-mvvm-training/" TargetMode="External"/><Relationship Id="rId2" Type="http://schemas.openxmlformats.org/officeDocument/2006/relationships/hyperlink" Target="http://karlshifflett.wordpress.com/" TargetMode="External"/><Relationship Id="rId1" Type="http://schemas.openxmlformats.org/officeDocument/2006/relationships/slideLayout" Target="../slideLayouts/slideLayout2.xml"/><Relationship Id="rId6" Type="http://schemas.openxmlformats.org/officeDocument/2006/relationships/hyperlink" Target="http://karlshifflett.wordpress.com/2010/05/09/stuff-wpf-line-of-business-using-mvvm-video-tutorial/" TargetMode="External"/><Relationship Id="rId5" Type="http://schemas.openxmlformats.org/officeDocument/2006/relationships/hyperlink" Target="http://msdn.microsoft.com/en-us/practices/default.aspx" TargetMode="External"/><Relationship Id="rId4" Type="http://schemas.openxmlformats.org/officeDocument/2006/relationships/hyperlink" Target="http://blogs.msdn.com/b/wpfsldesign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447800"/>
            <a:ext cx="8534400" cy="1523495"/>
          </a:xfrm>
        </p:spPr>
        <p:txBody>
          <a:bodyPr>
            <a:normAutofit/>
          </a:bodyPr>
          <a:lstStyle/>
          <a:p>
            <a:r>
              <a:rPr lang="en-US" dirty="0" smtClean="0"/>
              <a:t>Introduction to </a:t>
            </a:r>
            <a:br>
              <a:rPr lang="en-US" dirty="0" smtClean="0"/>
            </a:br>
            <a:r>
              <a:rPr lang="en-US" dirty="0" smtClean="0"/>
              <a:t>Model-View-ViewModel </a:t>
            </a:r>
            <a:endParaRPr lang="en-US" dirty="0"/>
          </a:p>
        </p:txBody>
      </p:sp>
      <p:sp>
        <p:nvSpPr>
          <p:cNvPr id="5" name="Subtitle 2"/>
          <p:cNvSpPr>
            <a:spLocks noGrp="1"/>
          </p:cNvSpPr>
          <p:nvPr>
            <p:ph type="subTitle" idx="1"/>
          </p:nvPr>
        </p:nvSpPr>
        <p:spPr>
          <a:xfrm>
            <a:off x="1092200" y="4737100"/>
            <a:ext cx="7854696" cy="1282700"/>
          </a:xfrm>
        </p:spPr>
        <p:txBody>
          <a:bodyPr>
            <a:noAutofit/>
          </a:bodyPr>
          <a:lstStyle/>
          <a:p>
            <a:r>
              <a:rPr lang="en-US" sz="2400" b="1" dirty="0" smtClean="0"/>
              <a:t>Karl Shifflett</a:t>
            </a:r>
          </a:p>
          <a:p>
            <a:r>
              <a:rPr lang="en-US" sz="2400" i="1" dirty="0"/>
              <a:t>Program Manager, Microsoft patterns &amp; practices</a:t>
            </a:r>
          </a:p>
          <a:p>
            <a:endParaRPr lang="en-US" sz="24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225425" y="1905000"/>
            <a:ext cx="8743950" cy="4340225"/>
          </a:xfrm>
        </p:spPr>
        <p:txBody>
          <a:bodyPr/>
          <a:lstStyle/>
          <a:p>
            <a:r>
              <a:rPr lang="en-US" dirty="0"/>
              <a:t>Your domain</a:t>
            </a:r>
          </a:p>
          <a:p>
            <a:r>
              <a:rPr lang="en-US" dirty="0"/>
              <a:t>Data objects</a:t>
            </a:r>
          </a:p>
          <a:p>
            <a:pPr lvl="1"/>
            <a:r>
              <a:rPr lang="en-US" dirty="0" err="1" smtClean="0"/>
              <a:t>DTO</a:t>
            </a:r>
            <a:r>
              <a:rPr lang="en-US" dirty="0"/>
              <a:t>, </a:t>
            </a:r>
            <a:r>
              <a:rPr lang="en-US" dirty="0" err="1" smtClean="0"/>
              <a:t>POCO</a:t>
            </a:r>
            <a:endParaRPr lang="en-US" dirty="0" smtClean="0"/>
          </a:p>
          <a:p>
            <a:pPr lvl="1"/>
            <a:r>
              <a:rPr lang="en-US" dirty="0" smtClean="0"/>
              <a:t>Generated </a:t>
            </a:r>
            <a:r>
              <a:rPr lang="en-US" dirty="0"/>
              <a:t>data </a:t>
            </a:r>
            <a:r>
              <a:rPr lang="en-US" dirty="0" smtClean="0"/>
              <a:t>model</a:t>
            </a:r>
          </a:p>
          <a:p>
            <a:pPr lvl="1"/>
            <a:r>
              <a:rPr lang="en-US" dirty="0" smtClean="0"/>
              <a:t>Generated </a:t>
            </a:r>
            <a:r>
              <a:rPr lang="en-US" dirty="0"/>
              <a:t>proxy model</a:t>
            </a:r>
          </a:p>
          <a:p>
            <a:r>
              <a:rPr lang="en-US" dirty="0"/>
              <a:t>Service Layer</a:t>
            </a:r>
          </a:p>
          <a:p>
            <a:pPr lvl="1"/>
            <a:r>
              <a:rPr lang="en-US" dirty="0"/>
              <a:t>Repositories</a:t>
            </a:r>
          </a:p>
          <a:p>
            <a:pPr lvl="1"/>
            <a:r>
              <a:rPr lang="en-US" dirty="0"/>
              <a:t>Business objects</a:t>
            </a:r>
          </a:p>
          <a:p>
            <a:endParaRPr lang="en-US" dirty="0"/>
          </a:p>
        </p:txBody>
      </p:sp>
      <p:sp>
        <p:nvSpPr>
          <p:cNvPr id="4" name="Rounded Rectangle 3"/>
          <p:cNvSpPr/>
          <p:nvPr/>
        </p:nvSpPr>
        <p:spPr>
          <a:xfrm>
            <a:off x="1314991" y="914400"/>
            <a:ext cx="1600200" cy="762000"/>
          </a:xfrm>
          <a:prstGeom prst="roundRect">
            <a:avLst/>
          </a:prstGeom>
          <a:solidFill>
            <a:schemeClr val="tx2">
              <a:lumMod val="60000"/>
              <a:lumOff val="40000"/>
              <a:alpha val="25000"/>
            </a:schemeClr>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View</a:t>
            </a:r>
            <a:endParaRPr lang="en-US" dirty="0"/>
          </a:p>
        </p:txBody>
      </p:sp>
      <p:sp>
        <p:nvSpPr>
          <p:cNvPr id="5" name="Rounded Rectangle 4"/>
          <p:cNvSpPr/>
          <p:nvPr/>
        </p:nvSpPr>
        <p:spPr>
          <a:xfrm>
            <a:off x="3524791" y="914401"/>
            <a:ext cx="1600200" cy="762000"/>
          </a:xfrm>
          <a:prstGeom prst="roundRect">
            <a:avLst/>
          </a:prstGeom>
          <a:gradFill>
            <a:gsLst>
              <a:gs pos="0">
                <a:schemeClr val="accent2">
                  <a:tint val="50000"/>
                  <a:satMod val="300000"/>
                  <a:alpha val="25000"/>
                </a:schemeClr>
              </a:gs>
              <a:gs pos="35000">
                <a:schemeClr val="accent2">
                  <a:tint val="37000"/>
                  <a:satMod val="300000"/>
                  <a:alpha val="25000"/>
                </a:schemeClr>
              </a:gs>
              <a:gs pos="100000">
                <a:schemeClr val="accent2">
                  <a:tint val="15000"/>
                  <a:satMod val="350000"/>
                  <a:alpha val="25000"/>
                </a:schemeClr>
              </a:gs>
            </a:gsLst>
          </a:gradFill>
          <a:ln>
            <a:solidFill>
              <a:schemeClr val="tx1">
                <a:alpha val="25000"/>
              </a:schemeClr>
            </a:solidFill>
          </a:ln>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ViewModel</a:t>
            </a:r>
            <a:endParaRPr lang="en-US" dirty="0"/>
          </a:p>
        </p:txBody>
      </p:sp>
      <p:sp>
        <p:nvSpPr>
          <p:cNvPr id="6" name="Rounded Rectangle 5"/>
          <p:cNvSpPr/>
          <p:nvPr/>
        </p:nvSpPr>
        <p:spPr>
          <a:xfrm>
            <a:off x="5963191" y="919716"/>
            <a:ext cx="1600200" cy="762000"/>
          </a:xfrm>
          <a:prstGeom prst="roundRect">
            <a:avLst/>
          </a:prstGeom>
          <a:solidFill>
            <a:srgbClr val="92D050"/>
          </a:solidFill>
          <a:ln>
            <a:solidFill>
              <a:schemeClr val="tx1"/>
            </a:solidFill>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a:t>
            </a:r>
            <a:endParaRPr lang="en-US" dirty="0"/>
          </a:p>
        </p:txBody>
      </p:sp>
      <p:cxnSp>
        <p:nvCxnSpPr>
          <p:cNvPr id="7" name="Straight Arrow Connector 6"/>
          <p:cNvCxnSpPr/>
          <p:nvPr/>
        </p:nvCxnSpPr>
        <p:spPr>
          <a:xfrm>
            <a:off x="2915191" y="1203251"/>
            <a:ext cx="609600" cy="1"/>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124991" y="1203252"/>
            <a:ext cx="838200" cy="5315"/>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11647" y="1401726"/>
            <a:ext cx="609600" cy="1588"/>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124991" y="1403314"/>
            <a:ext cx="838200" cy="0"/>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7630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059" y="0"/>
            <a:ext cx="5783141" cy="6858000"/>
          </a:xfrm>
          <a:prstGeom prst="rect">
            <a:avLst/>
          </a:prstGeom>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&amp; Creation</a:t>
            </a:r>
            <a:endParaRPr lang="en-US" dirty="0"/>
          </a:p>
        </p:txBody>
      </p:sp>
      <p:sp>
        <p:nvSpPr>
          <p:cNvPr id="3" name="Content Placeholder 2"/>
          <p:cNvSpPr>
            <a:spLocks noGrp="1"/>
          </p:cNvSpPr>
          <p:nvPr>
            <p:ph idx="1"/>
          </p:nvPr>
        </p:nvSpPr>
        <p:spPr>
          <a:xfrm>
            <a:off x="145979" y="2446184"/>
            <a:ext cx="8743950" cy="3657600"/>
          </a:xfrm>
        </p:spPr>
        <p:txBody>
          <a:bodyPr/>
          <a:lstStyle/>
          <a:p>
            <a:pPr>
              <a:spcBef>
                <a:spcPts val="300"/>
              </a:spcBef>
            </a:pPr>
            <a:r>
              <a:rPr lang="en-US" sz="2000" dirty="0" smtClean="0"/>
              <a:t>View First </a:t>
            </a:r>
          </a:p>
          <a:p>
            <a:pPr lvl="1">
              <a:spcBef>
                <a:spcPts val="300"/>
              </a:spcBef>
            </a:pPr>
            <a:r>
              <a:rPr lang="en-US" sz="1600" dirty="0" smtClean="0"/>
              <a:t>View creates the ViewModel (in XAML or code-behind)</a:t>
            </a:r>
          </a:p>
          <a:p>
            <a:pPr lvl="1">
              <a:spcBef>
                <a:spcPts val="300"/>
              </a:spcBef>
            </a:pPr>
            <a:r>
              <a:rPr lang="en-US" sz="1600" dirty="0" smtClean="0"/>
              <a:t>View has the ViewModel injected (property or constructor)</a:t>
            </a:r>
          </a:p>
          <a:p>
            <a:pPr>
              <a:spcBef>
                <a:spcPts val="300"/>
              </a:spcBef>
            </a:pPr>
            <a:r>
              <a:rPr lang="en-US" sz="2000" dirty="0"/>
              <a:t>ViewModel First </a:t>
            </a:r>
          </a:p>
          <a:p>
            <a:pPr lvl="1">
              <a:spcBef>
                <a:spcPts val="300"/>
              </a:spcBef>
            </a:pPr>
            <a:r>
              <a:rPr lang="en-US" sz="1600" dirty="0" smtClean="0"/>
              <a:t>ViewModel creates View (usually injected), wires itself to the View</a:t>
            </a:r>
          </a:p>
          <a:p>
            <a:pPr lvl="1">
              <a:spcBef>
                <a:spcPts val="300"/>
              </a:spcBef>
            </a:pPr>
            <a:r>
              <a:rPr lang="en-US" sz="1600" dirty="0"/>
              <a:t>Resource system looks up </a:t>
            </a:r>
            <a:r>
              <a:rPr lang="en-US" sz="1600" dirty="0" err="1"/>
              <a:t>DataTemplate</a:t>
            </a:r>
            <a:r>
              <a:rPr lang="en-US" sz="1600" dirty="0"/>
              <a:t> (View)</a:t>
            </a:r>
          </a:p>
          <a:p>
            <a:pPr>
              <a:spcBef>
                <a:spcPts val="300"/>
              </a:spcBef>
            </a:pPr>
            <a:r>
              <a:rPr lang="en-US" sz="2000" dirty="0" smtClean="0"/>
              <a:t>Other</a:t>
            </a:r>
          </a:p>
          <a:p>
            <a:pPr lvl="1">
              <a:spcBef>
                <a:spcPts val="300"/>
              </a:spcBef>
            </a:pPr>
            <a:r>
              <a:rPr lang="en-US" sz="1600" dirty="0"/>
              <a:t>IOC container can create View and ViewModel </a:t>
            </a:r>
            <a:r>
              <a:rPr lang="en-US" sz="1600" dirty="0" smtClean="0"/>
              <a:t>together</a:t>
            </a:r>
          </a:p>
          <a:p>
            <a:pPr lvl="1">
              <a:spcBef>
                <a:spcPts val="300"/>
              </a:spcBef>
            </a:pPr>
            <a:r>
              <a:rPr lang="en-US" sz="1600" dirty="0"/>
              <a:t>Rob Eisenberg </a:t>
            </a:r>
            <a:r>
              <a:rPr lang="en-US" sz="1600" dirty="0" err="1"/>
              <a:t>Caliburn.Micro</a:t>
            </a:r>
            <a:r>
              <a:rPr lang="en-US" sz="1600" dirty="0"/>
              <a:t> </a:t>
            </a:r>
            <a:r>
              <a:rPr lang="en-US" sz="1600" dirty="0" smtClean="0"/>
              <a:t>Framework</a:t>
            </a:r>
          </a:p>
          <a:p>
            <a:pPr lvl="1">
              <a:spcBef>
                <a:spcPts val="300"/>
              </a:spcBef>
            </a:pPr>
            <a:r>
              <a:rPr lang="en-US" sz="1600" dirty="0"/>
              <a:t>Presenter creates View, connects ViewModel</a:t>
            </a:r>
          </a:p>
          <a:p>
            <a:pPr lvl="1">
              <a:spcBef>
                <a:spcPts val="300"/>
              </a:spcBef>
            </a:pPr>
            <a:endParaRPr lang="en-US" sz="1600" dirty="0"/>
          </a:p>
          <a:p>
            <a:pPr lvl="1"/>
            <a:endParaRPr lang="en-US" sz="1600" dirty="0" smtClean="0"/>
          </a:p>
          <a:p>
            <a:pPr lvl="1"/>
            <a:endParaRPr lang="en-US" sz="1600" dirty="0" smtClean="0"/>
          </a:p>
          <a:p>
            <a:endParaRPr lang="en-US" dirty="0" smtClean="0"/>
          </a:p>
          <a:p>
            <a:pPr lvl="1"/>
            <a:endParaRPr lang="en-US" dirty="0" smtClean="0"/>
          </a:p>
          <a:p>
            <a:pPr lvl="1"/>
            <a:endParaRPr lang="en-US" dirty="0" smtClean="0"/>
          </a:p>
        </p:txBody>
      </p:sp>
      <p:sp>
        <p:nvSpPr>
          <p:cNvPr id="4" name="Rounded Rectangle 3"/>
          <p:cNvSpPr/>
          <p:nvPr/>
        </p:nvSpPr>
        <p:spPr>
          <a:xfrm>
            <a:off x="434953" y="838200"/>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5" name="Rounded Rectangle 4"/>
          <p:cNvSpPr/>
          <p:nvPr/>
        </p:nvSpPr>
        <p:spPr>
          <a:xfrm>
            <a:off x="431059" y="1455588"/>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6" name="Rounded Rectangle 5"/>
          <p:cNvSpPr/>
          <p:nvPr/>
        </p:nvSpPr>
        <p:spPr>
          <a:xfrm>
            <a:off x="3764885" y="2133600"/>
            <a:ext cx="971008" cy="304797"/>
          </a:xfrm>
          <a:prstGeom prst="roundRect">
            <a:avLst/>
          </a:prstGeom>
          <a:solidFill>
            <a:srgbClr val="92D050"/>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Model</a:t>
            </a:r>
            <a:endParaRPr lang="en-US" sz="1200" dirty="0"/>
          </a:p>
        </p:txBody>
      </p:sp>
      <p:sp>
        <p:nvSpPr>
          <p:cNvPr id="11" name="Rounded Rectangle 10"/>
          <p:cNvSpPr/>
          <p:nvPr/>
        </p:nvSpPr>
        <p:spPr>
          <a:xfrm>
            <a:off x="1828800" y="838200"/>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2" name="Rounded Rectangle 11"/>
          <p:cNvSpPr/>
          <p:nvPr/>
        </p:nvSpPr>
        <p:spPr>
          <a:xfrm>
            <a:off x="1828800" y="1455589"/>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13" name="Rounded Rectangle 12"/>
          <p:cNvSpPr/>
          <p:nvPr/>
        </p:nvSpPr>
        <p:spPr>
          <a:xfrm>
            <a:off x="3213748"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4" name="Rounded Rectangle 13"/>
          <p:cNvSpPr/>
          <p:nvPr/>
        </p:nvSpPr>
        <p:spPr>
          <a:xfrm>
            <a:off x="4302795"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7" name="Rounded Rectangle 16"/>
          <p:cNvSpPr/>
          <p:nvPr/>
        </p:nvSpPr>
        <p:spPr>
          <a:xfrm>
            <a:off x="3762104" y="1455590"/>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18" name="Rounded Rectangle 17"/>
          <p:cNvSpPr/>
          <p:nvPr/>
        </p:nvSpPr>
        <p:spPr>
          <a:xfrm>
            <a:off x="5616553"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9" name="Rounded Rectangle 18"/>
          <p:cNvSpPr/>
          <p:nvPr/>
        </p:nvSpPr>
        <p:spPr>
          <a:xfrm>
            <a:off x="5612659" y="1455589"/>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20" name="Rounded Rectangle 19"/>
          <p:cNvSpPr/>
          <p:nvPr/>
        </p:nvSpPr>
        <p:spPr>
          <a:xfrm>
            <a:off x="7010400"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21" name="Rounded Rectangle 20"/>
          <p:cNvSpPr/>
          <p:nvPr/>
        </p:nvSpPr>
        <p:spPr>
          <a:xfrm>
            <a:off x="7010400" y="1455590"/>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cxnSp>
        <p:nvCxnSpPr>
          <p:cNvPr id="23" name="Elbow Connector 22"/>
          <p:cNvCxnSpPr>
            <a:stCxn id="5" idx="2"/>
            <a:endCxn id="6" idx="1"/>
          </p:cNvCxnSpPr>
          <p:nvPr/>
        </p:nvCxnSpPr>
        <p:spPr>
          <a:xfrm rot="16200000" flipH="1">
            <a:off x="2077917" y="599031"/>
            <a:ext cx="525614" cy="2848322"/>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2"/>
            <a:endCxn id="6" idx="1"/>
          </p:cNvCxnSpPr>
          <p:nvPr/>
        </p:nvCxnSpPr>
        <p:spPr>
          <a:xfrm rot="16200000" flipH="1">
            <a:off x="2776788" y="1297901"/>
            <a:ext cx="525613" cy="1450581"/>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2"/>
          </p:cNvCxnSpPr>
          <p:nvPr/>
        </p:nvCxnSpPr>
        <p:spPr>
          <a:xfrm>
            <a:off x="4247608" y="1760387"/>
            <a:ext cx="0" cy="3732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2"/>
            <a:endCxn id="6" idx="3"/>
          </p:cNvCxnSpPr>
          <p:nvPr/>
        </p:nvCxnSpPr>
        <p:spPr>
          <a:xfrm rot="5400000">
            <a:off x="5154222" y="1342057"/>
            <a:ext cx="525613" cy="1362270"/>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2"/>
            <a:endCxn id="6" idx="3"/>
          </p:cNvCxnSpPr>
          <p:nvPr/>
        </p:nvCxnSpPr>
        <p:spPr>
          <a:xfrm rot="5400000">
            <a:off x="5853093" y="643188"/>
            <a:ext cx="525612" cy="2760011"/>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5" idx="0"/>
          </p:cNvCxnSpPr>
          <p:nvPr/>
        </p:nvCxnSpPr>
        <p:spPr>
          <a:xfrm flipH="1">
            <a:off x="916563" y="1142997"/>
            <a:ext cx="3894" cy="31259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2"/>
            <a:endCxn id="12" idx="0"/>
          </p:cNvCxnSpPr>
          <p:nvPr/>
        </p:nvCxnSpPr>
        <p:spPr>
          <a:xfrm>
            <a:off x="2314304" y="1142997"/>
            <a:ext cx="0" cy="31259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19" idx="0"/>
          </p:cNvCxnSpPr>
          <p:nvPr/>
        </p:nvCxnSpPr>
        <p:spPr>
          <a:xfrm flipH="1">
            <a:off x="6098163" y="1142998"/>
            <a:ext cx="3894" cy="31259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0" idx="2"/>
            <a:endCxn id="21" idx="0"/>
          </p:cNvCxnSpPr>
          <p:nvPr/>
        </p:nvCxnSpPr>
        <p:spPr>
          <a:xfrm>
            <a:off x="7495904" y="1142998"/>
            <a:ext cx="0" cy="31259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2"/>
            <a:endCxn id="17" idx="0"/>
          </p:cNvCxnSpPr>
          <p:nvPr/>
        </p:nvCxnSpPr>
        <p:spPr>
          <a:xfrm rot="16200000" flipH="1">
            <a:off x="3817134" y="1025116"/>
            <a:ext cx="312592" cy="548356"/>
          </a:xfrm>
          <a:prstGeom prst="bentConnector3">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4" idx="2"/>
            <a:endCxn id="17" idx="0"/>
          </p:cNvCxnSpPr>
          <p:nvPr/>
        </p:nvCxnSpPr>
        <p:spPr>
          <a:xfrm rot="5400000">
            <a:off x="4361658" y="1028949"/>
            <a:ext cx="312592" cy="540691"/>
          </a:xfrm>
          <a:prstGeom prst="bentConnector3">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75974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Wiring View and ViewModel Should be Natural</a:t>
            </a:r>
            <a:endParaRPr lang="en-US" dirty="0"/>
          </a:p>
        </p:txBody>
      </p:sp>
      <p:sp>
        <p:nvSpPr>
          <p:cNvPr id="4" name="Rounded Rectangle 3"/>
          <p:cNvSpPr/>
          <p:nvPr/>
        </p:nvSpPr>
        <p:spPr>
          <a:xfrm>
            <a:off x="434953" y="838200"/>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5" name="Rounded Rectangle 4"/>
          <p:cNvSpPr/>
          <p:nvPr/>
        </p:nvSpPr>
        <p:spPr>
          <a:xfrm>
            <a:off x="431059" y="1455588"/>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6" name="Rounded Rectangle 5"/>
          <p:cNvSpPr/>
          <p:nvPr/>
        </p:nvSpPr>
        <p:spPr>
          <a:xfrm>
            <a:off x="3764885" y="2133600"/>
            <a:ext cx="971008" cy="304797"/>
          </a:xfrm>
          <a:prstGeom prst="roundRect">
            <a:avLst/>
          </a:prstGeom>
          <a:solidFill>
            <a:srgbClr val="92D050"/>
          </a:solidFill>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Model</a:t>
            </a:r>
            <a:endParaRPr lang="en-US" sz="1200" dirty="0"/>
          </a:p>
        </p:txBody>
      </p:sp>
      <p:sp>
        <p:nvSpPr>
          <p:cNvPr id="11" name="Rounded Rectangle 10"/>
          <p:cNvSpPr/>
          <p:nvPr/>
        </p:nvSpPr>
        <p:spPr>
          <a:xfrm>
            <a:off x="1828800" y="838200"/>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2" name="Rounded Rectangle 11"/>
          <p:cNvSpPr/>
          <p:nvPr/>
        </p:nvSpPr>
        <p:spPr>
          <a:xfrm>
            <a:off x="1828800" y="1455589"/>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13" name="Rounded Rectangle 12"/>
          <p:cNvSpPr/>
          <p:nvPr/>
        </p:nvSpPr>
        <p:spPr>
          <a:xfrm>
            <a:off x="3213748"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4" name="Rounded Rectangle 13"/>
          <p:cNvSpPr/>
          <p:nvPr/>
        </p:nvSpPr>
        <p:spPr>
          <a:xfrm>
            <a:off x="4302795"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7" name="Rounded Rectangle 16"/>
          <p:cNvSpPr/>
          <p:nvPr/>
        </p:nvSpPr>
        <p:spPr>
          <a:xfrm>
            <a:off x="3762104" y="1455590"/>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18" name="Rounded Rectangle 17"/>
          <p:cNvSpPr/>
          <p:nvPr/>
        </p:nvSpPr>
        <p:spPr>
          <a:xfrm>
            <a:off x="5616553"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19" name="Rounded Rectangle 18"/>
          <p:cNvSpPr/>
          <p:nvPr/>
        </p:nvSpPr>
        <p:spPr>
          <a:xfrm>
            <a:off x="5612659" y="1455589"/>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sp>
        <p:nvSpPr>
          <p:cNvPr id="20" name="Rounded Rectangle 19"/>
          <p:cNvSpPr/>
          <p:nvPr/>
        </p:nvSpPr>
        <p:spPr>
          <a:xfrm>
            <a:off x="7010400" y="838201"/>
            <a:ext cx="971008" cy="304797"/>
          </a:xfrm>
          <a:prstGeom prst="roundRect">
            <a:avLst/>
          </a:prstGeom>
          <a:solidFill>
            <a:schemeClr val="tx2">
              <a:lumMod val="60000"/>
              <a:lumOff val="40000"/>
            </a:schemeClr>
          </a:solidFill>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View</a:t>
            </a:r>
            <a:endParaRPr lang="en-US" sz="1200" dirty="0"/>
          </a:p>
        </p:txBody>
      </p:sp>
      <p:sp>
        <p:nvSpPr>
          <p:cNvPr id="21" name="Rounded Rectangle 20"/>
          <p:cNvSpPr/>
          <p:nvPr/>
        </p:nvSpPr>
        <p:spPr>
          <a:xfrm>
            <a:off x="7010400" y="1455590"/>
            <a:ext cx="971008" cy="304797"/>
          </a:xfrm>
          <a:prstGeom prst="roundRect">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ViewModel</a:t>
            </a:r>
            <a:endParaRPr lang="en-US" sz="1200" dirty="0"/>
          </a:p>
        </p:txBody>
      </p:sp>
      <p:cxnSp>
        <p:nvCxnSpPr>
          <p:cNvPr id="23" name="Elbow Connector 22"/>
          <p:cNvCxnSpPr>
            <a:stCxn id="5" idx="2"/>
            <a:endCxn id="6" idx="1"/>
          </p:cNvCxnSpPr>
          <p:nvPr/>
        </p:nvCxnSpPr>
        <p:spPr>
          <a:xfrm rot="16200000" flipH="1">
            <a:off x="2077917" y="599031"/>
            <a:ext cx="525614" cy="2848322"/>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2"/>
            <a:endCxn id="6" idx="1"/>
          </p:cNvCxnSpPr>
          <p:nvPr/>
        </p:nvCxnSpPr>
        <p:spPr>
          <a:xfrm rot="16200000" flipH="1">
            <a:off x="2776788" y="1297901"/>
            <a:ext cx="525613" cy="1450581"/>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2"/>
          </p:cNvCxnSpPr>
          <p:nvPr/>
        </p:nvCxnSpPr>
        <p:spPr>
          <a:xfrm>
            <a:off x="4247608" y="1760387"/>
            <a:ext cx="0" cy="373213"/>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9" idx="2"/>
            <a:endCxn id="6" idx="3"/>
          </p:cNvCxnSpPr>
          <p:nvPr/>
        </p:nvCxnSpPr>
        <p:spPr>
          <a:xfrm rot="5400000">
            <a:off x="5154222" y="1342057"/>
            <a:ext cx="525613" cy="1362270"/>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2"/>
            <a:endCxn id="6" idx="3"/>
          </p:cNvCxnSpPr>
          <p:nvPr/>
        </p:nvCxnSpPr>
        <p:spPr>
          <a:xfrm rot="5400000">
            <a:off x="5853093" y="643188"/>
            <a:ext cx="525612" cy="2760011"/>
          </a:xfrm>
          <a:prstGeom prst="bentConnector2">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5" idx="0"/>
          </p:cNvCxnSpPr>
          <p:nvPr/>
        </p:nvCxnSpPr>
        <p:spPr>
          <a:xfrm flipH="1">
            <a:off x="916563" y="1142997"/>
            <a:ext cx="3894" cy="31259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2"/>
            <a:endCxn id="12" idx="0"/>
          </p:cNvCxnSpPr>
          <p:nvPr/>
        </p:nvCxnSpPr>
        <p:spPr>
          <a:xfrm>
            <a:off x="2314304" y="1142997"/>
            <a:ext cx="0" cy="31259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19" idx="0"/>
          </p:cNvCxnSpPr>
          <p:nvPr/>
        </p:nvCxnSpPr>
        <p:spPr>
          <a:xfrm flipH="1">
            <a:off x="6098163" y="1142998"/>
            <a:ext cx="3894" cy="31259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0" idx="2"/>
            <a:endCxn id="21" idx="0"/>
          </p:cNvCxnSpPr>
          <p:nvPr/>
        </p:nvCxnSpPr>
        <p:spPr>
          <a:xfrm>
            <a:off x="7495904" y="1142998"/>
            <a:ext cx="0" cy="312592"/>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2"/>
            <a:endCxn id="17" idx="0"/>
          </p:cNvCxnSpPr>
          <p:nvPr/>
        </p:nvCxnSpPr>
        <p:spPr>
          <a:xfrm rot="16200000" flipH="1">
            <a:off x="3817134" y="1025116"/>
            <a:ext cx="312592" cy="548356"/>
          </a:xfrm>
          <a:prstGeom prst="bentConnector3">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4" idx="2"/>
            <a:endCxn id="17" idx="0"/>
          </p:cNvCxnSpPr>
          <p:nvPr/>
        </p:nvCxnSpPr>
        <p:spPr>
          <a:xfrm rot="5400000">
            <a:off x="4361658" y="1028949"/>
            <a:ext cx="312592" cy="540691"/>
          </a:xfrm>
          <a:prstGeom prst="bentConnector3">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29" y="2841689"/>
            <a:ext cx="4236114" cy="31508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Donut 9"/>
          <p:cNvSpPr/>
          <p:nvPr/>
        </p:nvSpPr>
        <p:spPr>
          <a:xfrm>
            <a:off x="5519058" y="4343400"/>
            <a:ext cx="1358469" cy="1336062"/>
          </a:xfrm>
          <a:prstGeom prst="donut">
            <a:avLst>
              <a:gd name="adj" fmla="val 1501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tx1"/>
              </a:solidFill>
            </a:endParaRPr>
          </a:p>
        </p:txBody>
      </p:sp>
      <p:sp>
        <p:nvSpPr>
          <p:cNvPr id="15" name="Down Arrow 14"/>
          <p:cNvSpPr/>
          <p:nvPr/>
        </p:nvSpPr>
        <p:spPr>
          <a:xfrm>
            <a:off x="5952457" y="3831772"/>
            <a:ext cx="457200" cy="1295400"/>
          </a:xfrm>
          <a:prstGeom prst="downArrow">
            <a:avLst/>
          </a:prstGeom>
          <a:solidFill>
            <a:srgbClr val="FF5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677393" y="2723605"/>
            <a:ext cx="986501" cy="140042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pic>
        <p:nvPicPr>
          <p:cNvPr id="1028" name="Picture 4" descr="http://lh5.ggpht.com/_8IT2c3B5vQk/Ss9uR37-__I/AAAAAAAAAFI/OAamFwg8sco/s800/gold-hamm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247340"/>
            <a:ext cx="1861581" cy="233959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5952457" y="3078478"/>
            <a:ext cx="2344787" cy="2344787"/>
            <a:chOff x="-3124200" y="1787857"/>
            <a:chExt cx="2344787" cy="2344787"/>
          </a:xfrm>
        </p:grpSpPr>
        <p:sp>
          <p:nvSpPr>
            <p:cNvPr id="16" name="Oval 15"/>
            <p:cNvSpPr/>
            <p:nvPr/>
          </p:nvSpPr>
          <p:spPr>
            <a:xfrm>
              <a:off x="-3124200" y="1787857"/>
              <a:ext cx="2344787" cy="2344787"/>
            </a:xfrm>
            <a:prstGeom prst="ellipse">
              <a:avLst/>
            </a:prstGeom>
            <a:noFill/>
            <a:ln w="762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6" idx="1"/>
            </p:cNvCxnSpPr>
            <p:nvPr/>
          </p:nvCxnSpPr>
          <p:spPr>
            <a:xfrm>
              <a:off x="-2780814" y="2131243"/>
              <a:ext cx="1810430" cy="1517271"/>
            </a:xfrm>
            <a:prstGeom prst="line">
              <a:avLst/>
            </a:prstGeom>
            <a:ln w="762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5903639"/>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smtClean="0"/>
              <a:t>Wiring up View and ViewModel</a:t>
            </a:r>
            <a:endParaRPr lang="en-US" dirty="0"/>
          </a:p>
        </p:txBody>
      </p:sp>
      <p:sp>
        <p:nvSpPr>
          <p:cNvPr id="10" name="TextBox 9"/>
          <p:cNvSpPr txBox="1"/>
          <p:nvPr/>
        </p:nvSpPr>
        <p:spPr>
          <a:xfrm>
            <a:off x="1219200" y="5284787"/>
            <a:ext cx="5867400" cy="369332"/>
          </a:xfrm>
          <a:prstGeom prst="rect">
            <a:avLst/>
          </a:prstGeom>
          <a:noFill/>
        </p:spPr>
        <p:txBody>
          <a:bodyPr wrap="square" rtlCol="0">
            <a:spAutoFit/>
          </a:bodyPr>
          <a:lstStyle/>
          <a:p>
            <a:r>
              <a:rPr lang="en-US" dirty="0" err="1" smtClean="0"/>
              <a:t>Wpf.Mvvm</a:t>
            </a:r>
            <a:endParaRPr lang="en-US" dirty="0" smtClean="0"/>
          </a:p>
        </p:txBody>
      </p:sp>
    </p:spTree>
    <p:extLst>
      <p:ext uri="{BB962C8B-B14F-4D97-AF65-F5344CB8AC3E}">
        <p14:creationId xmlns:p14="http://schemas.microsoft.com/office/powerpoint/2010/main" val="360450256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in MVVM</a:t>
            </a:r>
            <a:endParaRPr lang="en-US" dirty="0"/>
          </a:p>
        </p:txBody>
      </p:sp>
      <p:sp>
        <p:nvSpPr>
          <p:cNvPr id="3" name="Content Placeholder 2"/>
          <p:cNvSpPr>
            <a:spLocks noGrp="1"/>
          </p:cNvSpPr>
          <p:nvPr>
            <p:ph idx="1"/>
          </p:nvPr>
        </p:nvSpPr>
        <p:spPr/>
        <p:txBody>
          <a:bodyPr/>
          <a:lstStyle/>
          <a:p>
            <a:r>
              <a:rPr lang="en-US" dirty="0"/>
              <a:t>To change the View, </a:t>
            </a:r>
            <a:r>
              <a:rPr lang="en-US" dirty="0" smtClean="0"/>
              <a:t>set a </a:t>
            </a:r>
            <a:r>
              <a:rPr lang="en-US" dirty="0"/>
              <a:t>ViewModel property</a:t>
            </a:r>
          </a:p>
          <a:p>
            <a:pPr lvl="1"/>
            <a:r>
              <a:rPr lang="en-US" sz="1800" dirty="0"/>
              <a:t>To disable a button; bind to property</a:t>
            </a:r>
          </a:p>
          <a:p>
            <a:pPr lvl="1"/>
            <a:r>
              <a:rPr lang="en-US" sz="1800" dirty="0"/>
              <a:t>To change </a:t>
            </a:r>
            <a:r>
              <a:rPr lang="en-US" sz="1800" dirty="0" err="1"/>
              <a:t>ViewState</a:t>
            </a:r>
            <a:r>
              <a:rPr lang="en-US" sz="1800" dirty="0"/>
              <a:t>; bind to property</a:t>
            </a:r>
          </a:p>
          <a:p>
            <a:pPr lvl="1"/>
            <a:r>
              <a:rPr lang="en-US" sz="1800" dirty="0"/>
              <a:t>To start an animation; bind to property</a:t>
            </a:r>
          </a:p>
          <a:p>
            <a:pPr lvl="1"/>
            <a:r>
              <a:rPr lang="en-US" sz="1800" dirty="0"/>
              <a:t>To show validation errors; bind to property</a:t>
            </a:r>
          </a:p>
          <a:p>
            <a:r>
              <a:rPr lang="en-US" dirty="0" smtClean="0"/>
              <a:t>For </a:t>
            </a:r>
            <a:r>
              <a:rPr lang="en-US" dirty="0"/>
              <a:t>View to </a:t>
            </a:r>
            <a:r>
              <a:rPr lang="en-US" dirty="0" smtClean="0"/>
              <a:t>execute code</a:t>
            </a:r>
            <a:endParaRPr lang="en-US" dirty="0"/>
          </a:p>
          <a:p>
            <a:pPr lvl="1"/>
            <a:r>
              <a:rPr lang="en-US" sz="1800" dirty="0"/>
              <a:t>View </a:t>
            </a:r>
            <a:r>
              <a:rPr lang="en-US" sz="1800" dirty="0" err="1"/>
              <a:t>CommandSources</a:t>
            </a:r>
            <a:r>
              <a:rPr lang="en-US" sz="1800" dirty="0"/>
              <a:t> bind to ICommand properties</a:t>
            </a:r>
          </a:p>
          <a:p>
            <a:pPr lvl="1"/>
            <a:r>
              <a:rPr lang="en-US" sz="1800" dirty="0"/>
              <a:t>View behaviors bind to ICommand or </a:t>
            </a:r>
            <a:r>
              <a:rPr lang="en-US" sz="1800" dirty="0" smtClean="0"/>
              <a:t>invoke methods</a:t>
            </a:r>
            <a:endParaRPr lang="en-US" sz="1800" dirty="0"/>
          </a:p>
          <a:p>
            <a:endParaRPr lang="en-US" dirty="0"/>
          </a:p>
        </p:txBody>
      </p:sp>
    </p:spTree>
    <p:extLst>
      <p:ext uri="{BB962C8B-B14F-4D97-AF65-F5344CB8AC3E}">
        <p14:creationId xmlns:p14="http://schemas.microsoft.com/office/powerpoint/2010/main" val="2167828397"/>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Developer-Designer Workflow</a:t>
            </a:r>
            <a:endParaRPr lang="en-US" dirty="0"/>
          </a:p>
        </p:txBody>
      </p:sp>
      <p:sp>
        <p:nvSpPr>
          <p:cNvPr id="3" name="Content Placeholder 2"/>
          <p:cNvSpPr>
            <a:spLocks noGrp="1"/>
          </p:cNvSpPr>
          <p:nvPr>
            <p:ph idx="1"/>
          </p:nvPr>
        </p:nvSpPr>
        <p:spPr/>
        <p:txBody>
          <a:bodyPr/>
          <a:lstStyle/>
          <a:p>
            <a:r>
              <a:rPr lang="en-US" dirty="0"/>
              <a:t>Designer uses Blend </a:t>
            </a:r>
          </a:p>
          <a:p>
            <a:pPr lvl="1"/>
            <a:r>
              <a:rPr lang="en-US" dirty="0"/>
              <a:t>Designer can work in isolation </a:t>
            </a:r>
          </a:p>
          <a:p>
            <a:pPr lvl="1"/>
            <a:r>
              <a:rPr lang="en-US" dirty="0"/>
              <a:t>Does not need to touch code file</a:t>
            </a:r>
          </a:p>
          <a:p>
            <a:pPr lvl="1"/>
            <a:r>
              <a:rPr lang="en-US" dirty="0"/>
              <a:t>Can bind to ViewModel properties</a:t>
            </a:r>
          </a:p>
          <a:p>
            <a:pPr lvl="1"/>
            <a:r>
              <a:rPr lang="en-US" dirty="0"/>
              <a:t>Can create design-time sample data</a:t>
            </a:r>
          </a:p>
          <a:p>
            <a:pPr lvl="1"/>
            <a:r>
              <a:rPr lang="en-US" dirty="0"/>
              <a:t>Can create cool animations</a:t>
            </a:r>
          </a:p>
          <a:p>
            <a:pPr lvl="1"/>
            <a:r>
              <a:rPr lang="en-US" dirty="0"/>
              <a:t>Uses Behaviors to fill gaps in XAML capabilities</a:t>
            </a:r>
          </a:p>
          <a:p>
            <a:endParaRPr lang="en-US" dirty="0"/>
          </a:p>
        </p:txBody>
      </p:sp>
    </p:spTree>
    <p:extLst>
      <p:ext uri="{BB962C8B-B14F-4D97-AF65-F5344CB8AC3E}">
        <p14:creationId xmlns:p14="http://schemas.microsoft.com/office/powerpoint/2010/main" val="81342504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38098">
            <a:normAutofit fontScale="90000"/>
          </a:bodyPr>
          <a:lstStyle/>
          <a:p>
            <a:r>
              <a:rPr lang="en-US" dirty="0" smtClean="0"/>
              <a:t>Keeping it Simple</a:t>
            </a:r>
            <a:endParaRPr lang="en-US" dirty="0"/>
          </a:p>
        </p:txBody>
      </p:sp>
      <p:sp>
        <p:nvSpPr>
          <p:cNvPr id="44" name="Content Placeholder 2"/>
          <p:cNvSpPr>
            <a:spLocks noGrp="1"/>
          </p:cNvSpPr>
          <p:nvPr>
            <p:ph idx="1"/>
          </p:nvPr>
        </p:nvSpPr>
        <p:spPr>
          <a:xfrm>
            <a:off x="304800" y="762000"/>
            <a:ext cx="8610600" cy="5486400"/>
          </a:xfrm>
        </p:spPr>
        <p:txBody>
          <a:bodyPr>
            <a:normAutofit fontScale="92500" lnSpcReduction="10000"/>
          </a:bodyPr>
          <a:lstStyle/>
          <a:p>
            <a:r>
              <a:rPr lang="en-US" dirty="0" smtClean="0"/>
              <a:t>Review</a:t>
            </a:r>
          </a:p>
          <a:p>
            <a:pPr lvl="1"/>
            <a:r>
              <a:rPr lang="en-US" dirty="0" smtClean="0"/>
              <a:t>View is in XAML </a:t>
            </a:r>
          </a:p>
          <a:p>
            <a:pPr lvl="1"/>
            <a:r>
              <a:rPr lang="en-US" dirty="0" smtClean="0"/>
              <a:t>View holds a reference to the ViewModel (not always)</a:t>
            </a:r>
            <a:endParaRPr lang="en-US" dirty="0"/>
          </a:p>
          <a:p>
            <a:pPr lvl="1"/>
            <a:r>
              <a:rPr lang="en-US" dirty="0" smtClean="0"/>
              <a:t>View Binds to ViewModel </a:t>
            </a:r>
          </a:p>
          <a:p>
            <a:pPr lvl="1"/>
            <a:r>
              <a:rPr lang="en-US" dirty="0" smtClean="0"/>
              <a:t>View uses Commands to invoke methods on the ViewModel</a:t>
            </a:r>
          </a:p>
          <a:p>
            <a:pPr lvl="1"/>
            <a:r>
              <a:rPr lang="en-US" dirty="0"/>
              <a:t>View uses </a:t>
            </a:r>
            <a:r>
              <a:rPr lang="en-US" dirty="0" smtClean="0"/>
              <a:t>Behaviors </a:t>
            </a:r>
            <a:r>
              <a:rPr lang="en-US" dirty="0"/>
              <a:t>to invoke </a:t>
            </a:r>
            <a:r>
              <a:rPr lang="en-US" dirty="0" smtClean="0"/>
              <a:t>methods on </a:t>
            </a:r>
            <a:r>
              <a:rPr lang="en-US" dirty="0"/>
              <a:t>the </a:t>
            </a:r>
            <a:r>
              <a:rPr lang="en-US" dirty="0" smtClean="0"/>
              <a:t>ViewModel</a:t>
            </a:r>
          </a:p>
          <a:p>
            <a:pPr lvl="1"/>
            <a:r>
              <a:rPr lang="en-US" dirty="0"/>
              <a:t>ViewModel </a:t>
            </a:r>
            <a:r>
              <a:rPr lang="en-US" dirty="0" smtClean="0"/>
              <a:t>holds a reference to the </a:t>
            </a:r>
            <a:r>
              <a:rPr lang="en-US" dirty="0"/>
              <a:t>Model </a:t>
            </a:r>
            <a:endParaRPr lang="en-US" dirty="0" smtClean="0"/>
          </a:p>
          <a:p>
            <a:r>
              <a:rPr lang="en-US" dirty="0" smtClean="0"/>
              <a:t>My General Practices</a:t>
            </a:r>
          </a:p>
          <a:p>
            <a:pPr lvl="1"/>
            <a:r>
              <a:rPr lang="en-US" dirty="0" smtClean="0"/>
              <a:t>View can bind to Model (for static data, e.g. list of states) </a:t>
            </a:r>
          </a:p>
          <a:p>
            <a:pPr lvl="1"/>
            <a:r>
              <a:rPr lang="en-US" dirty="0" smtClean="0"/>
              <a:t>ViewModel avoids duplication of Model unless warranted</a:t>
            </a:r>
          </a:p>
          <a:p>
            <a:pPr lvl="1"/>
            <a:r>
              <a:rPr lang="en-US" dirty="0" smtClean="0"/>
              <a:t>Very seldom does the ViewModel need view-related logic, code-behind is OK for this</a:t>
            </a:r>
          </a:p>
          <a:p>
            <a:pPr lvl="1"/>
            <a:r>
              <a:rPr lang="en-US" dirty="0" smtClean="0"/>
              <a:t>View first approach</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09600" y="1295400"/>
            <a:ext cx="8077200" cy="2336152"/>
          </a:xfrm>
        </p:spPr>
        <p:txBody>
          <a:bodyPr/>
          <a:lstStyle/>
          <a:p>
            <a:r>
              <a:rPr lang="en-US" sz="2800" dirty="0"/>
              <a:t>It is natural pattern for XAML platforms</a:t>
            </a:r>
          </a:p>
          <a:p>
            <a:pPr lvl="0"/>
            <a:r>
              <a:rPr lang="en-US" sz="2800" dirty="0" smtClean="0"/>
              <a:t>Provides </a:t>
            </a:r>
            <a:r>
              <a:rPr lang="en-US" sz="2800" dirty="0"/>
              <a:t>separation of concerns</a:t>
            </a:r>
          </a:p>
          <a:p>
            <a:r>
              <a:rPr lang="en-US" sz="2800" dirty="0"/>
              <a:t>Increases application testability</a:t>
            </a:r>
          </a:p>
          <a:p>
            <a:pPr lvl="0"/>
            <a:r>
              <a:rPr lang="en-US" sz="2800" dirty="0" smtClean="0"/>
              <a:t>Enables </a:t>
            </a:r>
            <a:r>
              <a:rPr lang="en-US" sz="2800" dirty="0"/>
              <a:t>the developer-designer workflow</a:t>
            </a:r>
          </a:p>
          <a:p>
            <a:pPr marL="0">
              <a:lnSpc>
                <a:spcPct val="110000"/>
              </a:lnSpc>
              <a:buNone/>
            </a:pPr>
            <a:endParaRPr lang="en-US" sz="2800" dirty="0">
              <a:latin typeface="+mj-lt"/>
            </a:endParaRPr>
          </a:p>
        </p:txBody>
      </p:sp>
      <p:sp>
        <p:nvSpPr>
          <p:cNvPr id="2" name="Title 1"/>
          <p:cNvSpPr>
            <a:spLocks noGrp="1"/>
          </p:cNvSpPr>
          <p:nvPr>
            <p:ph type="title" idx="4294967295"/>
          </p:nvPr>
        </p:nvSpPr>
        <p:spPr>
          <a:xfrm>
            <a:off x="152400" y="0"/>
            <a:ext cx="8077200" cy="1066800"/>
          </a:xfrm>
        </p:spPr>
        <p:txBody>
          <a:bodyPr/>
          <a:lstStyle/>
          <a:p>
            <a:r>
              <a:rPr dirty="0" smtClean="0"/>
              <a:t>Closing</a:t>
            </a:r>
            <a:r>
              <a:rPr lang="en-US" dirty="0" smtClean="0"/>
              <a:t> – MVVM </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a:xfrm>
            <a:off x="228600" y="762000"/>
            <a:ext cx="8743950" cy="5330825"/>
          </a:xfrm>
        </p:spPr>
        <p:txBody>
          <a:bodyPr/>
          <a:lstStyle/>
          <a:p>
            <a:r>
              <a:rPr lang="en-US" dirty="0"/>
              <a:t>Twitter</a:t>
            </a:r>
            <a:r>
              <a:rPr lang="en-US" dirty="0" smtClean="0"/>
              <a:t>: @</a:t>
            </a:r>
            <a:r>
              <a:rPr lang="en-US" dirty="0"/>
              <a:t>kdawg02</a:t>
            </a:r>
          </a:p>
          <a:p>
            <a:r>
              <a:rPr lang="en-US" dirty="0"/>
              <a:t>Blogs</a:t>
            </a:r>
          </a:p>
          <a:p>
            <a:pPr lvl="1"/>
            <a:r>
              <a:rPr lang="en-US" dirty="0">
                <a:hlinkClick r:id="rId2"/>
              </a:rPr>
              <a:t>http://karlshifflett.wordpress.com/</a:t>
            </a:r>
            <a:endParaRPr lang="en-US" dirty="0"/>
          </a:p>
          <a:p>
            <a:pPr lvl="1"/>
            <a:r>
              <a:rPr lang="en-US" dirty="0">
                <a:hlinkClick r:id="rId3"/>
              </a:rPr>
              <a:t>http://blogs.msdn.com/b/kashiffl/</a:t>
            </a:r>
            <a:endParaRPr lang="en-US" dirty="0"/>
          </a:p>
          <a:p>
            <a:pPr lvl="1"/>
            <a:r>
              <a:rPr lang="en-US" dirty="0">
                <a:hlinkClick r:id="rId4"/>
              </a:rPr>
              <a:t>http://blogs.msdn.com/b/wpfsldesigner/</a:t>
            </a:r>
            <a:endParaRPr lang="en-US" dirty="0"/>
          </a:p>
          <a:p>
            <a:r>
              <a:rPr lang="en-US" dirty="0"/>
              <a:t>Links</a:t>
            </a:r>
          </a:p>
          <a:p>
            <a:pPr lvl="1"/>
            <a:r>
              <a:rPr lang="en-US" dirty="0">
                <a:hlinkClick r:id="rId5"/>
              </a:rPr>
              <a:t>http://compositewpf.codeplex.com/</a:t>
            </a:r>
          </a:p>
          <a:p>
            <a:pPr lvl="1"/>
            <a:r>
              <a:rPr lang="en-US" dirty="0">
                <a:hlinkClick r:id="rId5"/>
              </a:rPr>
              <a:t>http://msdn.microsoft.com/en-us/practices/default.aspx</a:t>
            </a:r>
            <a:endParaRPr lang="en-US" dirty="0"/>
          </a:p>
          <a:p>
            <a:r>
              <a:rPr lang="en-US" dirty="0" smtClean="0"/>
              <a:t>MVVM Tutorials</a:t>
            </a:r>
          </a:p>
          <a:p>
            <a:pPr lvl="1"/>
            <a:r>
              <a:rPr lang="en-US" sz="1600" dirty="0" smtClean="0">
                <a:hlinkClick r:id="rId6"/>
              </a:rPr>
              <a:t>http://</a:t>
            </a:r>
            <a:r>
              <a:rPr lang="en-US" sz="1600" dirty="0">
                <a:hlinkClick r:id="rId6"/>
              </a:rPr>
              <a:t>karlshifflett.wordpress.com/2010/05/09/stuff-wpf-line-of-business-using-mvvm-video-tutorial</a:t>
            </a:r>
            <a:r>
              <a:rPr lang="en-US" sz="1600" dirty="0" smtClean="0">
                <a:hlinkClick r:id="rId6"/>
              </a:rPr>
              <a:t>/</a:t>
            </a:r>
            <a:endParaRPr lang="en-US" sz="1600" dirty="0" smtClean="0"/>
          </a:p>
          <a:p>
            <a:pPr lvl="1"/>
            <a:r>
              <a:rPr lang="en-US" sz="1600" dirty="0">
                <a:hlinkClick r:id="rId7"/>
              </a:rPr>
              <a:t>http://karlshifflett.wordpress.com/2010/11/07/in-the-box-ndash-mvvm-training</a:t>
            </a:r>
            <a:r>
              <a:rPr lang="en-US" sz="1600" dirty="0" smtClean="0">
                <a:hlinkClick r:id="rId7"/>
              </a:rPr>
              <a:t>/</a:t>
            </a:r>
            <a:endParaRPr lang="en-US" sz="1600" dirty="0" smtClean="0"/>
          </a:p>
          <a:p>
            <a:endParaRPr lang="en-US" sz="2000" dirty="0"/>
          </a:p>
          <a:p>
            <a:endParaRPr lang="en-US" dirty="0"/>
          </a:p>
        </p:txBody>
      </p:sp>
    </p:spTree>
    <p:extLst>
      <p:ext uri="{BB962C8B-B14F-4D97-AF65-F5344CB8AC3E}">
        <p14:creationId xmlns:p14="http://schemas.microsoft.com/office/powerpoint/2010/main" val="338312740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idx="1"/>
          </p:nvPr>
        </p:nvSpPr>
        <p:spPr/>
        <p:txBody>
          <a:bodyPr/>
          <a:lstStyle/>
          <a:p>
            <a:r>
              <a:rPr lang="en-US" dirty="0"/>
              <a:t>UI design </a:t>
            </a:r>
            <a:r>
              <a:rPr lang="en-US" dirty="0" smtClean="0"/>
              <a:t>pattern</a:t>
            </a:r>
            <a:endParaRPr lang="en-US" dirty="0"/>
          </a:p>
          <a:p>
            <a:r>
              <a:rPr lang="en-US" dirty="0"/>
              <a:t>A way to think about applications</a:t>
            </a:r>
          </a:p>
          <a:p>
            <a:endParaRPr lang="en-US" dirty="0"/>
          </a:p>
        </p:txBody>
      </p:sp>
    </p:spTree>
    <p:extLst>
      <p:ext uri="{BB962C8B-B14F-4D97-AF65-F5344CB8AC3E}">
        <p14:creationId xmlns:p14="http://schemas.microsoft.com/office/powerpoint/2010/main" val="224338519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2" cstate="print"/>
          <a:stretch>
            <a:fillRect/>
          </a:stretch>
        </p:blipFill>
        <p:spPr bwMode="black">
          <a:xfrm>
            <a:off x="1066800" y="2971800"/>
            <a:ext cx="6820407" cy="1592092"/>
          </a:xfrm>
          <a:prstGeom prst="rect">
            <a:avLst/>
          </a:prstGeom>
          <a:noFill/>
          <a:ln>
            <a:noFill/>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 crawl, toddle, walk, run</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887" y="1508125"/>
            <a:ext cx="667702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73774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grpSp>
        <p:nvGrpSpPr>
          <p:cNvPr id="14" name="Group 13"/>
          <p:cNvGrpSpPr/>
          <p:nvPr/>
        </p:nvGrpSpPr>
        <p:grpSpPr>
          <a:xfrm>
            <a:off x="152400" y="1348082"/>
            <a:ext cx="8839200" cy="3429000"/>
            <a:chOff x="152400" y="1348082"/>
            <a:chExt cx="8839200" cy="3429000"/>
          </a:xfrm>
        </p:grpSpPr>
        <p:sp>
          <p:nvSpPr>
            <p:cNvPr id="12" name="Rounded Rectangle 11"/>
            <p:cNvSpPr/>
            <p:nvPr/>
          </p:nvSpPr>
          <p:spPr>
            <a:xfrm>
              <a:off x="152400" y="1348082"/>
              <a:ext cx="8839200" cy="34290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023" y="1929319"/>
              <a:ext cx="2107577" cy="172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413" y="2014031"/>
              <a:ext cx="173420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2144" y="2418778"/>
              <a:ext cx="979214" cy="80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9565" y="2236523"/>
              <a:ext cx="1206670" cy="1107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023" y="1787526"/>
              <a:ext cx="2819311" cy="21144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85770" y="4091282"/>
              <a:ext cx="2402980" cy="461665"/>
            </a:xfrm>
            <a:prstGeom prst="rect">
              <a:avLst/>
            </a:prstGeom>
            <a:noFill/>
          </p:spPr>
          <p:txBody>
            <a:bodyPr wrap="square" rtlCol="0">
              <a:spAutoFit/>
            </a:bodyPr>
            <a:lstStyle/>
            <a:p>
              <a:r>
                <a:rPr lang="en-US" sz="2400" dirty="0" smtClean="0">
                  <a:solidFill>
                    <a:schemeClr val="bg2"/>
                  </a:solidFill>
                </a:rPr>
                <a:t>Current thinking</a:t>
              </a:r>
              <a:endParaRPr lang="en-US" sz="2400" dirty="0">
                <a:solidFill>
                  <a:schemeClr val="bg2"/>
                </a:solidFill>
              </a:endParaRPr>
            </a:p>
          </p:txBody>
        </p:sp>
        <p:sp>
          <p:nvSpPr>
            <p:cNvPr id="10" name="TextBox 9"/>
            <p:cNvSpPr txBox="1"/>
            <p:nvPr/>
          </p:nvSpPr>
          <p:spPr>
            <a:xfrm>
              <a:off x="2921751" y="3893403"/>
              <a:ext cx="2823503" cy="830997"/>
            </a:xfrm>
            <a:prstGeom prst="rect">
              <a:avLst/>
            </a:prstGeom>
            <a:noFill/>
          </p:spPr>
          <p:txBody>
            <a:bodyPr wrap="square" rtlCol="0">
              <a:spAutoFit/>
            </a:bodyPr>
            <a:lstStyle/>
            <a:p>
              <a:pPr algn="ctr"/>
              <a:r>
                <a:rPr lang="en-US" sz="2400" dirty="0" smtClean="0">
                  <a:solidFill>
                    <a:schemeClr val="bg2"/>
                  </a:solidFill>
                </a:rPr>
                <a:t>Sessions Monday &amp; Tuesday</a:t>
              </a:r>
              <a:endParaRPr lang="en-US" sz="2400" dirty="0">
                <a:solidFill>
                  <a:schemeClr val="bg2"/>
                </a:solidFill>
              </a:endParaRPr>
            </a:p>
          </p:txBody>
        </p:sp>
        <p:sp>
          <p:nvSpPr>
            <p:cNvPr id="11" name="TextBox 10"/>
            <p:cNvSpPr txBox="1"/>
            <p:nvPr/>
          </p:nvSpPr>
          <p:spPr>
            <a:xfrm>
              <a:off x="6036024" y="4114800"/>
              <a:ext cx="2819310" cy="461665"/>
            </a:xfrm>
            <a:prstGeom prst="rect">
              <a:avLst/>
            </a:prstGeom>
            <a:noFill/>
          </p:spPr>
          <p:txBody>
            <a:bodyPr wrap="square" rtlCol="0">
              <a:spAutoFit/>
            </a:bodyPr>
            <a:lstStyle/>
            <a:p>
              <a:pPr algn="ctr"/>
              <a:r>
                <a:rPr lang="en-US" sz="2400" dirty="0" smtClean="0">
                  <a:solidFill>
                    <a:schemeClr val="bg2"/>
                  </a:solidFill>
                </a:rPr>
                <a:t>New You</a:t>
              </a:r>
              <a:endParaRPr lang="en-US" sz="2400" dirty="0">
                <a:solidFill>
                  <a:schemeClr val="bg2"/>
                </a:solidFill>
              </a:endParaRPr>
            </a:p>
          </p:txBody>
        </p:sp>
      </p:grpSp>
    </p:spTree>
    <p:extLst>
      <p:ext uri="{BB962C8B-B14F-4D97-AF65-F5344CB8AC3E}">
        <p14:creationId xmlns:p14="http://schemas.microsoft.com/office/powerpoint/2010/main" val="4109302832"/>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MVVM</a:t>
            </a:r>
            <a:endParaRPr lang="en-US" dirty="0"/>
          </a:p>
        </p:txBody>
      </p:sp>
      <p:sp>
        <p:nvSpPr>
          <p:cNvPr id="3" name="Content Placeholder 2"/>
          <p:cNvSpPr>
            <a:spLocks noGrp="1"/>
          </p:cNvSpPr>
          <p:nvPr>
            <p:ph idx="1"/>
          </p:nvPr>
        </p:nvSpPr>
        <p:spPr/>
        <p:txBody>
          <a:bodyPr/>
          <a:lstStyle/>
          <a:p>
            <a:r>
              <a:rPr lang="en-US" dirty="0"/>
              <a:t>Natural pattern for XAML platforms</a:t>
            </a:r>
          </a:p>
          <a:p>
            <a:r>
              <a:rPr lang="en-US" dirty="0" smtClean="0"/>
              <a:t>Separation </a:t>
            </a:r>
            <a:r>
              <a:rPr lang="en-US" dirty="0"/>
              <a:t>of </a:t>
            </a:r>
            <a:r>
              <a:rPr lang="en-US" dirty="0" smtClean="0"/>
              <a:t>concerns</a:t>
            </a:r>
          </a:p>
          <a:p>
            <a:pPr lvl="1"/>
            <a:r>
              <a:rPr lang="en-US" dirty="0" smtClean="0"/>
              <a:t>Testability</a:t>
            </a:r>
          </a:p>
          <a:p>
            <a:pPr lvl="1"/>
            <a:r>
              <a:rPr lang="en-US" dirty="0" smtClean="0"/>
              <a:t>Maintenance</a:t>
            </a:r>
          </a:p>
          <a:p>
            <a:pPr lvl="1"/>
            <a:r>
              <a:rPr lang="en-US" dirty="0" smtClean="0"/>
              <a:t>Evolving the application</a:t>
            </a:r>
          </a:p>
          <a:p>
            <a:r>
              <a:rPr lang="en-US" dirty="0" smtClean="0"/>
              <a:t>Loosely coupled</a:t>
            </a:r>
            <a:endParaRPr lang="en-US" dirty="0"/>
          </a:p>
          <a:p>
            <a:r>
              <a:rPr lang="en-US" dirty="0" smtClean="0"/>
              <a:t>Designer-Developer workflow</a:t>
            </a:r>
          </a:p>
          <a:p>
            <a:r>
              <a:rPr lang="en-US" dirty="0" smtClean="0"/>
              <a:t>Reuse on </a:t>
            </a:r>
            <a:r>
              <a:rPr lang="en-US" dirty="0"/>
              <a:t>other </a:t>
            </a:r>
            <a:r>
              <a:rPr lang="en-US" dirty="0" smtClean="0"/>
              <a:t>platforms (Silverlight)</a:t>
            </a:r>
            <a:endParaRPr lang="en-US" dirty="0"/>
          </a:p>
          <a:p>
            <a:endParaRPr lang="en-US" dirty="0"/>
          </a:p>
          <a:p>
            <a:endParaRPr lang="en-US" dirty="0"/>
          </a:p>
        </p:txBody>
      </p:sp>
    </p:spTree>
    <p:extLst>
      <p:ext uri="{BB962C8B-B14F-4D97-AF65-F5344CB8AC3E}">
        <p14:creationId xmlns:p14="http://schemas.microsoft.com/office/powerpoint/2010/main" val="409163714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MVVM Pattern is SIMPLE</a:t>
            </a:r>
            <a:endParaRPr lang="en-US" dirty="0"/>
          </a:p>
        </p:txBody>
      </p:sp>
      <p:sp>
        <p:nvSpPr>
          <p:cNvPr id="11" name="Rounded Rectangle 10"/>
          <p:cNvSpPr/>
          <p:nvPr/>
        </p:nvSpPr>
        <p:spPr>
          <a:xfrm>
            <a:off x="1314991" y="914400"/>
            <a:ext cx="1600200" cy="762000"/>
          </a:xfrm>
          <a:prstGeom prst="roundRect">
            <a:avLst/>
          </a:prstGeom>
          <a:solidFill>
            <a:schemeClr val="tx2">
              <a:lumMod val="60000"/>
              <a:lumOff val="40000"/>
            </a:schemeClr>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View</a:t>
            </a:r>
            <a:endParaRPr lang="en-US" dirty="0"/>
          </a:p>
        </p:txBody>
      </p:sp>
      <p:sp>
        <p:nvSpPr>
          <p:cNvPr id="12" name="Rounded Rectangle 11"/>
          <p:cNvSpPr/>
          <p:nvPr/>
        </p:nvSpPr>
        <p:spPr>
          <a:xfrm>
            <a:off x="3524791" y="914401"/>
            <a:ext cx="1600200" cy="762000"/>
          </a:xfrm>
          <a:prstGeom prst="roundRect">
            <a:avLst/>
          </a:prstGeom>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ViewModel</a:t>
            </a:r>
            <a:endParaRPr lang="en-US" dirty="0"/>
          </a:p>
        </p:txBody>
      </p:sp>
      <p:sp>
        <p:nvSpPr>
          <p:cNvPr id="13" name="Rounded Rectangle 12"/>
          <p:cNvSpPr/>
          <p:nvPr/>
        </p:nvSpPr>
        <p:spPr>
          <a:xfrm>
            <a:off x="5963191" y="919716"/>
            <a:ext cx="1600200" cy="762000"/>
          </a:xfrm>
          <a:prstGeom prst="roundRect">
            <a:avLst/>
          </a:prstGeom>
          <a:solidFill>
            <a:srgbClr val="92D050"/>
          </a:solidFill>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a:t>
            </a:r>
            <a:endParaRPr lang="en-US" dirty="0"/>
          </a:p>
        </p:txBody>
      </p:sp>
      <p:cxnSp>
        <p:nvCxnSpPr>
          <p:cNvPr id="14" name="Straight Arrow Connector 13"/>
          <p:cNvCxnSpPr/>
          <p:nvPr/>
        </p:nvCxnSpPr>
        <p:spPr>
          <a:xfrm>
            <a:off x="2915191" y="1203251"/>
            <a:ext cx="609600" cy="1"/>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124991" y="1203252"/>
            <a:ext cx="838200" cy="5315"/>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911647" y="1401726"/>
            <a:ext cx="609600" cy="1588"/>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5124991" y="1403314"/>
            <a:ext cx="838200" cy="0"/>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968786"/>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a:xfrm>
            <a:off x="228600" y="2209800"/>
            <a:ext cx="8743950" cy="3959225"/>
          </a:xfrm>
        </p:spPr>
        <p:txBody>
          <a:bodyPr/>
          <a:lstStyle/>
          <a:p>
            <a:pPr marL="285750" indent="-285750">
              <a:buFont typeface="Arial" pitchFamily="34" charset="0"/>
              <a:buChar char="•"/>
            </a:pPr>
            <a:r>
              <a:rPr lang="en-US" dirty="0"/>
              <a:t>User interface</a:t>
            </a:r>
          </a:p>
          <a:p>
            <a:pPr marL="285750" indent="-285750">
              <a:buFont typeface="Arial" pitchFamily="34" charset="0"/>
              <a:buChar char="•"/>
            </a:pPr>
            <a:r>
              <a:rPr lang="en-US" dirty="0"/>
              <a:t>Window, </a:t>
            </a:r>
            <a:r>
              <a:rPr lang="en-US" dirty="0" err="1"/>
              <a:t>UserControl</a:t>
            </a:r>
            <a:r>
              <a:rPr lang="en-US" dirty="0"/>
              <a:t>, Page or </a:t>
            </a:r>
            <a:r>
              <a:rPr lang="en-US" dirty="0" err="1"/>
              <a:t>DataTemplate</a:t>
            </a:r>
            <a:endParaRPr lang="en-US" dirty="0"/>
          </a:p>
          <a:p>
            <a:pPr marL="285750" indent="-285750">
              <a:buFont typeface="Arial" pitchFamily="34" charset="0"/>
              <a:buChar char="•"/>
            </a:pPr>
            <a:r>
              <a:rPr lang="en-US" dirty="0"/>
              <a:t>DataContext is the ViewModel</a:t>
            </a:r>
          </a:p>
          <a:p>
            <a:pPr marL="285750" indent="-285750">
              <a:buFont typeface="Arial" pitchFamily="34" charset="0"/>
              <a:buChar char="•"/>
            </a:pPr>
            <a:r>
              <a:rPr lang="en-US" dirty="0"/>
              <a:t>Little or no code-behind</a:t>
            </a:r>
          </a:p>
          <a:p>
            <a:pPr marL="285750" indent="-285750">
              <a:buFont typeface="Arial" pitchFamily="34" charset="0"/>
              <a:buChar char="•"/>
            </a:pPr>
            <a:r>
              <a:rPr lang="en-US" dirty="0"/>
              <a:t>Updated via data bindings</a:t>
            </a:r>
          </a:p>
          <a:p>
            <a:pPr marL="285750" indent="-285750">
              <a:buFont typeface="Arial" pitchFamily="34" charset="0"/>
              <a:buChar char="•"/>
            </a:pPr>
            <a:r>
              <a:rPr lang="en-US" dirty="0"/>
              <a:t>Command Sources</a:t>
            </a:r>
          </a:p>
          <a:p>
            <a:pPr marL="285750" indent="-285750">
              <a:buFont typeface="Arial" pitchFamily="34" charset="0"/>
              <a:buChar char="•"/>
            </a:pPr>
            <a:r>
              <a:rPr lang="en-US" dirty="0"/>
              <a:t>Behaviors</a:t>
            </a:r>
          </a:p>
          <a:p>
            <a:endParaRPr lang="en-US" dirty="0"/>
          </a:p>
        </p:txBody>
      </p:sp>
      <p:sp>
        <p:nvSpPr>
          <p:cNvPr id="4" name="Rounded Rectangle 3"/>
          <p:cNvSpPr/>
          <p:nvPr/>
        </p:nvSpPr>
        <p:spPr>
          <a:xfrm>
            <a:off x="1314991" y="914400"/>
            <a:ext cx="1600200" cy="762000"/>
          </a:xfrm>
          <a:prstGeom prst="roundRect">
            <a:avLst/>
          </a:prstGeom>
          <a:solidFill>
            <a:schemeClr val="tx2">
              <a:lumMod val="60000"/>
              <a:lumOff val="40000"/>
            </a:schemeClr>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View</a:t>
            </a:r>
            <a:endParaRPr lang="en-US" dirty="0"/>
          </a:p>
        </p:txBody>
      </p:sp>
      <p:sp>
        <p:nvSpPr>
          <p:cNvPr id="5" name="Rounded Rectangle 4"/>
          <p:cNvSpPr/>
          <p:nvPr/>
        </p:nvSpPr>
        <p:spPr>
          <a:xfrm>
            <a:off x="3524791" y="914401"/>
            <a:ext cx="1600200" cy="762000"/>
          </a:xfrm>
          <a:prstGeom prst="roundRect">
            <a:avLst/>
          </a:prstGeom>
          <a:gradFill>
            <a:gsLst>
              <a:gs pos="0">
                <a:schemeClr val="accent2">
                  <a:tint val="50000"/>
                  <a:satMod val="300000"/>
                  <a:alpha val="25000"/>
                </a:schemeClr>
              </a:gs>
              <a:gs pos="35000">
                <a:schemeClr val="accent2">
                  <a:tint val="37000"/>
                  <a:satMod val="300000"/>
                  <a:alpha val="25000"/>
                </a:schemeClr>
              </a:gs>
              <a:gs pos="100000">
                <a:schemeClr val="accent2">
                  <a:tint val="15000"/>
                  <a:satMod val="350000"/>
                  <a:alpha val="25000"/>
                </a:schemeClr>
              </a:gs>
            </a:gsLst>
          </a:gradFill>
          <a:ln>
            <a:solidFill>
              <a:schemeClr val="tx1">
                <a:alpha val="25000"/>
              </a:schemeClr>
            </a:solidFill>
          </a:ln>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ViewModel</a:t>
            </a:r>
            <a:endParaRPr lang="en-US" dirty="0"/>
          </a:p>
        </p:txBody>
      </p:sp>
      <p:sp>
        <p:nvSpPr>
          <p:cNvPr id="6" name="Rounded Rectangle 5"/>
          <p:cNvSpPr/>
          <p:nvPr/>
        </p:nvSpPr>
        <p:spPr>
          <a:xfrm>
            <a:off x="5963191" y="919716"/>
            <a:ext cx="1600200" cy="762000"/>
          </a:xfrm>
          <a:prstGeom prst="roundRect">
            <a:avLst/>
          </a:prstGeom>
          <a:solidFill>
            <a:srgbClr val="92D050">
              <a:alpha val="25000"/>
            </a:srgbClr>
          </a:solidFill>
          <a:ln>
            <a:solidFill>
              <a:schemeClr val="tx1"/>
            </a:solidFill>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a:t>
            </a:r>
            <a:endParaRPr lang="en-US" dirty="0"/>
          </a:p>
        </p:txBody>
      </p:sp>
      <p:cxnSp>
        <p:nvCxnSpPr>
          <p:cNvPr id="7" name="Straight Arrow Connector 6"/>
          <p:cNvCxnSpPr/>
          <p:nvPr/>
        </p:nvCxnSpPr>
        <p:spPr>
          <a:xfrm>
            <a:off x="2915191" y="1203251"/>
            <a:ext cx="609600" cy="1"/>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124991" y="1203252"/>
            <a:ext cx="838200" cy="5315"/>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11647" y="1401726"/>
            <a:ext cx="609600" cy="1588"/>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124991" y="1403314"/>
            <a:ext cx="838200" cy="0"/>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35653"/>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ViewModel</a:t>
            </a:r>
            <a:endParaRPr lang="en-US" dirty="0"/>
          </a:p>
        </p:txBody>
      </p:sp>
      <p:sp>
        <p:nvSpPr>
          <p:cNvPr id="3" name="Content Placeholder 2"/>
          <p:cNvSpPr>
            <a:spLocks noGrp="1"/>
          </p:cNvSpPr>
          <p:nvPr>
            <p:ph idx="1"/>
          </p:nvPr>
        </p:nvSpPr>
        <p:spPr>
          <a:xfrm>
            <a:off x="225425" y="1905000"/>
            <a:ext cx="8743950" cy="4264025"/>
          </a:xfrm>
        </p:spPr>
        <p:txBody>
          <a:bodyPr/>
          <a:lstStyle/>
          <a:p>
            <a:pPr marL="285750" indent="-285750">
              <a:buFont typeface="Arial" pitchFamily="34" charset="0"/>
              <a:buChar char="•"/>
            </a:pPr>
            <a:r>
              <a:rPr lang="en-US" sz="2000" dirty="0"/>
              <a:t>Abstraction of the View</a:t>
            </a:r>
          </a:p>
          <a:p>
            <a:pPr marL="285750" indent="-285750">
              <a:buFont typeface="Arial" pitchFamily="34" charset="0"/>
              <a:buChar char="•"/>
            </a:pPr>
            <a:r>
              <a:rPr lang="en-US" sz="2000" dirty="0"/>
              <a:t>Adapts Model to View</a:t>
            </a:r>
          </a:p>
          <a:p>
            <a:pPr marL="285750" indent="-285750">
              <a:buFont typeface="Arial" pitchFamily="34" charset="0"/>
              <a:buChar char="•"/>
            </a:pPr>
            <a:r>
              <a:rPr lang="en-US" sz="2000" dirty="0"/>
              <a:t>Maintains State</a:t>
            </a:r>
          </a:p>
          <a:p>
            <a:pPr marL="285750" indent="-285750">
              <a:buFont typeface="Arial" pitchFamily="34" charset="0"/>
              <a:buChar char="•"/>
            </a:pPr>
            <a:r>
              <a:rPr lang="en-US" sz="2000" dirty="0"/>
              <a:t>Exposes properties the View binds </a:t>
            </a:r>
            <a:r>
              <a:rPr lang="en-US" sz="2000" dirty="0" smtClean="0"/>
              <a:t>to (data and ICommand properties)</a:t>
            </a:r>
            <a:endParaRPr lang="en-US" sz="2000" dirty="0"/>
          </a:p>
          <a:p>
            <a:pPr marL="285750" indent="-285750">
              <a:buFont typeface="Arial" pitchFamily="34" charset="0"/>
              <a:buChar char="•"/>
            </a:pPr>
            <a:r>
              <a:rPr lang="en-US" sz="2000" dirty="0"/>
              <a:t>Exposes methods View behaviors can call</a:t>
            </a:r>
          </a:p>
          <a:p>
            <a:pPr marL="285750" indent="-285750">
              <a:buFont typeface="Arial" pitchFamily="34" charset="0"/>
              <a:buChar char="•"/>
            </a:pPr>
            <a:r>
              <a:rPr lang="en-US" sz="2000" dirty="0" smtClean="0"/>
              <a:t>Loose coupling and testability is </a:t>
            </a:r>
            <a:r>
              <a:rPr lang="en-US" sz="2000" dirty="0"/>
              <a:t>the high order bit</a:t>
            </a:r>
          </a:p>
          <a:p>
            <a:pPr marL="578358" lvl="1">
              <a:buFont typeface="Arial" pitchFamily="34" charset="0"/>
              <a:buChar char="•"/>
            </a:pPr>
            <a:r>
              <a:rPr lang="en-US" sz="1600" dirty="0"/>
              <a:t>Stay away from calling singletons</a:t>
            </a:r>
          </a:p>
          <a:p>
            <a:pPr marL="578358" lvl="1">
              <a:buFont typeface="Arial" pitchFamily="34" charset="0"/>
              <a:buChar char="•"/>
            </a:pPr>
            <a:r>
              <a:rPr lang="en-US" sz="1600" dirty="0"/>
              <a:t>Stay away from </a:t>
            </a:r>
            <a:r>
              <a:rPr lang="en-US" sz="1600" dirty="0" smtClean="0"/>
              <a:t>creating up </a:t>
            </a:r>
            <a:r>
              <a:rPr lang="en-US" sz="1600" dirty="0"/>
              <a:t>dependencies</a:t>
            </a:r>
          </a:p>
          <a:p>
            <a:pPr marL="578358" lvl="1">
              <a:buFont typeface="Arial" pitchFamily="34" charset="0"/>
              <a:buChar char="•"/>
            </a:pPr>
            <a:r>
              <a:rPr lang="en-US" sz="1600" dirty="0"/>
              <a:t>Stay away from launching dialogs directly</a:t>
            </a:r>
          </a:p>
          <a:p>
            <a:pPr marL="578358" lvl="1">
              <a:buFont typeface="Arial" pitchFamily="34" charset="0"/>
              <a:buChar char="•"/>
            </a:pPr>
            <a:r>
              <a:rPr lang="en-US" sz="1600" dirty="0"/>
              <a:t>If not using </a:t>
            </a:r>
            <a:r>
              <a:rPr lang="en-US" sz="1600" dirty="0" err="1" smtClean="0"/>
              <a:t>TDD</a:t>
            </a:r>
            <a:r>
              <a:rPr lang="en-US" sz="1600" dirty="0" smtClean="0"/>
              <a:t> or </a:t>
            </a:r>
            <a:r>
              <a:rPr lang="en-US" sz="1600" dirty="0" err="1" smtClean="0"/>
              <a:t>BDD</a:t>
            </a:r>
            <a:r>
              <a:rPr lang="en-US" sz="1600" dirty="0" smtClean="0"/>
              <a:t>, </a:t>
            </a:r>
            <a:r>
              <a:rPr lang="en-US" sz="1600" dirty="0"/>
              <a:t>test your ViewModels early on</a:t>
            </a:r>
          </a:p>
          <a:p>
            <a:endParaRPr lang="en-US" dirty="0"/>
          </a:p>
        </p:txBody>
      </p:sp>
      <p:sp>
        <p:nvSpPr>
          <p:cNvPr id="4" name="Rounded Rectangle 3"/>
          <p:cNvSpPr/>
          <p:nvPr/>
        </p:nvSpPr>
        <p:spPr>
          <a:xfrm>
            <a:off x="1314991" y="914400"/>
            <a:ext cx="1600200" cy="762000"/>
          </a:xfrm>
          <a:prstGeom prst="roundRect">
            <a:avLst/>
          </a:prstGeom>
          <a:solidFill>
            <a:schemeClr val="tx2">
              <a:lumMod val="60000"/>
              <a:lumOff val="40000"/>
              <a:alpha val="25000"/>
            </a:schemeClr>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View</a:t>
            </a:r>
            <a:endParaRPr lang="en-US" dirty="0"/>
          </a:p>
        </p:txBody>
      </p:sp>
      <p:sp>
        <p:nvSpPr>
          <p:cNvPr id="5" name="Rounded Rectangle 4"/>
          <p:cNvSpPr/>
          <p:nvPr/>
        </p:nvSpPr>
        <p:spPr>
          <a:xfrm>
            <a:off x="3524791" y="914401"/>
            <a:ext cx="1600200" cy="762000"/>
          </a:xfrm>
          <a:prstGeom prst="roundRect">
            <a:avLst/>
          </a:prstGeom>
          <a:gradFill>
            <a:gsLst>
              <a:gs pos="0">
                <a:schemeClr val="accent2">
                  <a:tint val="50000"/>
                  <a:satMod val="300000"/>
                </a:schemeClr>
              </a:gs>
              <a:gs pos="35000">
                <a:schemeClr val="accent2">
                  <a:tint val="37000"/>
                  <a:satMod val="300000"/>
                </a:schemeClr>
              </a:gs>
              <a:gs pos="100000">
                <a:schemeClr val="accent2">
                  <a:tint val="15000"/>
                  <a:satMod val="350000"/>
                </a:schemeClr>
              </a:gs>
            </a:gsLst>
          </a:gradFill>
          <a:ln>
            <a:solidFill>
              <a:schemeClr val="tx1"/>
            </a:solidFill>
          </a:ln>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ViewModel</a:t>
            </a:r>
            <a:endParaRPr lang="en-US" dirty="0"/>
          </a:p>
        </p:txBody>
      </p:sp>
      <p:sp>
        <p:nvSpPr>
          <p:cNvPr id="6" name="Rounded Rectangle 5"/>
          <p:cNvSpPr/>
          <p:nvPr/>
        </p:nvSpPr>
        <p:spPr>
          <a:xfrm>
            <a:off x="5963191" y="919716"/>
            <a:ext cx="1600200" cy="762000"/>
          </a:xfrm>
          <a:prstGeom prst="roundRect">
            <a:avLst/>
          </a:prstGeom>
          <a:solidFill>
            <a:srgbClr val="92D050">
              <a:alpha val="25000"/>
            </a:srgbClr>
          </a:solidFill>
          <a:ln>
            <a:solidFill>
              <a:schemeClr val="tx1"/>
            </a:solidFill>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Model</a:t>
            </a:r>
            <a:endParaRPr lang="en-US" dirty="0"/>
          </a:p>
        </p:txBody>
      </p:sp>
      <p:cxnSp>
        <p:nvCxnSpPr>
          <p:cNvPr id="7" name="Straight Arrow Connector 6"/>
          <p:cNvCxnSpPr/>
          <p:nvPr/>
        </p:nvCxnSpPr>
        <p:spPr>
          <a:xfrm>
            <a:off x="2915191" y="1203251"/>
            <a:ext cx="609600" cy="1"/>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124991" y="1203252"/>
            <a:ext cx="838200" cy="5315"/>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11647" y="1401726"/>
            <a:ext cx="609600" cy="1588"/>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5124991" y="1403314"/>
            <a:ext cx="838200" cy="0"/>
          </a:xfrm>
          <a:prstGeom prst="straightConnector1">
            <a:avLst/>
          </a:prstGeom>
          <a:ln w="1270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0033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Tight Coupling - Example</a:t>
            </a:r>
            <a:endParaRPr lang="en-US" dirty="0"/>
          </a:p>
        </p:txBody>
      </p:sp>
      <p:sp>
        <p:nvSpPr>
          <p:cNvPr id="4" name="Content Placeholder 2"/>
          <p:cNvSpPr>
            <a:spLocks noGrp="1"/>
          </p:cNvSpPr>
          <p:nvPr>
            <p:ph idx="1"/>
          </p:nvPr>
        </p:nvSpPr>
        <p:spPr/>
        <p:txBody>
          <a:bodyPr>
            <a:normAutofit/>
          </a:bodyPr>
          <a:lstStyle/>
          <a:p>
            <a:r>
              <a:rPr lang="en-US" dirty="0" smtClean="0"/>
              <a:t>A ViewModel needs to display a message to the user.</a:t>
            </a:r>
          </a:p>
          <a:p>
            <a:pPr>
              <a:spcBef>
                <a:spcPts val="10200"/>
              </a:spcBef>
            </a:pPr>
            <a:r>
              <a:rPr lang="en-US" dirty="0" smtClean="0"/>
              <a:t>Should the ViewModel use </a:t>
            </a:r>
            <a:r>
              <a:rPr lang="en-US" dirty="0" err="1" smtClean="0"/>
              <a:t>MessageBox.Show</a:t>
            </a:r>
            <a:r>
              <a:rPr lang="en-US" dirty="0" smtClean="0"/>
              <a:t>()?</a:t>
            </a:r>
          </a:p>
          <a:p>
            <a:pPr lvl="1"/>
            <a:r>
              <a:rPr lang="en-US" dirty="0" smtClean="0"/>
              <a:t>Is this a good practice?</a:t>
            </a:r>
          </a:p>
          <a:p>
            <a:pPr lvl="1"/>
            <a:r>
              <a:rPr lang="en-US" dirty="0" smtClean="0"/>
              <a:t>Is this testable?</a:t>
            </a:r>
          </a:p>
          <a:p>
            <a:pPr lvl="1"/>
            <a:r>
              <a:rPr lang="en-US" dirty="0" smtClean="0"/>
              <a:t>Is the code easy to evolve over time?  	</a:t>
            </a:r>
          </a:p>
          <a:p>
            <a:pPr lvl="2"/>
            <a:r>
              <a:rPr lang="en-US" dirty="0" smtClean="0"/>
              <a:t>For example, Windows 10 comes out with a new cooler message box with a different API.  </a:t>
            </a:r>
          </a:p>
          <a:p>
            <a:pPr lvl="2"/>
            <a:r>
              <a:rPr lang="en-US" dirty="0" smtClean="0"/>
              <a:t>Remember when the Vista </a:t>
            </a:r>
            <a:r>
              <a:rPr lang="en-US" dirty="0" err="1" smtClean="0"/>
              <a:t>TaskDialog</a:t>
            </a:r>
            <a:r>
              <a:rPr lang="en-US" dirty="0" smtClean="0"/>
              <a:t> came out?</a:t>
            </a:r>
            <a:endParaRPr lang="en-US" dirty="0"/>
          </a:p>
        </p:txBody>
      </p:sp>
      <p:grpSp>
        <p:nvGrpSpPr>
          <p:cNvPr id="5" name="Group 4"/>
          <p:cNvGrpSpPr/>
          <p:nvPr/>
        </p:nvGrpSpPr>
        <p:grpSpPr>
          <a:xfrm>
            <a:off x="1981200" y="1600200"/>
            <a:ext cx="4800600" cy="718705"/>
            <a:chOff x="2819400" y="2557895"/>
            <a:chExt cx="4800600" cy="718705"/>
          </a:xfrm>
        </p:grpSpPr>
        <p:sp>
          <p:nvSpPr>
            <p:cNvPr id="6" name="Rounded Rectangle 5"/>
            <p:cNvSpPr/>
            <p:nvPr/>
          </p:nvSpPr>
          <p:spPr>
            <a:xfrm>
              <a:off x="2819400" y="2590800"/>
              <a:ext cx="1600200" cy="685800"/>
            </a:xfrm>
            <a:prstGeom prst="roundRect">
              <a:avLst/>
            </a:prstGeom>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ViewModel</a:t>
              </a:r>
            </a:p>
          </p:txBody>
        </p:sp>
        <p:sp>
          <p:nvSpPr>
            <p:cNvPr id="7" name="Right Arrow 6"/>
            <p:cNvSpPr/>
            <p:nvPr/>
          </p:nvSpPr>
          <p:spPr>
            <a:xfrm>
              <a:off x="4572000" y="2819400"/>
              <a:ext cx="990600" cy="162791"/>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dk1"/>
                </a:solidFill>
              </a:endParaRPr>
            </a:p>
          </p:txBody>
        </p:sp>
        <p:sp>
          <p:nvSpPr>
            <p:cNvPr id="8" name="Rounded Rectangle 7"/>
            <p:cNvSpPr/>
            <p:nvPr/>
          </p:nvSpPr>
          <p:spPr>
            <a:xfrm>
              <a:off x="5715000" y="2557895"/>
              <a:ext cx="1905000" cy="685800"/>
            </a:xfrm>
            <a:prstGeom prst="roundRect">
              <a:avLst/>
            </a:prstGeom>
            <a:effectLst>
              <a:outerShdw blurRad="40000" dist="20000" dir="5400000" rotWithShape="0">
                <a:srgbClr val="000000">
                  <a:alpha val="38000"/>
                </a:srgbClr>
              </a:outerShdw>
              <a:reflection blurRad="6350" stA="50000" endA="300" endPos="55000" dir="5400000" sy="-100000" algn="bl" rotWithShape="0"/>
            </a:effectLst>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MessageBox</a:t>
              </a:r>
              <a:r>
                <a:rPr lang="en-US" dirty="0"/>
                <a:t> Class</a:t>
              </a:r>
            </a:p>
          </p:txBody>
        </p:sp>
        <p:sp>
          <p:nvSpPr>
            <p:cNvPr id="9" name="TextBox 8"/>
            <p:cNvSpPr txBox="1"/>
            <p:nvPr/>
          </p:nvSpPr>
          <p:spPr>
            <a:xfrm>
              <a:off x="4762500" y="2631863"/>
              <a:ext cx="571500" cy="230832"/>
            </a:xfrm>
            <a:prstGeom prst="rect">
              <a:avLst/>
            </a:prstGeom>
            <a:noFill/>
            <a:ln>
              <a:noFill/>
            </a:ln>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200" dirty="0">
                  <a:solidFill>
                    <a:schemeClr val="tx1"/>
                  </a:solidFill>
                </a:rPr>
                <a:t>Uses</a:t>
              </a:r>
            </a:p>
          </p:txBody>
        </p:sp>
      </p:grpSp>
    </p:spTree>
    <p:extLst>
      <p:ext uri="{BB962C8B-B14F-4D97-AF65-F5344CB8AC3E}">
        <p14:creationId xmlns:p14="http://schemas.microsoft.com/office/powerpoint/2010/main" val="44285239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amp;p presentation template v3B">
  <a:themeElements>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fontScheme name="p&amp;p presentation template v3B">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p presentation template v3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mp;p presentation template v3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mp;p presentation template v3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mp;p presentation template v3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mp;p presentation template v3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mp;p presentation template v3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mp;p presentation template v3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mp;p presentation template v3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mp;p presentation template v3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mp;p presentation template v3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mp;p presentation template v3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mp;p presentation template v3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amp;p presentation template v3B 13">
        <a:dk1>
          <a:srgbClr val="4D4D4D"/>
        </a:dk1>
        <a:lt1>
          <a:srgbClr val="FFFFFF"/>
        </a:lt1>
        <a:dk2>
          <a:srgbClr val="186DC8"/>
        </a:dk2>
        <a:lt2>
          <a:srgbClr val="080808"/>
        </a:lt2>
        <a:accent1>
          <a:srgbClr val="2C84E2"/>
        </a:accent1>
        <a:accent2>
          <a:srgbClr val="71AAF0"/>
        </a:accent2>
        <a:accent3>
          <a:srgbClr val="FFFFFF"/>
        </a:accent3>
        <a:accent4>
          <a:srgbClr val="404040"/>
        </a:accent4>
        <a:accent5>
          <a:srgbClr val="ACC2EE"/>
        </a:accent5>
        <a:accent6>
          <a:srgbClr val="669AD9"/>
        </a:accent6>
        <a:hlink>
          <a:srgbClr val="A1C9F3"/>
        </a:hlink>
        <a:folHlink>
          <a:srgbClr val="D3E5F8"/>
        </a:folHlink>
      </a:clrScheme>
      <a:clrMap bg1="lt1" tx1="dk1" bg2="lt2" tx2="dk2" accent1="accent1" accent2="accent2" accent3="accent3" accent4="accent4" accent5="accent5" accent6="accent6" hlink="hlink" folHlink="folHlink"/>
    </a:extraClrScheme>
    <a:extraClrScheme>
      <a:clrScheme name="p&amp;p presentation template v3B 14">
        <a:dk1>
          <a:srgbClr val="4D4D4D"/>
        </a:dk1>
        <a:lt1>
          <a:srgbClr val="FFFFFF"/>
        </a:lt1>
        <a:dk2>
          <a:srgbClr val="2C84E2"/>
        </a:dk2>
        <a:lt2>
          <a:srgbClr val="F3F0A1"/>
        </a:lt2>
        <a:accent1>
          <a:srgbClr val="2C84E2"/>
        </a:accent1>
        <a:accent2>
          <a:srgbClr val="71AAF0"/>
        </a:accent2>
        <a:accent3>
          <a:srgbClr val="ACC2EE"/>
        </a:accent3>
        <a:accent4>
          <a:srgbClr val="DADADA"/>
        </a:accent4>
        <a:accent5>
          <a:srgbClr val="ACC2EE"/>
        </a:accent5>
        <a:accent6>
          <a:srgbClr val="669AD9"/>
        </a:accent6>
        <a:hlink>
          <a:srgbClr val="A1C9F3"/>
        </a:hlink>
        <a:folHlink>
          <a:srgbClr val="D3E5F8"/>
        </a:folHlink>
      </a:clrScheme>
      <a:clrMap bg1="dk2" tx1="lt1" bg2="dk1" tx2="lt2" accent1="accent1" accent2="accent2" accent3="accent3" accent4="accent4" accent5="accent5" accent6="accent6" hlink="hlink" folHlink="folHlink"/>
    </a:extraClrScheme>
    <a:extraClrScheme>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530048018ABB46A42CC33012C159D8" ma:contentTypeVersion="0" ma:contentTypeDescription="Create a new document." ma:contentTypeScope="" ma:versionID="64329cfdf9d88750bf52cf0373e0a2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DCD1C39-4660-4486-9A17-BFDDA7A0AD8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49FEAA5C-D005-476C-A347-E353CCE7C093}">
  <ds:schemaRefs>
    <ds:schemaRef ds:uri="http://schemas.microsoft.com/sharepoint/v3/contenttype/forms"/>
  </ds:schemaRefs>
</ds:datastoreItem>
</file>

<file path=customXml/itemProps3.xml><?xml version="1.0" encoding="utf-8"?>
<ds:datastoreItem xmlns:ds="http://schemas.openxmlformats.org/officeDocument/2006/customXml" ds:itemID="{CC5FD28B-CE88-40FD-B74B-CE0198F59D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patterns and practices Presentation Template 3</Template>
  <TotalTime>12164</TotalTime>
  <Words>702</Words>
  <Application>Microsoft Office PowerPoint</Application>
  <PresentationFormat>On-screen Show (4:3)</PresentationFormat>
  <Paragraphs>170</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p&amp;p presentation template v3B</vt:lpstr>
      <vt:lpstr>Introduction to  Model-View-ViewModel </vt:lpstr>
      <vt:lpstr>What is MVVM?</vt:lpstr>
      <vt:lpstr>Breath, crawl, toddle, walk, run</vt:lpstr>
      <vt:lpstr>Goal</vt:lpstr>
      <vt:lpstr>Motivation for MVVM</vt:lpstr>
      <vt:lpstr>The MVVM Pattern is SIMPLE</vt:lpstr>
      <vt:lpstr>View</vt:lpstr>
      <vt:lpstr>ViewModel</vt:lpstr>
      <vt:lpstr>Avoid Tight Coupling - Example</vt:lpstr>
      <vt:lpstr>Model</vt:lpstr>
      <vt:lpstr>PowerPoint Presentation</vt:lpstr>
      <vt:lpstr>Relationship &amp; Creation</vt:lpstr>
      <vt:lpstr>Wiring View and ViewModel Should be Natural</vt:lpstr>
      <vt:lpstr>Demo</vt:lpstr>
      <vt:lpstr>Thinking in MVVM</vt:lpstr>
      <vt:lpstr>Developer-Designer Workflow</vt:lpstr>
      <vt:lpstr>Keeping it Simple</vt:lpstr>
      <vt:lpstr>Closing – MVVM </vt:lpstr>
      <vt:lpstr>Contact</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Silverlight and WPF The User Experience Future</dc:title>
  <dc:creator>barakc</dc:creator>
  <cp:lastModifiedBy>Karl Shifflett</cp:lastModifiedBy>
  <cp:revision>600</cp:revision>
  <dcterms:created xsi:type="dcterms:W3CDTF">2008-11-04T00:29:55Z</dcterms:created>
  <dcterms:modified xsi:type="dcterms:W3CDTF">2011-06-27T13:41:56Z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0x01010022530048018ABB46A42CC33012C159D8</vt:lpwstr>
  </property>
</Properties>
</file>