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9" r:id="rId7"/>
    <p:sldId id="258" r:id="rId8"/>
    <p:sldId id="261" r:id="rId9"/>
    <p:sldId id="263" r:id="rId10"/>
    <p:sldId id="262" r:id="rId11"/>
    <p:sldId id="270" r:id="rId12"/>
    <p:sldId id="271" r:id="rId13"/>
    <p:sldId id="265" r:id="rId14"/>
    <p:sldId id="264" r:id="rId15"/>
    <p:sldId id="266" r:id="rId16"/>
    <p:sldId id="267" r:id="rId17"/>
    <p:sldId id="268" r:id="rId18"/>
    <p:sldId id="269" r:id="rId1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k Maguire " initials="" lastIdx="2" clrIdx="0"/>
  <p:cmAuthor id="1" name="Shaun Hayes" initials="" lastIdx="4" clrIdx="1"/>
  <p:cmAuthor id="2" name="Per Vonge Nielsen" initials="" lastIdx="1" clrIdx="2"/>
  <p:cmAuthor id="3" name="Filiberto Selvas" initials="" lastIdx="1" clrIdx="3"/>
  <p:cmAuthor id="4" name="edjez" initials="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9F7D3"/>
    <a:srgbClr val="11A731"/>
    <a:srgbClr val="135E91"/>
    <a:srgbClr val="185EA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6405" autoAdjust="0"/>
    <p:restoredTop sz="94627" autoAdjust="0"/>
  </p:normalViewPr>
  <p:slideViewPr>
    <p:cSldViewPr snapToGrid="0">
      <p:cViewPr>
        <p:scale>
          <a:sx n="150" d="100"/>
          <a:sy n="150" d="100"/>
        </p:scale>
        <p:origin x="-2424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876C31E2-3B68-4BEF-A378-1203B7D448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75" tIns="45637" rIns="91275" bIns="4563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7794525B-DD76-4B2D-BA46-73219A84DD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75D7-97CE-4BC5-BA23-BEC7664797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75D7-97CE-4BC5-BA23-BEC7664797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975D7-97CE-4BC5-BA23-BEC76647976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0875" y="1712913"/>
            <a:ext cx="7820025" cy="2278062"/>
          </a:xfrm>
        </p:spPr>
        <p:txBody>
          <a:bodyPr/>
          <a:lstStyle>
            <a:lvl1pPr>
              <a:defRPr sz="450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525" y="4697413"/>
            <a:ext cx="6804025" cy="10287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rgbClr val="F3F0A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9E85AF-BE15-44B9-85B1-CE49B1DB79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7038" y="182563"/>
            <a:ext cx="2192337" cy="6062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82563"/>
            <a:ext cx="6426200" cy="6062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5F8D1-DDC0-4C1A-BE97-F209CC4D2B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AEEF4-2FB6-4D19-ADBE-6D62DF3A7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9BF8E4-C8E7-4E67-BB5F-6857D18793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425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914400"/>
            <a:ext cx="4295775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66094E-930C-40E7-9F98-C65B05B18D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DEACB8-69F9-4E36-A67C-0CB73CAC8F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24AE8C-0C37-4893-93A6-B42A3221C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B8A623-BE6B-4271-A25C-E49B666B50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148745-E873-4E3B-9001-3AA83326FA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58F68D-053C-40F4-803F-DB4A52C38C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438" y="182563"/>
            <a:ext cx="874553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914400"/>
            <a:ext cx="874395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812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1986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hlink"/>
                </a:solidFill>
              </a:defRPr>
            </a:lvl1pPr>
          </a:lstStyle>
          <a:p>
            <a:fld id="{AAD8D5B7-53EC-4488-AA08-63FD31B1365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3F0A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5000"/>
        </a:spcBef>
        <a:spcAft>
          <a:spcPct val="25000"/>
        </a:spcAft>
        <a:buClr>
          <a:srgbClr val="F3F0A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kashiffl/" TargetMode="External"/><Relationship Id="rId2" Type="http://schemas.openxmlformats.org/officeDocument/2006/relationships/hyperlink" Target="http://karlshifflett.wordpre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practices/default.aspx" TargetMode="External"/><Relationship Id="rId4" Type="http://schemas.openxmlformats.org/officeDocument/2006/relationships/hyperlink" Target="http://blogs.msdn.com/b/wpfsldesigner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Commands in MVVM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092200" y="4737100"/>
            <a:ext cx="7854696" cy="12827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Karl Shifflett</a:t>
            </a:r>
          </a:p>
          <a:p>
            <a:r>
              <a:rPr lang="en-US" sz="2400" i="1" dirty="0"/>
              <a:t>Program Manager, Microsoft patterns &amp; practices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8826392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ICommand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RelayCommand</a:t>
            </a:r>
            <a:r>
              <a:rPr lang="en-US" dirty="0" smtClean="0"/>
              <a:t>, </a:t>
            </a:r>
            <a:r>
              <a:rPr lang="en-US" dirty="0" err="1" smtClean="0"/>
              <a:t>RelayCommand</a:t>
            </a:r>
            <a:r>
              <a:rPr lang="en-US" dirty="0" smtClean="0"/>
              <a:t>&lt;T&gt;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dirty="0" err="1" smtClean="0"/>
              <a:t>CommandManager</a:t>
            </a:r>
            <a:r>
              <a:rPr lang="en-US" dirty="0" smtClean="0"/>
              <a:t> which uses callbacks </a:t>
            </a:r>
            <a:r>
              <a:rPr lang="en-US" dirty="0"/>
              <a:t>for </a:t>
            </a:r>
            <a:r>
              <a:rPr lang="en-US" dirty="0" err="1"/>
              <a:t>CanExecute</a:t>
            </a:r>
            <a:r>
              <a:rPr lang="en-US" dirty="0"/>
              <a:t> </a:t>
            </a:r>
          </a:p>
          <a:p>
            <a:pPr lvl="1">
              <a:buNone/>
            </a:pPr>
            <a:endParaRPr lang="en-US" dirty="0"/>
          </a:p>
          <a:p>
            <a:r>
              <a:rPr lang="en-US" dirty="0" err="1" smtClean="0"/>
              <a:t>DelegateCommand</a:t>
            </a:r>
            <a:r>
              <a:rPr lang="en-US" dirty="0" smtClean="0"/>
              <a:t>, </a:t>
            </a:r>
            <a:r>
              <a:rPr lang="en-US" dirty="0" err="1" smtClean="0"/>
              <a:t>DelegateCommand</a:t>
            </a:r>
            <a:r>
              <a:rPr lang="en-US" dirty="0" smtClean="0"/>
              <a:t>&lt;T&gt; </a:t>
            </a:r>
            <a:endParaRPr lang="en-US" dirty="0"/>
          </a:p>
          <a:p>
            <a:pPr lvl="1"/>
            <a:r>
              <a:rPr lang="en-US" dirty="0"/>
              <a:t>Does not use </a:t>
            </a:r>
            <a:r>
              <a:rPr lang="en-US" dirty="0" err="1"/>
              <a:t>CommandManager</a:t>
            </a:r>
            <a:r>
              <a:rPr lang="en-US" dirty="0"/>
              <a:t>, must implement </a:t>
            </a:r>
            <a:r>
              <a:rPr lang="en-US" dirty="0" err="1"/>
              <a:t>CanExecute</a:t>
            </a:r>
            <a:r>
              <a:rPr lang="en-US" dirty="0"/>
              <a:t> logic </a:t>
            </a:r>
          </a:p>
          <a:p>
            <a:pPr lvl="1"/>
            <a:endParaRPr lang="en-US" dirty="0"/>
          </a:p>
          <a:p>
            <a:r>
              <a:rPr lang="en-US" dirty="0" smtClean="0"/>
              <a:t>Others or different flavors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55056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52525" y="4419600"/>
            <a:ext cx="6804025" cy="560387"/>
          </a:xfrm>
        </p:spPr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5284787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Wpf.Presentation</a:t>
            </a:r>
            <a:r>
              <a:rPr lang="en-US" dirty="0" smtClean="0"/>
              <a:t> – </a:t>
            </a:r>
            <a:r>
              <a:rPr lang="en-US" dirty="0" err="1" smtClean="0"/>
              <a:t>NavigationViewModel.cs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Wpf.Validation</a:t>
            </a:r>
            <a:r>
              <a:rPr lang="en-US" dirty="0" smtClean="0"/>
              <a:t> – </a:t>
            </a:r>
            <a:r>
              <a:rPr lang="en-US" dirty="0" err="1" smtClean="0"/>
              <a:t>ContactViewModel.cs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069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CommandManager</a:t>
            </a:r>
            <a:r>
              <a:rPr lang="en-US" dirty="0"/>
              <a:t> &amp; </a:t>
            </a:r>
            <a:r>
              <a:rPr lang="en-US" dirty="0" err="1"/>
              <a:t>CanExecute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CommandManager</a:t>
            </a:r>
            <a:endParaRPr lang="en-US" dirty="0"/>
          </a:p>
          <a:p>
            <a:pPr lvl="1"/>
            <a:r>
              <a:rPr lang="en-US" dirty="0"/>
              <a:t>Add/Remove listeners to </a:t>
            </a:r>
            <a:r>
              <a:rPr lang="en-US" dirty="0" err="1"/>
              <a:t>RequerySuggested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Raises </a:t>
            </a:r>
            <a:r>
              <a:rPr lang="en-US" dirty="0" err="1"/>
              <a:t>RequerySuggested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CommandManager.RequerySuggested</a:t>
            </a:r>
            <a:r>
              <a:rPr lang="en-US" dirty="0"/>
              <a:t> </a:t>
            </a:r>
            <a:r>
              <a:rPr lang="en-US" dirty="0" smtClean="0"/>
              <a:t>raised 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KeyUpEvent</a:t>
            </a:r>
            <a:endParaRPr lang="en-US" dirty="0"/>
          </a:p>
          <a:p>
            <a:pPr lvl="1"/>
            <a:r>
              <a:rPr lang="en-US" dirty="0" err="1"/>
              <a:t>MouseUpEvent</a:t>
            </a:r>
            <a:endParaRPr lang="en-US" dirty="0"/>
          </a:p>
          <a:p>
            <a:pPr lvl="1"/>
            <a:r>
              <a:rPr lang="en-US" dirty="0" err="1"/>
              <a:t>GotKeyboardFocusEvent</a:t>
            </a:r>
            <a:endParaRPr lang="en-US" dirty="0"/>
          </a:p>
          <a:p>
            <a:pPr lvl="1"/>
            <a:r>
              <a:rPr lang="en-US" dirty="0" err="1"/>
              <a:t>LostKeyboardFocusEvent</a:t>
            </a:r>
            <a:endParaRPr lang="en-US" dirty="0"/>
          </a:p>
          <a:p>
            <a:pPr lvl="1"/>
            <a:r>
              <a:rPr lang="en-US" dirty="0" err="1"/>
              <a:t>InvalidateRequerySuggested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D:\dvd\art\DVD_ART35\Artwork_Imagery\Icons - Illustrations\_WINDOWS VISTA ICONS\War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500" y="3683000"/>
            <a:ext cx="1423987" cy="12481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09701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</a:t>
            </a:r>
            <a:r>
              <a:rPr lang="en-US" dirty="0" err="1"/>
              <a:t>CanExecute</a:t>
            </a:r>
            <a:r>
              <a:rPr lang="en-US" dirty="0"/>
              <a:t> </a:t>
            </a:r>
            <a:r>
              <a:rPr lang="en-US" dirty="0" smtClean="0"/>
              <a:t>Spikes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smtClean="0"/>
              <a:t>routed commands </a:t>
            </a:r>
            <a:endParaRPr lang="en-US" dirty="0"/>
          </a:p>
          <a:p>
            <a:r>
              <a:rPr lang="en-US" dirty="0"/>
              <a:t>Keep the logic inside </a:t>
            </a:r>
            <a:r>
              <a:rPr lang="en-US" dirty="0" err="1"/>
              <a:t>CanExecute</a:t>
            </a:r>
            <a:r>
              <a:rPr lang="en-US" dirty="0"/>
              <a:t> small</a:t>
            </a:r>
          </a:p>
          <a:p>
            <a:r>
              <a:rPr lang="en-US" dirty="0"/>
              <a:t>Do not subscribe to </a:t>
            </a:r>
            <a:r>
              <a:rPr lang="en-US" dirty="0" err="1"/>
              <a:t>RequerySuggested</a:t>
            </a:r>
            <a:r>
              <a:rPr lang="en-US" dirty="0"/>
              <a:t> unless you need to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33503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</a:t>
            </a:r>
            <a:r>
              <a:rPr lang="en-US" dirty="0" smtClean="0"/>
              <a:t>: @</a:t>
            </a:r>
            <a:r>
              <a:rPr lang="en-US" dirty="0"/>
              <a:t>kdawg02</a:t>
            </a:r>
          </a:p>
          <a:p>
            <a:r>
              <a:rPr lang="en-US" dirty="0"/>
              <a:t>Blogs</a:t>
            </a:r>
          </a:p>
          <a:p>
            <a:pPr lvl="1"/>
            <a:r>
              <a:rPr lang="en-US" dirty="0">
                <a:hlinkClick r:id="rId2"/>
              </a:rPr>
              <a:t>http://karlshifflett.wordpress.com/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http://blogs.msdn.com/b/kashiffl/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http://blogs.msdn.com/b/wpfsldesigner/</a:t>
            </a:r>
            <a:endParaRPr lang="en-US" dirty="0"/>
          </a:p>
          <a:p>
            <a:r>
              <a:rPr lang="en-US" dirty="0"/>
              <a:t>Links</a:t>
            </a:r>
          </a:p>
          <a:p>
            <a:pPr lvl="1"/>
            <a:r>
              <a:rPr lang="en-US" dirty="0">
                <a:hlinkClick r:id="rId5"/>
              </a:rPr>
              <a:t>http://compositewpf.codeplex.com/</a:t>
            </a:r>
          </a:p>
          <a:p>
            <a:pPr lvl="1"/>
            <a:r>
              <a:rPr lang="en-US" dirty="0">
                <a:hlinkClick r:id="rId5"/>
              </a:rPr>
              <a:t>http://msdn.microsoft.com/en-us/practices/default.aspx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957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logo and tagline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black">
          <a:xfrm>
            <a:off x="1066800" y="2971800"/>
            <a:ext cx="6820407" cy="1592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6010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in WPF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Routed Commands</a:t>
            </a:r>
          </a:p>
          <a:p>
            <a:pPr lvl="1"/>
            <a:r>
              <a:rPr lang="en-US" dirty="0" smtClean="0"/>
              <a:t>Built in commands like Copy, Cut, Paste</a:t>
            </a:r>
          </a:p>
          <a:p>
            <a:pPr lvl="1"/>
            <a:r>
              <a:rPr lang="en-US" dirty="0" smtClean="0"/>
              <a:t>Custom commands</a:t>
            </a:r>
          </a:p>
          <a:p>
            <a:pPr lvl="1"/>
            <a:r>
              <a:rPr lang="en-US" dirty="0" smtClean="0"/>
              <a:t>Typically uses the </a:t>
            </a:r>
            <a:r>
              <a:rPr lang="en-US" dirty="0" err="1" smtClean="0"/>
              <a:t>CommandManager</a:t>
            </a:r>
            <a:endParaRPr lang="en-US" dirty="0"/>
          </a:p>
          <a:p>
            <a:pPr lvl="1"/>
            <a:r>
              <a:rPr lang="en-US" dirty="0" smtClean="0"/>
              <a:t>Not used in MVVM</a:t>
            </a:r>
          </a:p>
          <a:p>
            <a:pPr lvl="1"/>
            <a:r>
              <a:rPr lang="en-US" dirty="0" smtClean="0"/>
              <a:t>Many routed commands and cause poor performance</a:t>
            </a:r>
          </a:p>
          <a:p>
            <a:pPr lvl="1"/>
            <a:r>
              <a:rPr lang="en-US" dirty="0"/>
              <a:t>Routed commands are great for document centric applications like </a:t>
            </a:r>
            <a:r>
              <a:rPr lang="en-US" dirty="0" smtClean="0"/>
              <a:t>a text editor</a:t>
            </a:r>
          </a:p>
          <a:p>
            <a:r>
              <a:rPr lang="en-US" dirty="0" smtClean="0"/>
              <a:t>Commands in MVVM</a:t>
            </a:r>
          </a:p>
          <a:p>
            <a:pPr lvl="1"/>
            <a:r>
              <a:rPr lang="en-US" dirty="0" smtClean="0"/>
              <a:t>Not routed. Use data binding to directly connect source &amp; target</a:t>
            </a:r>
          </a:p>
          <a:p>
            <a:pPr lvl="1"/>
            <a:r>
              <a:rPr lang="en-US" dirty="0" smtClean="0"/>
              <a:t>Can use the </a:t>
            </a:r>
            <a:r>
              <a:rPr lang="en-US" dirty="0" err="1" smtClean="0"/>
              <a:t>CommandManager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0794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52525" y="4419600"/>
            <a:ext cx="6804025" cy="560387"/>
          </a:xfrm>
        </p:spPr>
        <p:txBody>
          <a:bodyPr/>
          <a:lstStyle/>
          <a:p>
            <a:r>
              <a:rPr lang="en-US" dirty="0" smtClean="0"/>
              <a:t>Routed Commands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528478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Copy, Cut, and Paste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43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in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the invoker and logic that executes the command</a:t>
            </a:r>
          </a:p>
          <a:p>
            <a:r>
              <a:rPr lang="en-US" dirty="0" smtClean="0"/>
              <a:t>Provides indication whether an action is available</a:t>
            </a:r>
          </a:p>
          <a:p>
            <a:r>
              <a:rPr lang="en-US" dirty="0" smtClean="0"/>
              <a:t>Are </a:t>
            </a:r>
            <a:r>
              <a:rPr lang="en-US" dirty="0"/>
              <a:t>exposed in </a:t>
            </a:r>
            <a:r>
              <a:rPr lang="en-US" dirty="0" smtClean="0"/>
              <a:t>the ViewModel as ICommand properties</a:t>
            </a:r>
            <a:endParaRPr lang="en-US" dirty="0"/>
          </a:p>
          <a:p>
            <a:r>
              <a:rPr lang="en-US" dirty="0" smtClean="0"/>
              <a:t>Enables the View </a:t>
            </a:r>
            <a:r>
              <a:rPr lang="en-US" dirty="0"/>
              <a:t>to </a:t>
            </a:r>
            <a:r>
              <a:rPr lang="en-US" dirty="0" smtClean="0"/>
              <a:t>invoke logic </a:t>
            </a:r>
            <a:r>
              <a:rPr lang="en-US" dirty="0"/>
              <a:t>in </a:t>
            </a:r>
            <a:r>
              <a:rPr lang="en-US" dirty="0" smtClean="0"/>
              <a:t>the ViewModel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9750" y="4159248"/>
            <a:ext cx="3225800" cy="13430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51450" y="4159248"/>
            <a:ext cx="3225800" cy="13430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ViewModel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3638550" y="4529135"/>
            <a:ext cx="1733550" cy="603250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58950" y="4679947"/>
            <a:ext cx="787400" cy="30162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81650" y="4646094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ICommand Property</a:t>
            </a:r>
          </a:p>
        </p:txBody>
      </p:sp>
    </p:spTree>
    <p:extLst>
      <p:ext uri="{BB962C8B-B14F-4D97-AF65-F5344CB8AC3E}">
        <p14:creationId xmlns:p14="http://schemas.microsoft.com/office/powerpoint/2010/main" val="51307306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914401"/>
            <a:ext cx="8743950" cy="1562100"/>
          </a:xfrm>
        </p:spPr>
        <p:txBody>
          <a:bodyPr/>
          <a:lstStyle/>
          <a:p>
            <a:r>
              <a:rPr lang="en-US" dirty="0"/>
              <a:t>Command sources </a:t>
            </a:r>
            <a:r>
              <a:rPr lang="en-US" i="1" dirty="0" err="1"/>
              <a:t>ButtonBase</a:t>
            </a:r>
            <a:r>
              <a:rPr lang="en-US" i="1" dirty="0"/>
              <a:t>, </a:t>
            </a:r>
            <a:r>
              <a:rPr lang="en-US" i="1" dirty="0" err="1"/>
              <a:t>MenuItem</a:t>
            </a:r>
            <a:r>
              <a:rPr lang="en-US" i="1" dirty="0"/>
              <a:t>, </a:t>
            </a:r>
            <a:r>
              <a:rPr lang="en-US" i="1" dirty="0" smtClean="0"/>
              <a:t>Hyperlink,</a:t>
            </a:r>
            <a:r>
              <a:rPr lang="en-US" dirty="0" smtClean="0"/>
              <a:t> </a:t>
            </a:r>
            <a:r>
              <a:rPr lang="en-US" i="1" dirty="0" err="1"/>
              <a:t>InputBinding</a:t>
            </a:r>
            <a:r>
              <a:rPr lang="en-US" i="1" dirty="0" smtClean="0"/>
              <a:t>, </a:t>
            </a:r>
            <a:r>
              <a:rPr lang="en-US" i="1" dirty="0" err="1" smtClean="0"/>
              <a:t>KeyBinding</a:t>
            </a:r>
            <a:r>
              <a:rPr lang="en-US" i="1" dirty="0" smtClean="0"/>
              <a:t> with </a:t>
            </a:r>
            <a:r>
              <a:rPr lang="en-US" i="1" dirty="0" err="1" smtClean="0"/>
              <a:t>KeyGesture</a:t>
            </a:r>
            <a:r>
              <a:rPr lang="en-US" i="1" dirty="0" smtClean="0"/>
              <a:t>, </a:t>
            </a:r>
            <a:r>
              <a:rPr lang="en-US" i="1" dirty="0" err="1"/>
              <a:t>ListBoxItem</a:t>
            </a:r>
            <a:endParaRPr lang="en-US" dirty="0"/>
          </a:p>
          <a:p>
            <a:r>
              <a:rPr lang="en-US" dirty="0" smtClean="0"/>
              <a:t>Classes that implement </a:t>
            </a:r>
            <a:r>
              <a:rPr lang="en-US" dirty="0" err="1" smtClean="0"/>
              <a:t>ICommandSource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77936"/>
              </p:ext>
            </p:extLst>
          </p:nvPr>
        </p:nvGraphicFramePr>
        <p:xfrm>
          <a:off x="336550" y="2628900"/>
          <a:ext cx="822325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110"/>
                <a:gridCol w="5533140"/>
              </a:tblGrid>
              <a:tr h="370840">
                <a:tc gridSpan="2">
                  <a:txBody>
                    <a:bodyPr/>
                    <a:lstStyle/>
                    <a:p>
                      <a: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400" b="1" dirty="0" err="1" smtClean="0">
                          <a:solidFill>
                            <a:srgbClr val="F3F0A1"/>
                          </a:solidFill>
                          <a:latin typeface="+mj-lt"/>
                          <a:ea typeface="+mj-ea"/>
                          <a:cs typeface="+mj-cs"/>
                        </a:rPr>
                        <a:t>ICommandSource</a:t>
                      </a:r>
                      <a:r>
                        <a:rPr lang="en-US" sz="2400" b="1" dirty="0" smtClean="0">
                          <a:solidFill>
                            <a:srgbClr val="F3F0A1"/>
                          </a:solidFill>
                          <a:latin typeface="+mj-lt"/>
                          <a:ea typeface="+mj-ea"/>
                          <a:cs typeface="+mj-cs"/>
                        </a:rPr>
                        <a:t> Properties</a:t>
                      </a:r>
                      <a:endParaRPr lang="en-US" sz="2400" b="1" dirty="0">
                        <a:solidFill>
                          <a:srgbClr val="F3F0A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command that will be executed when the command source is invoked.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CommandParameter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a user defined data value that can be passed to the command when it is executed.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CommandTarget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applies</a:t>
                      </a:r>
                      <a:r>
                        <a:rPr lang="en-US" baseline="0" dirty="0" smtClean="0"/>
                        <a:t> to routed commands, normally not used in MVVM.</a:t>
                      </a:r>
                      <a:r>
                        <a:rPr lang="en-US" dirty="0" smtClean="0"/>
                        <a:t> The object that the command is being executed 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8907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52525" y="4419600"/>
            <a:ext cx="6804025" cy="560387"/>
          </a:xfrm>
        </p:spPr>
        <p:txBody>
          <a:bodyPr/>
          <a:lstStyle/>
          <a:p>
            <a:r>
              <a:rPr lang="en-US" dirty="0" smtClean="0"/>
              <a:t>Command Sources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528478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Wpf.Presentation</a:t>
            </a:r>
            <a:r>
              <a:rPr lang="en-US" dirty="0"/>
              <a:t> - </a:t>
            </a:r>
            <a:r>
              <a:rPr lang="en-US" dirty="0" err="1"/>
              <a:t>NavigationView.xaml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308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914401"/>
            <a:ext cx="8743950" cy="1562100"/>
          </a:xfrm>
        </p:spPr>
        <p:txBody>
          <a:bodyPr/>
          <a:lstStyle/>
          <a:p>
            <a:r>
              <a:rPr lang="en-US" dirty="0" smtClean="0"/>
              <a:t>Classes that implement ICommand</a:t>
            </a:r>
          </a:p>
          <a:p>
            <a:r>
              <a:rPr lang="en-US" dirty="0" err="1" smtClean="0"/>
              <a:t>RelayCommand</a:t>
            </a:r>
            <a:r>
              <a:rPr lang="en-US" dirty="0" smtClean="0"/>
              <a:t> &amp; </a:t>
            </a:r>
            <a:r>
              <a:rPr lang="en-US" dirty="0" err="1" smtClean="0"/>
              <a:t>DelegateCommand</a:t>
            </a:r>
            <a:endParaRPr lang="en-US" dirty="0" smtClean="0"/>
          </a:p>
          <a:p>
            <a:r>
              <a:rPr lang="en-US" dirty="0" smtClean="0"/>
              <a:t>Custom classes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9034"/>
              </p:ext>
            </p:extLst>
          </p:nvPr>
        </p:nvGraphicFramePr>
        <p:xfrm>
          <a:off x="336550" y="2628900"/>
          <a:ext cx="822325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110"/>
                <a:gridCol w="5533140"/>
              </a:tblGrid>
              <a:tr h="370840">
                <a:tc gridSpan="2">
                  <a:txBody>
                    <a:bodyPr/>
                    <a:lstStyle/>
                    <a:p>
                      <a: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 dirty="0" smtClean="0">
                          <a:solidFill>
                            <a:srgbClr val="F3F0A1"/>
                          </a:solidFill>
                          <a:latin typeface="+mj-lt"/>
                          <a:ea typeface="+mj-ea"/>
                          <a:cs typeface="+mj-cs"/>
                        </a:rPr>
                        <a:t>ICommand Methods</a:t>
                      </a:r>
                      <a:endParaRPr lang="en-US" sz="1800" b="1" dirty="0">
                        <a:solidFill>
                          <a:srgbClr val="F3F0A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the method to be called when the command is invoked.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CanExecute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the method that determines whether the command can execute in its current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F3F0A1"/>
                          </a:solidFill>
                          <a:latin typeface="+mn-lt"/>
                          <a:ea typeface="+mn-ea"/>
                          <a:cs typeface="+mn-cs"/>
                        </a:rPr>
                        <a:t>ICommand Events</a:t>
                      </a:r>
                      <a:endParaRPr lang="en-US" sz="1800" b="1" kern="1200" dirty="0">
                        <a:solidFill>
                          <a:srgbClr val="F3F0A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CanExecuteChanged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changes occur that affect whether or not the command should execute.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962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84800" y="1828800"/>
            <a:ext cx="3048000" cy="2362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61000" y="2209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ViewModel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42000" y="2895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ICommand Property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8200" y="3657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Execute  (Action)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13200" y="2743200"/>
            <a:ext cx="1828800" cy="685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Execute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1800" y="2130425"/>
            <a:ext cx="3803650" cy="19113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Command Source</a:t>
            </a:r>
          </a:p>
          <a:p>
            <a:pPr algn="ctr"/>
            <a:r>
              <a:rPr lang="en-US" dirty="0" err="1" smtClean="0">
                <a:solidFill>
                  <a:srgbClr val="FFC000"/>
                </a:solidFill>
              </a:rPr>
              <a:t>ButtonBase</a:t>
            </a:r>
            <a:r>
              <a:rPr lang="en-US" dirty="0" smtClean="0">
                <a:solidFill>
                  <a:srgbClr val="FFC000"/>
                </a:solidFill>
              </a:rPr>
              <a:t>, Hyperlink, </a:t>
            </a:r>
            <a:r>
              <a:rPr lang="en-US" dirty="0" err="1" smtClean="0">
                <a:solidFill>
                  <a:srgbClr val="FFC000"/>
                </a:solidFill>
              </a:rPr>
              <a:t>MenuItem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InputBinding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KeyGesture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ListBoxItem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87242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CanExecute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07050" y="3155950"/>
            <a:ext cx="3200400" cy="2362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3250" y="335228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ViewModel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64250" y="422275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ICommand Property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8050" y="47561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CanExecute</a:t>
            </a:r>
            <a:r>
              <a:rPr lang="en-US" dirty="0" smtClean="0"/>
              <a:t>  (</a:t>
            </a:r>
            <a:r>
              <a:rPr lang="en-US" dirty="0" smtClean="0"/>
              <a:t>Predicate)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197350" y="4051300"/>
            <a:ext cx="1828800" cy="685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CanExectue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34950" y="3505200"/>
            <a:ext cx="4019550" cy="1905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CommandSource</a:t>
            </a:r>
            <a:endParaRPr lang="en-US" b="1" dirty="0" smtClean="0"/>
          </a:p>
          <a:p>
            <a:pPr algn="ctr"/>
            <a:r>
              <a:rPr lang="en-US" dirty="0" err="1" smtClean="0">
                <a:solidFill>
                  <a:srgbClr val="FFC000"/>
                </a:solidFill>
              </a:rPr>
              <a:t>ButtonBase</a:t>
            </a:r>
            <a:r>
              <a:rPr lang="en-US" dirty="0" smtClean="0">
                <a:solidFill>
                  <a:srgbClr val="FFC000"/>
                </a:solidFill>
              </a:rPr>
              <a:t>, Hyperlink, </a:t>
            </a:r>
            <a:r>
              <a:rPr lang="en-US" dirty="0" err="1" smtClean="0">
                <a:solidFill>
                  <a:srgbClr val="FFC000"/>
                </a:solidFill>
              </a:rPr>
              <a:t>MenuItem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InputBinding</a:t>
            </a:r>
            <a:r>
              <a:rPr lang="en-US" dirty="0" err="1">
                <a:solidFill>
                  <a:srgbClr val="FFC000"/>
                </a:solidFill>
              </a:rPr>
              <a:t>,</a:t>
            </a:r>
            <a:r>
              <a:rPr lang="en-US" dirty="0" err="1" smtClean="0">
                <a:solidFill>
                  <a:srgbClr val="FFC000"/>
                </a:solidFill>
              </a:rPr>
              <a:t>KeyGesture</a:t>
            </a:r>
            <a:r>
              <a:rPr lang="en-US" dirty="0" smtClean="0">
                <a:solidFill>
                  <a:srgbClr val="FFC000"/>
                </a:solidFill>
              </a:rPr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ListBoxItem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Down Arrow Callout 9"/>
          <p:cNvSpPr/>
          <p:nvPr/>
        </p:nvSpPr>
        <p:spPr>
          <a:xfrm>
            <a:off x="914400" y="2286000"/>
            <a:ext cx="2743200" cy="1447800"/>
          </a:xfrm>
          <a:prstGeom prst="downArrow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r>
              <a:rPr lang="en-US" smtClean="0">
                <a:solidFill>
                  <a:schemeClr val="tx1"/>
                </a:solidFill>
              </a:rPr>
              <a:t>RequerySuggestedEvent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5800" y="1371600"/>
            <a:ext cx="3200400" cy="1295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CommandManager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38011644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atterns and practices Presentation Template 3">
  <a:themeElements>
    <a:clrScheme name="p&amp;p presentation template v3B 15">
      <a:dk1>
        <a:srgbClr val="4D4D4D"/>
      </a:dk1>
      <a:lt1>
        <a:srgbClr val="FFFFFF"/>
      </a:lt1>
      <a:dk2>
        <a:srgbClr val="2C84E2"/>
      </a:dk2>
      <a:lt2>
        <a:srgbClr val="F3F0A1"/>
      </a:lt2>
      <a:accent1>
        <a:srgbClr val="71AAF0"/>
      </a:accent1>
      <a:accent2>
        <a:srgbClr val="A1C9F3"/>
      </a:accent2>
      <a:accent3>
        <a:srgbClr val="ACC2EE"/>
      </a:accent3>
      <a:accent4>
        <a:srgbClr val="DADADA"/>
      </a:accent4>
      <a:accent5>
        <a:srgbClr val="BBD2F6"/>
      </a:accent5>
      <a:accent6>
        <a:srgbClr val="91B6DC"/>
      </a:accent6>
      <a:hlink>
        <a:srgbClr val="D3E5F8"/>
      </a:hlink>
      <a:folHlink>
        <a:srgbClr val="94C818"/>
      </a:folHlink>
    </a:clrScheme>
    <a:fontScheme name="p&amp;p presentation template v3B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&amp;p presentation template v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3">
        <a:dk1>
          <a:srgbClr val="4D4D4D"/>
        </a:dk1>
        <a:lt1>
          <a:srgbClr val="FFFFFF"/>
        </a:lt1>
        <a:dk2>
          <a:srgbClr val="186DC8"/>
        </a:dk2>
        <a:lt2>
          <a:srgbClr val="080808"/>
        </a:lt2>
        <a:accent1>
          <a:srgbClr val="2C84E2"/>
        </a:accent1>
        <a:accent2>
          <a:srgbClr val="71AAF0"/>
        </a:accent2>
        <a:accent3>
          <a:srgbClr val="FFFFFF"/>
        </a:accent3>
        <a:accent4>
          <a:srgbClr val="404040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&amp;p presentation template v3B 14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2C84E2"/>
        </a:accent1>
        <a:accent2>
          <a:srgbClr val="71AAF0"/>
        </a:accent2>
        <a:accent3>
          <a:srgbClr val="ACC2EE"/>
        </a:accent3>
        <a:accent4>
          <a:srgbClr val="DADADA"/>
        </a:accent4>
        <a:accent5>
          <a:srgbClr val="ACC2EE"/>
        </a:accent5>
        <a:accent6>
          <a:srgbClr val="669AD9"/>
        </a:accent6>
        <a:hlink>
          <a:srgbClr val="A1C9F3"/>
        </a:hlink>
        <a:folHlink>
          <a:srgbClr val="D3E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&amp;p presentation template v3B 15">
        <a:dk1>
          <a:srgbClr val="4D4D4D"/>
        </a:dk1>
        <a:lt1>
          <a:srgbClr val="FFFFFF"/>
        </a:lt1>
        <a:dk2>
          <a:srgbClr val="2C84E2"/>
        </a:dk2>
        <a:lt2>
          <a:srgbClr val="F3F0A1"/>
        </a:lt2>
        <a:accent1>
          <a:srgbClr val="71AAF0"/>
        </a:accent1>
        <a:accent2>
          <a:srgbClr val="A1C9F3"/>
        </a:accent2>
        <a:accent3>
          <a:srgbClr val="ACC2EE"/>
        </a:accent3>
        <a:accent4>
          <a:srgbClr val="DADADA"/>
        </a:accent4>
        <a:accent5>
          <a:srgbClr val="BBD2F6"/>
        </a:accent5>
        <a:accent6>
          <a:srgbClr val="91B6DC"/>
        </a:accent6>
        <a:hlink>
          <a:srgbClr val="D3E5F8"/>
        </a:hlink>
        <a:folHlink>
          <a:srgbClr val="94C81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9EC11F1915B4DAA7C65DFF50894B4" ma:contentTypeVersion="0" ma:contentTypeDescription="Create a new document." ma:contentTypeScope="" ma:versionID="1883dd0f7ab678df24f16870c083a1bb">
  <xsd:schema xmlns:xsd="http://www.w3.org/2001/XMLSchema" xmlns:p="http://schemas.microsoft.com/office/2006/metadata/properties" targetNamespace="http://schemas.microsoft.com/office/2006/metadata/properties" ma:root="true" ma:fieldsID="e8169617fb8cad36348bbb52807684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098F82-9B78-4490-B4CA-062829E0BF59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E4C17F-61D5-4D37-BDD3-61FB7FF6A5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FA5B6-B947-4C22-8A96-4AA8DCABD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patterns and practices Presentation Template 3</Template>
  <TotalTime>110</TotalTime>
  <Words>416</Words>
  <Application>Microsoft Office PowerPoint</Application>
  <PresentationFormat>On-screen Show (4:3)</PresentationFormat>
  <Paragraphs>111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patterns and practices Presentation Template 3</vt:lpstr>
      <vt:lpstr>Commands in MVVM</vt:lpstr>
      <vt:lpstr>Commands in WPF</vt:lpstr>
      <vt:lpstr>Demo</vt:lpstr>
      <vt:lpstr>Commands in MVVM</vt:lpstr>
      <vt:lpstr>Command Sources</vt:lpstr>
      <vt:lpstr>Demo</vt:lpstr>
      <vt:lpstr>Commands</vt:lpstr>
      <vt:lpstr>Execute</vt:lpstr>
      <vt:lpstr>CanExecute</vt:lpstr>
      <vt:lpstr>ICommand Implementations</vt:lpstr>
      <vt:lpstr>Demo</vt:lpstr>
      <vt:lpstr>CommandManager &amp; CanExecute</vt:lpstr>
      <vt:lpstr>Mitigating CanExecute Spikes</vt:lpstr>
      <vt:lpstr>Contact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Shifflett</dc:creator>
  <cp:lastModifiedBy>Karl Shifflett</cp:lastModifiedBy>
  <cp:revision>24</cp:revision>
  <dcterms:created xsi:type="dcterms:W3CDTF">2011-06-25T03:53:58Z</dcterms:created>
  <dcterms:modified xsi:type="dcterms:W3CDTF">2011-06-25T06:17:03Z</dcterms:modified>
</cp:coreProperties>
</file>