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0" r:id="rId3"/>
    <p:sldId id="266" r:id="rId4"/>
    <p:sldId id="267" r:id="rId5"/>
    <p:sldId id="259" r:id="rId6"/>
    <p:sldId id="262" r:id="rId7"/>
    <p:sldId id="265" r:id="rId8"/>
    <p:sldId id="263" r:id="rId9"/>
    <p:sldId id="261" r:id="rId10"/>
    <p:sldId id="257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17182-76DD-46B5-B3D3-1658949AFF8E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6580B-9CB8-4DDA-81F1-B7D16B507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0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75D7-97CE-4BC5-BA23-BEC76647976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76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75D7-97CE-4BC5-BA23-BEC76647976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7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0875" y="1712913"/>
            <a:ext cx="7820025" cy="2278062"/>
          </a:xfrm>
        </p:spPr>
        <p:txBody>
          <a:bodyPr/>
          <a:lstStyle>
            <a:lvl1pPr>
              <a:defRPr sz="4500">
                <a:solidFill>
                  <a:schemeClr val="hlink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525" y="4697413"/>
            <a:ext cx="6804025" cy="10287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rgbClr val="F3F0A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914EEB-B767-43FA-AEAA-B17A1BDF4F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7038" y="182563"/>
            <a:ext cx="2192337" cy="6062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438" y="182563"/>
            <a:ext cx="6426200" cy="6062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914EEB-B767-43FA-AEAA-B17A1BDF4F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914EEB-B767-43FA-AEAA-B17A1BDF4F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914EEB-B767-43FA-AEAA-B17A1BDF4F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425" y="914400"/>
            <a:ext cx="4295775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914400"/>
            <a:ext cx="4295775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914EEB-B767-43FA-AEAA-B17A1BDF4F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914EEB-B767-43FA-AEAA-B17A1BDF4F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914EEB-B767-43FA-AEAA-B17A1BDF4F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914EEB-B767-43FA-AEAA-B17A1BDF4F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914EEB-B767-43FA-AEAA-B17A1BDF4F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914EEB-B767-43FA-AEAA-B17A1BDF4F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438" y="182563"/>
            <a:ext cx="874553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5425" y="914400"/>
            <a:ext cx="8743950" cy="533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812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775" y="6519863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hlink"/>
                </a:solidFill>
              </a:defRPr>
            </a:lvl1pPr>
          </a:lstStyle>
          <a:p>
            <a:fld id="{CE914EEB-B767-43FA-AEAA-B17A1BDF4F6F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kashiffl/" TargetMode="External"/><Relationship Id="rId2" Type="http://schemas.openxmlformats.org/officeDocument/2006/relationships/hyperlink" Target="http://karlshifflett.wordpres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nning.com/seemann/" TargetMode="External"/><Relationship Id="rId5" Type="http://schemas.openxmlformats.org/officeDocument/2006/relationships/hyperlink" Target="http://loosecouplings.blogspot.com/2011/01/dependency-injection-using-di-container.html" TargetMode="External"/><Relationship Id="rId4" Type="http://schemas.openxmlformats.org/officeDocument/2006/relationships/hyperlink" Target="http://blogs.msdn.com/b/wpfsldesigner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Calibri" pitchFamily="34" charset="0"/>
                <a:ea typeface="Calibri"/>
                <a:cs typeface="Calibri" pitchFamily="34" charset="0"/>
              </a:rPr>
              <a:t>Dialogs </a:t>
            </a:r>
            <a:r>
              <a:rPr lang="en-US" sz="4800" dirty="0" smtClean="0">
                <a:latin typeface="Calibri" pitchFamily="34" charset="0"/>
                <a:ea typeface="Calibri"/>
                <a:cs typeface="Calibri" pitchFamily="34" charset="0"/>
              </a:rPr>
              <a:t>in </a:t>
            </a:r>
            <a:r>
              <a:rPr lang="en-US" sz="4800" dirty="0">
                <a:latin typeface="Calibri" pitchFamily="34" charset="0"/>
                <a:ea typeface="Calibri"/>
                <a:cs typeface="Calibri" pitchFamily="34" charset="0"/>
              </a:rPr>
              <a:t>MVVM</a:t>
            </a:r>
            <a:br>
              <a:rPr lang="en-US" sz="4800" dirty="0">
                <a:latin typeface="Calibri" pitchFamily="34" charset="0"/>
                <a:ea typeface="Calibri"/>
                <a:cs typeface="Calibri" pitchFamily="34" charset="0"/>
              </a:rPr>
            </a:b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92200" y="4737100"/>
            <a:ext cx="7854696" cy="12827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Karl Shifflett</a:t>
            </a:r>
          </a:p>
          <a:p>
            <a:r>
              <a:rPr lang="en-US" sz="2400" i="1" dirty="0"/>
              <a:t>Program Manager, Microsoft patterns &amp; practices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23331215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25" y="685800"/>
            <a:ext cx="8743950" cy="56388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sz="2000" dirty="0"/>
              <a:t>Twitter</a:t>
            </a:r>
            <a:r>
              <a:rPr lang="en-US" sz="2000" dirty="0" smtClean="0"/>
              <a:t>: @</a:t>
            </a:r>
            <a:r>
              <a:rPr lang="en-US" sz="2000" dirty="0"/>
              <a:t>kdawg02</a:t>
            </a:r>
          </a:p>
          <a:p>
            <a:pPr>
              <a:spcAft>
                <a:spcPts val="300"/>
              </a:spcAft>
            </a:pPr>
            <a:r>
              <a:rPr lang="en-US" sz="2000" dirty="0"/>
              <a:t>Blogs</a:t>
            </a:r>
          </a:p>
          <a:p>
            <a:pPr lvl="1">
              <a:spcAft>
                <a:spcPts val="300"/>
              </a:spcAft>
            </a:pPr>
            <a:r>
              <a:rPr lang="en-US" dirty="0">
                <a:hlinkClick r:id="rId2"/>
              </a:rPr>
              <a:t>http://karlshifflett.wordpress.com/</a:t>
            </a:r>
            <a:endParaRPr lang="en-US" dirty="0"/>
          </a:p>
          <a:p>
            <a:pPr lvl="1">
              <a:spcAft>
                <a:spcPts val="300"/>
              </a:spcAft>
            </a:pPr>
            <a:r>
              <a:rPr lang="en-US" dirty="0">
                <a:hlinkClick r:id="rId3"/>
              </a:rPr>
              <a:t>http://blogs.msdn.com/b/kashiffl/</a:t>
            </a:r>
            <a:endParaRPr lang="en-US" dirty="0"/>
          </a:p>
          <a:p>
            <a:pPr lvl="1">
              <a:spcAft>
                <a:spcPts val="300"/>
              </a:spcAft>
            </a:pPr>
            <a:r>
              <a:rPr lang="en-US" dirty="0">
                <a:hlinkClick r:id="rId4"/>
              </a:rPr>
              <a:t>http://blogs.msdn.com/b/wpfsldesigner/</a:t>
            </a:r>
            <a:endParaRPr lang="en-US" dirty="0"/>
          </a:p>
          <a:p>
            <a:pPr>
              <a:spcAft>
                <a:spcPts val="300"/>
              </a:spcAft>
            </a:pPr>
            <a:r>
              <a:rPr lang="en-US" sz="2000" dirty="0"/>
              <a:t>Links</a:t>
            </a:r>
          </a:p>
          <a:p>
            <a:pPr lvl="1">
              <a:spcAft>
                <a:spcPts val="300"/>
              </a:spcAft>
            </a:pPr>
            <a:r>
              <a:rPr lang="en-US" dirty="0">
                <a:hlinkClick r:id=""/>
              </a:rPr>
              <a:t>http://compositewpf.codeplex.com/</a:t>
            </a:r>
          </a:p>
          <a:p>
            <a:pPr lvl="1">
              <a:spcAft>
                <a:spcPts val="300"/>
              </a:spcAft>
            </a:pPr>
            <a:r>
              <a:rPr lang="en-US" dirty="0">
                <a:hlinkClick r:id=""/>
              </a:rPr>
              <a:t>http://msdn.microsoft.com/en-us/practices/default.aspx</a:t>
            </a:r>
            <a:endParaRPr lang="en-US" dirty="0"/>
          </a:p>
          <a:p>
            <a:pPr>
              <a:spcAft>
                <a:spcPts val="300"/>
              </a:spcAft>
            </a:pPr>
            <a:r>
              <a:rPr lang="en-US" sz="2000" dirty="0" smtClean="0"/>
              <a:t>Loose Coupling Post</a:t>
            </a:r>
          </a:p>
          <a:p>
            <a:pPr lvl="1">
              <a:spcAft>
                <a:spcPts val="300"/>
              </a:spcAft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loosecouplings.blogspot.com/2011/01/dependency-injection-using-di-container.html</a:t>
            </a:r>
            <a:endParaRPr lang="en-US" dirty="0" smtClean="0"/>
          </a:p>
          <a:p>
            <a:pPr>
              <a:spcAft>
                <a:spcPts val="300"/>
              </a:spcAft>
            </a:pPr>
            <a:r>
              <a:rPr lang="en-US" sz="2000" dirty="0" smtClean="0"/>
              <a:t>Dependency Injection in .NET</a:t>
            </a:r>
          </a:p>
          <a:p>
            <a:pPr lvl="1">
              <a:spcAft>
                <a:spcPts val="300"/>
              </a:spcAft>
            </a:pP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://www.manning.com/seemann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707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icrosoft logo and tagline"/>
          <p:cNvPicPr>
            <a:picLocks noChangeArrowheads="1"/>
          </p:cNvPicPr>
          <p:nvPr/>
        </p:nvPicPr>
        <p:blipFill>
          <a:blip r:embed="rId2" cstate="print"/>
          <a:stretch>
            <a:fillRect/>
          </a:stretch>
        </p:blipFill>
        <p:spPr bwMode="black">
          <a:xfrm>
            <a:off x="1066800" y="2971800"/>
            <a:ext cx="6820407" cy="1592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43210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Dialogs display information and optionally allow the user to select or enter information, or choose an execution path.</a:t>
            </a:r>
          </a:p>
          <a:p>
            <a:r>
              <a:rPr lang="en-US" dirty="0" smtClean="0"/>
              <a:t>Types of Dialogs</a:t>
            </a:r>
          </a:p>
          <a:p>
            <a:pPr lvl="1"/>
            <a:r>
              <a:rPr lang="en-US" dirty="0" smtClean="0"/>
              <a:t>Information</a:t>
            </a:r>
          </a:p>
          <a:p>
            <a:pPr lvl="1"/>
            <a:r>
              <a:rPr lang="en-US" dirty="0"/>
              <a:t>Exception </a:t>
            </a:r>
            <a:r>
              <a:rPr lang="en-US" dirty="0" smtClean="0"/>
              <a:t>Notification</a:t>
            </a:r>
            <a:endParaRPr lang="en-US" dirty="0"/>
          </a:p>
          <a:p>
            <a:pPr lvl="1"/>
            <a:r>
              <a:rPr lang="en-US" dirty="0" smtClean="0"/>
              <a:t>Confirmation</a:t>
            </a:r>
          </a:p>
          <a:p>
            <a:pPr lvl="1"/>
            <a:r>
              <a:rPr lang="en-US" dirty="0" smtClean="0"/>
              <a:t>File Open</a:t>
            </a:r>
          </a:p>
          <a:p>
            <a:pPr lvl="1"/>
            <a:r>
              <a:rPr lang="en-US" dirty="0" smtClean="0"/>
              <a:t>File Save</a:t>
            </a:r>
          </a:p>
          <a:p>
            <a:pPr lvl="1"/>
            <a:r>
              <a:rPr lang="en-US" dirty="0" smtClean="0"/>
              <a:t>Folder Browser</a:t>
            </a:r>
          </a:p>
          <a:p>
            <a:pPr lvl="1"/>
            <a:r>
              <a:rPr lang="en-US" dirty="0" smtClean="0"/>
              <a:t>Color Picker</a:t>
            </a:r>
          </a:p>
          <a:p>
            <a:pPr lvl="1"/>
            <a:r>
              <a:rPr lang="en-US" dirty="0" smtClean="0"/>
              <a:t>Custom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55641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38" y="182562"/>
            <a:ext cx="8745537" cy="960438"/>
          </a:xfrm>
        </p:spPr>
        <p:txBody>
          <a:bodyPr/>
          <a:lstStyle/>
          <a:p>
            <a:r>
              <a:rPr lang="en-US" dirty="0" smtClean="0"/>
              <a:t>Dialog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25748"/>
            <a:ext cx="8743950" cy="5257800"/>
          </a:xfrm>
        </p:spPr>
        <p:txBody>
          <a:bodyPr/>
          <a:lstStyle/>
          <a:p>
            <a:r>
              <a:rPr lang="en-US" dirty="0" smtClean="0"/>
              <a:t>Application model </a:t>
            </a:r>
            <a:r>
              <a:rPr lang="en-US" dirty="0"/>
              <a:t>or non-modal, task </a:t>
            </a:r>
            <a:r>
              <a:rPr lang="en-US" dirty="0" smtClean="0"/>
              <a:t>model </a:t>
            </a:r>
            <a:r>
              <a:rPr lang="en-US" dirty="0"/>
              <a:t>or </a:t>
            </a:r>
            <a:r>
              <a:rPr lang="en-US" dirty="0" smtClean="0"/>
              <a:t>non-modal</a:t>
            </a:r>
          </a:p>
          <a:p>
            <a:r>
              <a:rPr lang="en-US" dirty="0" smtClean="0"/>
              <a:t>Toast or dynamic list like Visual Studio Errors list</a:t>
            </a:r>
          </a:p>
          <a:p>
            <a:r>
              <a:rPr lang="en-US" dirty="0" smtClean="0"/>
              <a:t>Handling multiple messages originating from multiple threads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3312542"/>
            <a:ext cx="3962400" cy="2509521"/>
            <a:chOff x="3048000" y="2362200"/>
            <a:chExt cx="6000750" cy="3800476"/>
          </a:xfrm>
        </p:grpSpPr>
        <p:pic>
          <p:nvPicPr>
            <p:cNvPr id="5" name="Picture 2" descr="C:\Users\kashiffl\AppData\Local\Temp\SNAGHTMLb50cd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2362200"/>
              <a:ext cx="6000750" cy="3800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C:\Users\kashiffl\AppData\Local\Temp\SNAGHTMLb5c065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199" y="4271064"/>
              <a:ext cx="3019425" cy="1628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2" descr="C:\Users\kashiffl\AppData\Local\Temp\SNAGHTML288b5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76599"/>
            <a:ext cx="3929332" cy="256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10496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52525" y="4419600"/>
            <a:ext cx="6804025" cy="560387"/>
          </a:xfrm>
        </p:spPr>
        <p:txBody>
          <a:bodyPr/>
          <a:lstStyle/>
          <a:p>
            <a:r>
              <a:rPr lang="en-US" dirty="0" smtClean="0"/>
              <a:t>Application Modal, Task Modal Dialog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5284787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MVVM Training Scenarios</a:t>
            </a:r>
          </a:p>
        </p:txBody>
      </p:sp>
    </p:spTree>
    <p:extLst>
      <p:ext uri="{BB962C8B-B14F-4D97-AF65-F5344CB8AC3E}">
        <p14:creationId xmlns:p14="http://schemas.microsoft.com/office/powerpoint/2010/main" val="22190149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38" y="182562"/>
            <a:ext cx="8745537" cy="960438"/>
          </a:xfrm>
        </p:spPr>
        <p:txBody>
          <a:bodyPr/>
          <a:lstStyle/>
          <a:p>
            <a:r>
              <a:rPr lang="en-US" dirty="0" smtClean="0"/>
              <a:t>ViewModel </a:t>
            </a:r>
            <a:r>
              <a:rPr lang="en-US" dirty="0"/>
              <a:t>and View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25748"/>
            <a:ext cx="8743950" cy="5257800"/>
          </a:xfrm>
        </p:spPr>
        <p:txBody>
          <a:bodyPr/>
          <a:lstStyle/>
          <a:p>
            <a:r>
              <a:rPr lang="en-US" dirty="0" smtClean="0"/>
              <a:t>Approaches </a:t>
            </a:r>
            <a:endParaRPr lang="en-US" dirty="0"/>
          </a:p>
          <a:p>
            <a:pPr lvl="1"/>
            <a:r>
              <a:rPr lang="en-US" dirty="0" smtClean="0"/>
              <a:t>Mediator</a:t>
            </a:r>
            <a:endParaRPr lang="en-US" dirty="0"/>
          </a:p>
          <a:p>
            <a:pPr lvl="1"/>
            <a:r>
              <a:rPr lang="en-US" dirty="0"/>
              <a:t>Events </a:t>
            </a:r>
          </a:p>
          <a:p>
            <a:pPr lvl="1"/>
            <a:r>
              <a:rPr lang="en-US" dirty="0"/>
              <a:t>Interfaces 	</a:t>
            </a:r>
          </a:p>
          <a:p>
            <a:pPr lvl="1"/>
            <a:r>
              <a:rPr lang="en-US" dirty="0"/>
              <a:t>Data </a:t>
            </a:r>
            <a:r>
              <a:rPr lang="en-US" dirty="0" smtClean="0"/>
              <a:t>binding</a:t>
            </a:r>
          </a:p>
          <a:p>
            <a:pPr lvl="1"/>
            <a:r>
              <a:rPr lang="en-US" dirty="0"/>
              <a:t>Dialog service</a:t>
            </a:r>
          </a:p>
          <a:p>
            <a:pPr lvl="1"/>
            <a:r>
              <a:rPr lang="en-US" dirty="0" smtClean="0"/>
              <a:t>Prism </a:t>
            </a:r>
            <a:r>
              <a:rPr lang="en-US" dirty="0"/>
              <a:t>Interaction Request </a:t>
            </a:r>
          </a:p>
          <a:p>
            <a:r>
              <a:rPr lang="en-US" dirty="0"/>
              <a:t>ViewModel and </a:t>
            </a:r>
            <a:r>
              <a:rPr lang="en-US" dirty="0" smtClean="0"/>
              <a:t>UI Communication</a:t>
            </a:r>
            <a:endParaRPr lang="en-US" dirty="0"/>
          </a:p>
          <a:p>
            <a:pPr lvl="1"/>
            <a:r>
              <a:rPr lang="en-US" dirty="0" smtClean="0"/>
              <a:t>Dialog service</a:t>
            </a:r>
          </a:p>
        </p:txBody>
      </p:sp>
    </p:spTree>
    <p:extLst>
      <p:ext uri="{BB962C8B-B14F-4D97-AF65-F5344CB8AC3E}">
        <p14:creationId xmlns:p14="http://schemas.microsoft.com/office/powerpoint/2010/main" val="3239986378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38" y="182562"/>
            <a:ext cx="8745537" cy="884238"/>
          </a:xfrm>
        </p:spPr>
        <p:txBody>
          <a:bodyPr/>
          <a:lstStyle/>
          <a:p>
            <a:r>
              <a:rPr lang="en-US" dirty="0"/>
              <a:t>Concept: Program to an Interface not to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25" y="1143000"/>
            <a:ext cx="8743950" cy="5102225"/>
          </a:xfrm>
        </p:spPr>
        <p:txBody>
          <a:bodyPr/>
          <a:lstStyle/>
          <a:p>
            <a:r>
              <a:rPr lang="en-US" dirty="0" smtClean="0"/>
              <a:t>Why program to Interfaces?</a:t>
            </a:r>
            <a:endParaRPr lang="en-US" dirty="0"/>
          </a:p>
          <a:p>
            <a:pPr lvl="1"/>
            <a:r>
              <a:rPr lang="en-US" dirty="0"/>
              <a:t>Programming to an Interface enables the swapping of </a:t>
            </a:r>
            <a:r>
              <a:rPr lang="en-US" dirty="0" smtClean="0"/>
              <a:t>a concrete </a:t>
            </a:r>
            <a:r>
              <a:rPr lang="en-US" dirty="0"/>
              <a:t>implementation.  </a:t>
            </a:r>
          </a:p>
          <a:p>
            <a:pPr lvl="1"/>
            <a:r>
              <a:rPr lang="en-US" dirty="0"/>
              <a:t>Enables run-time implementation to differ from test-time implementation.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37296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IDialogService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029200"/>
            <a:ext cx="8743950" cy="1214551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Loose coupling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Notice the </a:t>
            </a:r>
            <a:r>
              <a:rPr lang="en-US" dirty="0" err="1" smtClean="0"/>
              <a:t>ShowMessage</a:t>
            </a:r>
            <a:r>
              <a:rPr lang="en-US" dirty="0" smtClean="0"/>
              <a:t> arguments; see the abstraction</a:t>
            </a:r>
            <a:r>
              <a:rPr lang="en-US" dirty="0" smtClean="0"/>
              <a:t>?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763000" cy="411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401353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38" y="182563"/>
            <a:ext cx="8745537" cy="808038"/>
          </a:xfrm>
        </p:spPr>
        <p:txBody>
          <a:bodyPr/>
          <a:lstStyle/>
          <a:p>
            <a:r>
              <a:rPr lang="en-US" dirty="0" smtClean="0"/>
              <a:t>Resolving Interface Concrete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43950" cy="4949825"/>
          </a:xfrm>
        </p:spPr>
        <p:txBody>
          <a:bodyPr/>
          <a:lstStyle/>
          <a:p>
            <a:r>
              <a:rPr lang="en-US" dirty="0"/>
              <a:t>Dependency Injection </a:t>
            </a:r>
            <a:r>
              <a:rPr lang="en-US" dirty="0" smtClean="0"/>
              <a:t>(</a:t>
            </a:r>
            <a:r>
              <a:rPr lang="en-US" dirty="0"/>
              <a:t>Unity or other DI framework</a:t>
            </a:r>
            <a:r>
              <a:rPr lang="en-US" dirty="0" smtClean="0"/>
              <a:t>)</a:t>
            </a:r>
          </a:p>
          <a:p>
            <a:r>
              <a:rPr lang="en-US" dirty="0"/>
              <a:t>MEF Dependency </a:t>
            </a:r>
            <a:r>
              <a:rPr lang="en-US" dirty="0" smtClean="0"/>
              <a:t>Resolution</a:t>
            </a:r>
          </a:p>
          <a:p>
            <a:r>
              <a:rPr lang="en-US" dirty="0" smtClean="0"/>
              <a:t>Service Locator</a:t>
            </a:r>
            <a:endParaRPr lang="en-US" dirty="0"/>
          </a:p>
          <a:p>
            <a:r>
              <a:rPr lang="en-US" dirty="0" smtClean="0"/>
              <a:t>Poor </a:t>
            </a:r>
            <a:r>
              <a:rPr lang="en-US" dirty="0"/>
              <a:t>Mans DI  (roll you own constructor injection)</a:t>
            </a:r>
          </a:p>
          <a:p>
            <a:pPr lvl="1"/>
            <a:r>
              <a:rPr lang="en-US" dirty="0"/>
              <a:t>Provide two constructors, one empty, one will all the parameters.  The empty constructor just passes the default values, unit tests pass in other test mocks objects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Prefer Unity or MEF over Poor Mans DI.</a:t>
            </a:r>
          </a:p>
          <a:p>
            <a:r>
              <a:rPr lang="en-US" dirty="0" smtClean="0"/>
              <a:t>Prefer to not pass the DI container into constructors.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76916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52525" y="4419600"/>
            <a:ext cx="6804025" cy="560387"/>
          </a:xfrm>
        </p:spPr>
        <p:txBody>
          <a:bodyPr/>
          <a:lstStyle/>
          <a:p>
            <a:r>
              <a:rPr lang="en-US" dirty="0" smtClean="0"/>
              <a:t>Dialog and Interaction Request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5284787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MVVM </a:t>
            </a:r>
            <a:r>
              <a:rPr lang="en-US" smtClean="0"/>
              <a:t>Training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496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&amp;p presentation template v3B">
  <a:themeElements>
    <a:clrScheme name="p&amp;p presentation template v3B 15">
      <a:dk1>
        <a:srgbClr val="4D4D4D"/>
      </a:dk1>
      <a:lt1>
        <a:srgbClr val="FFFFFF"/>
      </a:lt1>
      <a:dk2>
        <a:srgbClr val="2C84E2"/>
      </a:dk2>
      <a:lt2>
        <a:srgbClr val="F3F0A1"/>
      </a:lt2>
      <a:accent1>
        <a:srgbClr val="71AAF0"/>
      </a:accent1>
      <a:accent2>
        <a:srgbClr val="A1C9F3"/>
      </a:accent2>
      <a:accent3>
        <a:srgbClr val="ACC2EE"/>
      </a:accent3>
      <a:accent4>
        <a:srgbClr val="DADADA"/>
      </a:accent4>
      <a:accent5>
        <a:srgbClr val="BBD2F6"/>
      </a:accent5>
      <a:accent6>
        <a:srgbClr val="91B6DC"/>
      </a:accent6>
      <a:hlink>
        <a:srgbClr val="D3E5F8"/>
      </a:hlink>
      <a:folHlink>
        <a:srgbClr val="94C818"/>
      </a:folHlink>
    </a:clrScheme>
    <a:fontScheme name="p&amp;p presentation template v3B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&amp;p presentation template v3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3">
        <a:dk1>
          <a:srgbClr val="4D4D4D"/>
        </a:dk1>
        <a:lt1>
          <a:srgbClr val="FFFFFF"/>
        </a:lt1>
        <a:dk2>
          <a:srgbClr val="186DC8"/>
        </a:dk2>
        <a:lt2>
          <a:srgbClr val="080808"/>
        </a:lt2>
        <a:accent1>
          <a:srgbClr val="2C84E2"/>
        </a:accent1>
        <a:accent2>
          <a:srgbClr val="71AAF0"/>
        </a:accent2>
        <a:accent3>
          <a:srgbClr val="FFFFFF"/>
        </a:accent3>
        <a:accent4>
          <a:srgbClr val="404040"/>
        </a:accent4>
        <a:accent5>
          <a:srgbClr val="ACC2EE"/>
        </a:accent5>
        <a:accent6>
          <a:srgbClr val="669AD9"/>
        </a:accent6>
        <a:hlink>
          <a:srgbClr val="A1C9F3"/>
        </a:hlink>
        <a:folHlink>
          <a:srgbClr val="D3E5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14">
        <a:dk1>
          <a:srgbClr val="4D4D4D"/>
        </a:dk1>
        <a:lt1>
          <a:srgbClr val="FFFFFF"/>
        </a:lt1>
        <a:dk2>
          <a:srgbClr val="2C84E2"/>
        </a:dk2>
        <a:lt2>
          <a:srgbClr val="F3F0A1"/>
        </a:lt2>
        <a:accent1>
          <a:srgbClr val="2C84E2"/>
        </a:accent1>
        <a:accent2>
          <a:srgbClr val="71AAF0"/>
        </a:accent2>
        <a:accent3>
          <a:srgbClr val="ACC2EE"/>
        </a:accent3>
        <a:accent4>
          <a:srgbClr val="DADADA"/>
        </a:accent4>
        <a:accent5>
          <a:srgbClr val="ACC2EE"/>
        </a:accent5>
        <a:accent6>
          <a:srgbClr val="669AD9"/>
        </a:accent6>
        <a:hlink>
          <a:srgbClr val="A1C9F3"/>
        </a:hlink>
        <a:folHlink>
          <a:srgbClr val="D3E5F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5">
        <a:dk1>
          <a:srgbClr val="4D4D4D"/>
        </a:dk1>
        <a:lt1>
          <a:srgbClr val="FFFFFF"/>
        </a:lt1>
        <a:dk2>
          <a:srgbClr val="2C84E2"/>
        </a:dk2>
        <a:lt2>
          <a:srgbClr val="F3F0A1"/>
        </a:lt2>
        <a:accent1>
          <a:srgbClr val="71AAF0"/>
        </a:accent1>
        <a:accent2>
          <a:srgbClr val="A1C9F3"/>
        </a:accent2>
        <a:accent3>
          <a:srgbClr val="ACC2EE"/>
        </a:accent3>
        <a:accent4>
          <a:srgbClr val="DADADA"/>
        </a:accent4>
        <a:accent5>
          <a:srgbClr val="BBD2F6"/>
        </a:accent5>
        <a:accent6>
          <a:srgbClr val="91B6DC"/>
        </a:accent6>
        <a:hlink>
          <a:srgbClr val="D3E5F8"/>
        </a:hlink>
        <a:folHlink>
          <a:srgbClr val="94C81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patterns and practices Presentation Template 3</Template>
  <TotalTime>275</TotalTime>
  <Words>271</Words>
  <Application>Microsoft Office PowerPoint</Application>
  <PresentationFormat>On-screen Show (4:3)</PresentationFormat>
  <Paragraphs>64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p&amp;p presentation template v3B</vt:lpstr>
      <vt:lpstr>Dialogs in MVVM </vt:lpstr>
      <vt:lpstr>Dialogs</vt:lpstr>
      <vt:lpstr>Dialog Experience</vt:lpstr>
      <vt:lpstr>Demo</vt:lpstr>
      <vt:lpstr>ViewModel and View Communication</vt:lpstr>
      <vt:lpstr>Concept: Program to an Interface not to Implementation</vt:lpstr>
      <vt:lpstr>IDialogService Interface</vt:lpstr>
      <vt:lpstr>Resolving Interface Concrete Types</vt:lpstr>
      <vt:lpstr>Demo</vt:lpstr>
      <vt:lpstr>Contact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Shifflett</dc:creator>
  <cp:lastModifiedBy>Karl Shifflett</cp:lastModifiedBy>
  <cp:revision>31</cp:revision>
  <dcterms:created xsi:type="dcterms:W3CDTF">2011-06-25T05:50:37Z</dcterms:created>
  <dcterms:modified xsi:type="dcterms:W3CDTF">2011-06-27T04:16:08Z</dcterms:modified>
</cp:coreProperties>
</file>