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1"/>
  </p:notesMasterIdLst>
  <p:sldIdLst>
    <p:sldId id="257" r:id="rId5"/>
    <p:sldId id="281" r:id="rId6"/>
    <p:sldId id="282" r:id="rId7"/>
    <p:sldId id="287" r:id="rId8"/>
    <p:sldId id="283" r:id="rId9"/>
    <p:sldId id="284" r:id="rId10"/>
    <p:sldId id="285" r:id="rId11"/>
    <p:sldId id="280" r:id="rId12"/>
    <p:sldId id="286" r:id="rId13"/>
    <p:sldId id="293" r:id="rId14"/>
    <p:sldId id="290" r:id="rId15"/>
    <p:sldId id="291" r:id="rId16"/>
    <p:sldId id="292" r:id="rId17"/>
    <p:sldId id="294" r:id="rId18"/>
    <p:sldId id="289" r:id="rId19"/>
    <p:sldId id="28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34"/>
    <a:srgbClr val="FFFF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6300" autoAdjust="0"/>
  </p:normalViewPr>
  <p:slideViewPr>
    <p:cSldViewPr>
      <p:cViewPr varScale="1">
        <p:scale>
          <a:sx n="113" d="100"/>
          <a:sy n="113" d="100"/>
        </p:scale>
        <p:origin x="-15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7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1C02C-4273-4E80-96F1-D1A14CDD11B4}" type="datetimeFigureOut">
              <a:rPr lang="en-US" smtClean="0"/>
              <a:pPr/>
              <a:t>6/26/2011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975D7-97CE-4BC5-BA23-BEC7664797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0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50875" y="1712913"/>
            <a:ext cx="7820025" cy="2278062"/>
          </a:xfrm>
        </p:spPr>
        <p:txBody>
          <a:bodyPr/>
          <a:lstStyle>
            <a:lvl1pPr>
              <a:defRPr sz="4500">
                <a:solidFill>
                  <a:schemeClr val="hlink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2525" y="4697413"/>
            <a:ext cx="6804025" cy="10287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rgbClr val="F3F0A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7FA1D0-2577-42C6-9BAA-A14B6BC7CA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87538" y="0"/>
            <a:ext cx="1356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" pitchFamily="34" charset="0"/>
                <a:cs typeface="Segoe UI" pitchFamily="34" charset="0"/>
              </a:rPr>
              <a:t>Microsoft Internal</a:t>
            </a:r>
            <a:r>
              <a:rPr lang="en-US" sz="900" baseline="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" pitchFamily="34" charset="0"/>
                <a:cs typeface="Segoe UI" pitchFamily="34" charset="0"/>
              </a:rPr>
              <a:t> Only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7038" y="182563"/>
            <a:ext cx="2192337" cy="6062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438" y="182563"/>
            <a:ext cx="6426200" cy="6062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7FA1D0-2577-42C6-9BAA-A14B6BC7CA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87538" y="0"/>
            <a:ext cx="1356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" pitchFamily="34" charset="0"/>
                <a:cs typeface="Segoe UI" pitchFamily="34" charset="0"/>
              </a:rPr>
              <a:t>Microsoft Internal</a:t>
            </a:r>
            <a:r>
              <a:rPr lang="en-US" sz="900" baseline="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" pitchFamily="34" charset="0"/>
                <a:cs typeface="Segoe UI" pitchFamily="34" charset="0"/>
              </a:rPr>
              <a:t> Only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7FA1D0-2577-42C6-9BAA-A14B6BC7CA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7FA1D0-2577-42C6-9BAA-A14B6BC7CA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425" y="914400"/>
            <a:ext cx="4295775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914400"/>
            <a:ext cx="4295775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7FA1D0-2577-42C6-9BAA-A14B6BC7CA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787538" y="0"/>
            <a:ext cx="1356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" pitchFamily="34" charset="0"/>
                <a:cs typeface="Segoe UI" pitchFamily="34" charset="0"/>
              </a:rPr>
              <a:t>Microsoft Internal</a:t>
            </a:r>
            <a:r>
              <a:rPr lang="en-US" sz="900" baseline="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" pitchFamily="34" charset="0"/>
                <a:cs typeface="Segoe UI" pitchFamily="34" charset="0"/>
              </a:rPr>
              <a:t> Only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7FA1D0-2577-42C6-9BAA-A14B6BC7CA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7FA1D0-2577-42C6-9BAA-A14B6BC7CA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787538" y="0"/>
            <a:ext cx="1356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" pitchFamily="34" charset="0"/>
                <a:cs typeface="Segoe UI" pitchFamily="34" charset="0"/>
              </a:rPr>
              <a:t>Microsoft Internal</a:t>
            </a:r>
            <a:r>
              <a:rPr lang="en-US" sz="900" baseline="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" pitchFamily="34" charset="0"/>
                <a:cs typeface="Segoe UI" pitchFamily="34" charset="0"/>
              </a:rPr>
              <a:t> Only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7FA1D0-2577-42C6-9BAA-A14B6BC7CA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787538" y="0"/>
            <a:ext cx="1356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" pitchFamily="34" charset="0"/>
                <a:cs typeface="Segoe UI" pitchFamily="34" charset="0"/>
              </a:rPr>
              <a:t>Microsoft Internal</a:t>
            </a:r>
            <a:r>
              <a:rPr lang="en-US" sz="900" baseline="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" pitchFamily="34" charset="0"/>
                <a:cs typeface="Segoe UI" pitchFamily="34" charset="0"/>
              </a:rPr>
              <a:t> Only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7FA1D0-2577-42C6-9BAA-A14B6BC7CA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787538" y="0"/>
            <a:ext cx="1356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" pitchFamily="34" charset="0"/>
                <a:cs typeface="Segoe UI" pitchFamily="34" charset="0"/>
              </a:rPr>
              <a:t>Microsoft Internal</a:t>
            </a:r>
            <a:r>
              <a:rPr lang="en-US" sz="900" baseline="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" pitchFamily="34" charset="0"/>
                <a:cs typeface="Segoe UI" pitchFamily="34" charset="0"/>
              </a:rPr>
              <a:t> Only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7FA1D0-2577-42C6-9BAA-A14B6BC7CA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787538" y="0"/>
            <a:ext cx="1356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" pitchFamily="34" charset="0"/>
                <a:cs typeface="Segoe UI" pitchFamily="34" charset="0"/>
              </a:rPr>
              <a:t>Microsoft Internal</a:t>
            </a:r>
            <a:r>
              <a:rPr lang="en-US" sz="900" baseline="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egoe UI" pitchFamily="34" charset="0"/>
                <a:cs typeface="Segoe UI" pitchFamily="34" charset="0"/>
              </a:rPr>
              <a:t> Only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438" y="182563"/>
            <a:ext cx="8745537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5425" y="914400"/>
            <a:ext cx="8743950" cy="533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812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775" y="6519863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hlink"/>
                </a:solidFill>
              </a:defRPr>
            </a:lvl1pPr>
          </a:lstStyle>
          <a:p>
            <a:fld id="{A87FA1D0-2577-42C6-9BAA-A14B6BC7CA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kashiffl/" TargetMode="External"/><Relationship Id="rId2" Type="http://schemas.openxmlformats.org/officeDocument/2006/relationships/hyperlink" Target="http://karlshifflett.wordpres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s.msdn.com/b/wpfsldesigner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447800"/>
            <a:ext cx="8534400" cy="1523495"/>
          </a:xfrm>
        </p:spPr>
        <p:txBody>
          <a:bodyPr>
            <a:normAutofit/>
          </a:bodyPr>
          <a:lstStyle/>
          <a:p>
            <a:r>
              <a:rPr lang="en-US" dirty="0" smtClean="0"/>
              <a:t>Data Validation &amp; Binding Exceptions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854696" cy="1752600"/>
          </a:xfrm>
        </p:spPr>
        <p:txBody>
          <a:bodyPr>
            <a:noAutofit/>
          </a:bodyPr>
          <a:lstStyle/>
          <a:p>
            <a:r>
              <a:rPr lang="en-US" sz="2400" b="1" dirty="0"/>
              <a:t>Karl Shifflett</a:t>
            </a:r>
          </a:p>
          <a:p>
            <a:r>
              <a:rPr lang="en-US" sz="2400" i="1" dirty="0"/>
              <a:t>Program Manager, Microsoft patterns &amp; practices</a:t>
            </a:r>
          </a:p>
          <a:p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0600" y="5666383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7"/>
          <p:cNvSpPr txBox="1">
            <a:spLocks/>
          </p:cNvSpPr>
          <p:nvPr/>
        </p:nvSpPr>
        <p:spPr bwMode="auto">
          <a:xfrm>
            <a:off x="457200" y="2285999"/>
            <a:ext cx="7820025" cy="1391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F3F0A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3F0A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3F0A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3F0A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3F0A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3F0A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3F0A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3F0A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3F0A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Demo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Subtitle 8"/>
          <p:cNvSpPr txBox="1">
            <a:spLocks/>
          </p:cNvSpPr>
          <p:nvPr/>
        </p:nvSpPr>
        <p:spPr bwMode="auto">
          <a:xfrm>
            <a:off x="958850" y="4383683"/>
            <a:ext cx="6804025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None/>
              <a:defRPr sz="1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WPF Validation Rule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5525" y="524887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RequiredEntryValidationRule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456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Binding Type Exceptions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advanced UI controls to prevent type mismatch exceptions  (ex: </a:t>
            </a:r>
            <a:r>
              <a:rPr lang="en-US" dirty="0" err="1"/>
              <a:t>DatePicker</a:t>
            </a:r>
            <a:r>
              <a:rPr lang="en-US" dirty="0"/>
              <a:t>, </a:t>
            </a:r>
            <a:r>
              <a:rPr lang="en-US" dirty="0" smtClean="0"/>
              <a:t>Numeric </a:t>
            </a:r>
            <a:r>
              <a:rPr lang="en-US" dirty="0" err="1"/>
              <a:t>TextBox</a:t>
            </a:r>
            <a:r>
              <a:rPr lang="en-US" dirty="0"/>
              <a:t>)</a:t>
            </a:r>
          </a:p>
          <a:p>
            <a:r>
              <a:rPr lang="en-US" dirty="0" smtClean="0"/>
              <a:t>Re-implement Model non-String properties on </a:t>
            </a:r>
            <a:r>
              <a:rPr lang="en-US" dirty="0"/>
              <a:t>the ViewModel as </a:t>
            </a:r>
            <a:r>
              <a:rPr lang="en-US" dirty="0" smtClean="0"/>
              <a:t>Strings </a:t>
            </a:r>
            <a:r>
              <a:rPr lang="en-US" dirty="0"/>
              <a:t>and handle type conversion errors as Validation Error.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885567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439" y="182562"/>
            <a:ext cx="2773361" cy="1570038"/>
          </a:xfrm>
        </p:spPr>
        <p:txBody>
          <a:bodyPr/>
          <a:lstStyle/>
          <a:p>
            <a:r>
              <a:rPr lang="en-US" dirty="0" smtClean="0"/>
              <a:t>Handling UI Binding Exceptions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5425" y="2133601"/>
            <a:ext cx="3355975" cy="2057400"/>
          </a:xfrm>
        </p:spPr>
        <p:txBody>
          <a:bodyPr/>
          <a:lstStyle/>
          <a:p>
            <a:r>
              <a:rPr lang="en-US" sz="2000" dirty="0" err="1"/>
              <a:t>Validation.ErrorEvent</a:t>
            </a:r>
            <a:endParaRPr lang="en-US" sz="2000" dirty="0"/>
          </a:p>
          <a:p>
            <a:r>
              <a:rPr lang="en-US" sz="2000" dirty="0" err="1"/>
              <a:t>ErrorEvent</a:t>
            </a:r>
            <a:r>
              <a:rPr lang="en-US" sz="2000" dirty="0"/>
              <a:t> data pushed to </a:t>
            </a:r>
            <a:r>
              <a:rPr lang="en-US" sz="2000" dirty="0" smtClean="0"/>
              <a:t>ViewModel or ViewModel base class</a:t>
            </a:r>
            <a:endParaRPr lang="en-US" sz="2000" dirty="0"/>
          </a:p>
          <a:p>
            <a:endParaRPr lang="en-US" dirty="0"/>
          </a:p>
        </p:txBody>
      </p:sp>
      <p:pic>
        <p:nvPicPr>
          <p:cNvPr id="6" name="Picture 5" descr="ErrorEventSequance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0"/>
            <a:ext cx="5400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56209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0600" y="5666383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7"/>
          <p:cNvSpPr txBox="1">
            <a:spLocks/>
          </p:cNvSpPr>
          <p:nvPr/>
        </p:nvSpPr>
        <p:spPr bwMode="auto">
          <a:xfrm>
            <a:off x="457200" y="2285999"/>
            <a:ext cx="7820025" cy="1391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F3F0A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3F0A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3F0A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3F0A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3F0A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3F0A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3F0A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3F0A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3F0A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Demo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Subtitle 8"/>
          <p:cNvSpPr txBox="1">
            <a:spLocks/>
          </p:cNvSpPr>
          <p:nvPr/>
        </p:nvSpPr>
        <p:spPr bwMode="auto">
          <a:xfrm>
            <a:off x="958850" y="4383683"/>
            <a:ext cx="6804025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None/>
              <a:defRPr sz="1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Validation – Binding Type Exceptions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5525" y="524887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base class</a:t>
            </a:r>
          </a:p>
          <a:p>
            <a:r>
              <a:rPr lang="en-US" dirty="0" smtClean="0"/>
              <a:t>ViewModel </a:t>
            </a:r>
            <a:r>
              <a:rPr lang="en-US" smtClean="0"/>
              <a:t>base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5643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0600" y="5666383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7"/>
          <p:cNvSpPr txBox="1">
            <a:spLocks/>
          </p:cNvSpPr>
          <p:nvPr/>
        </p:nvSpPr>
        <p:spPr bwMode="auto">
          <a:xfrm>
            <a:off x="457200" y="2285999"/>
            <a:ext cx="7820025" cy="1391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F3F0A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3F0A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3F0A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3F0A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3F0A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3F0A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3F0A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3F0A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3F0A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Demo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Subtitle 8"/>
          <p:cNvSpPr txBox="1">
            <a:spLocks/>
          </p:cNvSpPr>
          <p:nvPr/>
        </p:nvSpPr>
        <p:spPr bwMode="auto">
          <a:xfrm>
            <a:off x="958850" y="4383683"/>
            <a:ext cx="6804025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None/>
              <a:defRPr sz="1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Stuff – Custom </a:t>
            </a:r>
            <a:r>
              <a:rPr lang="en-US" sz="2800" smtClean="0">
                <a:solidFill>
                  <a:schemeClr val="tx2">
                    <a:lumMod val="75000"/>
                  </a:schemeClr>
                </a:solidFill>
              </a:rPr>
              <a:t>Validation Framework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5525" y="524887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BusinessEntityBase</a:t>
            </a:r>
            <a:r>
              <a:rPr lang="en-US" dirty="0" smtClean="0"/>
              <a:t> – uses Data Annotations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671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</a:t>
            </a:r>
            <a:r>
              <a:rPr lang="en-US" dirty="0" smtClean="0"/>
              <a:t>: @</a:t>
            </a:r>
            <a:r>
              <a:rPr lang="en-US" dirty="0"/>
              <a:t>kdawg02</a:t>
            </a:r>
          </a:p>
          <a:p>
            <a:r>
              <a:rPr lang="en-US" dirty="0"/>
              <a:t>Blogs</a:t>
            </a:r>
          </a:p>
          <a:p>
            <a:pPr lvl="1"/>
            <a:r>
              <a:rPr lang="en-US" dirty="0">
                <a:hlinkClick r:id="rId2"/>
              </a:rPr>
              <a:t>http://karlshifflett.wordpress.com/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http://blogs.msdn.com/b/kashiffl/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http://blogs.msdn.com/b/wpfsldesigner/</a:t>
            </a:r>
            <a:endParaRPr lang="en-US" dirty="0"/>
          </a:p>
          <a:p>
            <a:r>
              <a:rPr lang="en-US" dirty="0"/>
              <a:t>Links</a:t>
            </a:r>
          </a:p>
          <a:p>
            <a:pPr lvl="1"/>
            <a:r>
              <a:rPr lang="en-US" dirty="0">
                <a:hlinkClick r:id=""/>
              </a:rPr>
              <a:t>http://compositewpf.codeplex.com/</a:t>
            </a:r>
          </a:p>
          <a:p>
            <a:pPr lvl="1"/>
            <a:r>
              <a:rPr lang="en-US" dirty="0">
                <a:hlinkClick r:id=""/>
              </a:rPr>
              <a:t>http://msdn.microsoft.com/en-us/practices/default.aspx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90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icrosoft logo and tagline"/>
          <p:cNvPicPr>
            <a:picLocks noChangeArrowheads="1"/>
          </p:cNvPicPr>
          <p:nvPr/>
        </p:nvPicPr>
        <p:blipFill>
          <a:blip r:embed="rId2" cstate="print"/>
          <a:stretch>
            <a:fillRect/>
          </a:stretch>
        </p:blipFill>
        <p:spPr bwMode="black">
          <a:xfrm>
            <a:off x="1066800" y="2971800"/>
            <a:ext cx="6820407" cy="1592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2400" y="152400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tx2"/>
                </a:solidFill>
                <a:latin typeface="Segoe UI" pitchFamily="34" charset="0"/>
                <a:ea typeface="+mj-ea"/>
                <a:cs typeface="Segoe UI" pitchFamily="34" charset="0"/>
              </a:rPr>
              <a:t>Application Validation Requirements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1371600"/>
            <a:ext cx="289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SzPct val="95000"/>
              <a:buFont typeface="Wingdings" pitchFamily="2" charset="2"/>
              <a:buChar char="§"/>
            </a:pPr>
            <a:r>
              <a:rPr lang="en-US" dirty="0"/>
              <a:t>UI Validation</a:t>
            </a:r>
          </a:p>
          <a:p>
            <a:pPr marL="342900" indent="-342900" fontAlgn="base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SzPct val="95000"/>
              <a:buFont typeface="Wingdings" pitchFamily="2" charset="2"/>
              <a:buChar char="§"/>
            </a:pPr>
            <a:r>
              <a:rPr lang="en-US" dirty="0"/>
              <a:t>Business Layer Validation</a:t>
            </a:r>
          </a:p>
          <a:p>
            <a:pPr marL="342900" indent="-342900" fontAlgn="base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SzPct val="95000"/>
              <a:buFont typeface="Wingdings" pitchFamily="2" charset="2"/>
              <a:buChar char="§"/>
            </a:pPr>
            <a:r>
              <a:rPr lang="en-US" dirty="0"/>
              <a:t>Validation Between Tiers (</a:t>
            </a:r>
            <a:r>
              <a:rPr lang="en-US" dirty="0" smtClean="0"/>
              <a:t>e.g. server </a:t>
            </a:r>
            <a:r>
              <a:rPr lang="en-US" dirty="0"/>
              <a:t>and Silverlight)</a:t>
            </a:r>
          </a:p>
          <a:p>
            <a:pPr marL="342900" indent="-342900" fontAlgn="base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SzPct val="95000"/>
              <a:buFont typeface="Wingdings" pitchFamily="2" charset="2"/>
              <a:buChar char="§"/>
            </a:pPr>
            <a:r>
              <a:rPr lang="en-US" dirty="0"/>
              <a:t>Property Level Validation</a:t>
            </a:r>
          </a:p>
          <a:p>
            <a:pPr marL="342900" indent="-342900" fontAlgn="base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SzPct val="95000"/>
              <a:buFont typeface="Wingdings" pitchFamily="2" charset="2"/>
              <a:buChar char="§"/>
            </a:pPr>
            <a:r>
              <a:rPr lang="en-US" dirty="0"/>
              <a:t>Object Level Validation</a:t>
            </a:r>
          </a:p>
          <a:p>
            <a:pPr marL="342900" indent="-342900" fontAlgn="base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SzPct val="95000"/>
              <a:buFont typeface="Wingdings" pitchFamily="2" charset="2"/>
              <a:buChar char="§"/>
            </a:pPr>
            <a:r>
              <a:rPr lang="en-US" dirty="0"/>
              <a:t>Supports Multiple Rule </a:t>
            </a:r>
            <a:r>
              <a:rPr lang="en-US" dirty="0" smtClean="0"/>
              <a:t>Sets</a:t>
            </a:r>
          </a:p>
          <a:p>
            <a:pPr marL="342900" indent="-342900" fontAlgn="base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SzPct val="95000"/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tx2"/>
                </a:solidFill>
              </a:rPr>
              <a:t>Note</a:t>
            </a:r>
            <a:r>
              <a:rPr lang="en-US" dirty="0" smtClean="0"/>
              <a:t>: Input validation rules and business rules are two different concepts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859" y="0"/>
            <a:ext cx="5783141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dirty="0" smtClean="0"/>
              <a:t>Validation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1"/>
            <a:ext cx="8743950" cy="5029200"/>
          </a:xfrm>
        </p:spPr>
        <p:txBody>
          <a:bodyPr/>
          <a:lstStyle/>
          <a:p>
            <a:r>
              <a:rPr lang="en-US" dirty="0" smtClean="0"/>
              <a:t>Enterprise Library Validation Application Block</a:t>
            </a:r>
          </a:p>
          <a:p>
            <a:r>
              <a:rPr lang="en-US" dirty="0" smtClean="0"/>
              <a:t>CSLA – Rocky </a:t>
            </a:r>
            <a:r>
              <a:rPr lang="en-US" dirty="0" err="1" smtClean="0"/>
              <a:t>Lhotka’s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Ocean – Karl </a:t>
            </a:r>
            <a:r>
              <a:rPr lang="en-US" dirty="0" err="1" smtClean="0"/>
              <a:t>Shifflett’s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In House Library</a:t>
            </a:r>
          </a:p>
          <a:p>
            <a:r>
              <a:rPr lang="en-US" dirty="0" smtClean="0"/>
              <a:t>Binding Validation Rules</a:t>
            </a:r>
          </a:p>
          <a:p>
            <a:r>
              <a:rPr lang="en-US" dirty="0" smtClean="0"/>
              <a:t>Others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dirty="0" smtClean="0"/>
              <a:t>Validation Rule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53000"/>
          </a:xfrm>
        </p:spPr>
        <p:txBody>
          <a:bodyPr/>
          <a:lstStyle/>
          <a:p>
            <a:r>
              <a:rPr lang="en-US" dirty="0" smtClean="0"/>
              <a:t>Built-in</a:t>
            </a:r>
          </a:p>
          <a:p>
            <a:pPr lvl="1"/>
            <a:r>
              <a:rPr lang="en-US" dirty="0" smtClean="0"/>
              <a:t>Business object validated internally</a:t>
            </a:r>
          </a:p>
          <a:p>
            <a:r>
              <a:rPr lang="en-US" dirty="0" smtClean="0"/>
              <a:t>Externally</a:t>
            </a:r>
          </a:p>
          <a:p>
            <a:pPr lvl="1"/>
            <a:r>
              <a:rPr lang="en-US" dirty="0"/>
              <a:t>Business object validated </a:t>
            </a:r>
            <a:r>
              <a:rPr lang="en-US" dirty="0" smtClean="0"/>
              <a:t>by passing to validator class</a:t>
            </a:r>
          </a:p>
          <a:p>
            <a:r>
              <a:rPr lang="en-US" dirty="0" smtClean="0"/>
              <a:t>Rules Engine</a:t>
            </a:r>
          </a:p>
          <a:p>
            <a:pPr lvl="1"/>
            <a:r>
              <a:rPr lang="en-US" dirty="0" smtClean="0"/>
              <a:t>Business object validated externally, e.g. using Work Flow</a:t>
            </a:r>
          </a:p>
          <a:p>
            <a:r>
              <a:rPr lang="en-US" dirty="0" smtClean="0"/>
              <a:t>Hybrid</a:t>
            </a:r>
          </a:p>
          <a:p>
            <a:pPr lvl="1"/>
            <a:r>
              <a:rPr lang="en-US" dirty="0" smtClean="0"/>
              <a:t>Combination of the above</a:t>
            </a:r>
          </a:p>
          <a:p>
            <a:pPr lvl="0">
              <a:buSzPct val="95000"/>
              <a:defRPr/>
            </a:pPr>
            <a:r>
              <a:rPr lang="en-US" dirty="0"/>
              <a:t>Alternate Approach</a:t>
            </a:r>
          </a:p>
          <a:p>
            <a:pPr marL="800100" lvl="1">
              <a:buSzPct val="95000"/>
              <a:defRPr/>
            </a:pPr>
            <a:r>
              <a:rPr lang="en-US" dirty="0"/>
              <a:t>Add validation rules directly to data binding (not recommended)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47" y="2286000"/>
            <a:ext cx="8229600" cy="3429000"/>
          </a:xfrm>
        </p:spPr>
        <p:txBody>
          <a:bodyPr/>
          <a:lstStyle/>
          <a:p>
            <a:r>
              <a:rPr lang="en-US" dirty="0" err="1" smtClean="0"/>
              <a:t>System.ComponentModel.IDataErrorInfo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smtClean="0"/>
              <a:t>Error property</a:t>
            </a:r>
          </a:p>
          <a:p>
            <a:pPr lvl="1"/>
            <a:r>
              <a:rPr lang="en-US" dirty="0" smtClean="0"/>
              <a:t>Item property</a:t>
            </a:r>
          </a:p>
          <a:p>
            <a:r>
              <a:rPr lang="en-US" dirty="0" smtClean="0"/>
              <a:t>Throwing Exceptions from property setters</a:t>
            </a:r>
          </a:p>
          <a:p>
            <a:pPr lvl="1"/>
            <a:r>
              <a:rPr lang="en-US" dirty="0" smtClean="0"/>
              <a:t>Supported by WPF &amp; Silverlight</a:t>
            </a:r>
          </a:p>
          <a:p>
            <a:pPr lvl="1"/>
            <a:r>
              <a:rPr lang="en-US" dirty="0" smtClean="0"/>
              <a:t>Search Internet for:  fort </a:t>
            </a:r>
            <a:r>
              <a:rPr lang="en-US" dirty="0" err="1" smtClean="0"/>
              <a:t>knox</a:t>
            </a:r>
            <a:r>
              <a:rPr lang="en-US" dirty="0" smtClean="0"/>
              <a:t> business objects</a:t>
            </a:r>
          </a:p>
          <a:p>
            <a:pPr lvl="1"/>
            <a:r>
              <a:rPr lang="en-US" dirty="0" smtClean="0"/>
              <a:t>Not recommended</a:t>
            </a:r>
          </a:p>
          <a:p>
            <a:r>
              <a:rPr lang="en-US" dirty="0" smtClean="0"/>
              <a:t>Binding Validation Rule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1139950"/>
            <a:ext cx="8229600" cy="9906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Important: </a:t>
            </a:r>
            <a:r>
              <a:rPr lang="en-US" sz="2000" dirty="0" err="1" smtClean="0"/>
              <a:t>IDataErrorInfo</a:t>
            </a:r>
            <a:r>
              <a:rPr lang="en-US" sz="2000" dirty="0" smtClean="0"/>
              <a:t> </a:t>
            </a:r>
            <a:r>
              <a:rPr lang="en-US" sz="2000" dirty="0"/>
              <a:t>is an interface for </a:t>
            </a:r>
            <a:r>
              <a:rPr lang="en-US" sz="2000" dirty="0" smtClean="0"/>
              <a:t>communicating </a:t>
            </a:r>
            <a:r>
              <a:rPr lang="en-US" sz="2000" dirty="0"/>
              <a:t>errors, </a:t>
            </a:r>
            <a:r>
              <a:rPr lang="en-US" sz="2000" dirty="0" smtClean="0"/>
              <a:t>it isn’t </a:t>
            </a:r>
            <a:r>
              <a:rPr lang="en-US" sz="2000" dirty="0"/>
              <a:t>a validation system.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81000" y="1524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3F0A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3F0A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3F0A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3F0A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3F0A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3F0A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3F0A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3F0A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3F0A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/>
              <a:t>Reporting Validation Errors to the UI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dirty="0" smtClean="0"/>
              <a:t>Raising Validation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382000" cy="3505200"/>
          </a:xfrm>
        </p:spPr>
        <p:txBody>
          <a:bodyPr>
            <a:normAutofit/>
          </a:bodyPr>
          <a:lstStyle/>
          <a:p>
            <a:r>
              <a:rPr lang="en-US" sz="2200" dirty="0" err="1"/>
              <a:t>NotifyOnValidationError</a:t>
            </a:r>
            <a:endParaRPr lang="en-US" sz="2200" dirty="0"/>
          </a:p>
          <a:p>
            <a:pPr lvl="1"/>
            <a:r>
              <a:rPr lang="en-US" sz="1900" dirty="0">
                <a:ea typeface="+mn-ea"/>
              </a:rPr>
              <a:t>If true, raises </a:t>
            </a:r>
            <a:r>
              <a:rPr lang="en-US" sz="1900" dirty="0" err="1">
                <a:ea typeface="+mn-ea"/>
              </a:rPr>
              <a:t>Validation.Error</a:t>
            </a:r>
            <a:r>
              <a:rPr lang="en-US" sz="1900" dirty="0">
                <a:ea typeface="+mn-ea"/>
              </a:rPr>
              <a:t> attached </a:t>
            </a:r>
            <a:r>
              <a:rPr lang="en-US" sz="1900" dirty="0" smtClean="0">
                <a:ea typeface="+mn-ea"/>
              </a:rPr>
              <a:t>event</a:t>
            </a:r>
            <a:endParaRPr lang="en-US" sz="1900" dirty="0">
              <a:ea typeface="+mn-ea"/>
            </a:endParaRPr>
          </a:p>
          <a:p>
            <a:r>
              <a:rPr lang="en-US" sz="2200" dirty="0" err="1"/>
              <a:t>ValidatesOnDataErrors</a:t>
            </a:r>
            <a:endParaRPr lang="en-US" sz="2200" dirty="0"/>
          </a:p>
          <a:p>
            <a:pPr lvl="1"/>
            <a:r>
              <a:rPr lang="en-US" sz="1900" dirty="0">
                <a:ea typeface="+mn-ea"/>
              </a:rPr>
              <a:t>Data </a:t>
            </a:r>
            <a:r>
              <a:rPr lang="en-US" sz="1900" dirty="0" smtClean="0">
                <a:ea typeface="+mn-ea"/>
              </a:rPr>
              <a:t>binding pipeline </a:t>
            </a:r>
            <a:r>
              <a:rPr lang="en-US" sz="1900" dirty="0">
                <a:ea typeface="+mn-ea"/>
              </a:rPr>
              <a:t>validates UI input through the </a:t>
            </a:r>
            <a:r>
              <a:rPr lang="en-US" sz="1900" dirty="0" err="1">
                <a:ea typeface="+mn-ea"/>
              </a:rPr>
              <a:t>IDataErrorInfo</a:t>
            </a:r>
            <a:r>
              <a:rPr lang="en-US" sz="1900" dirty="0">
                <a:ea typeface="+mn-ea"/>
              </a:rPr>
              <a:t> interface</a:t>
            </a:r>
          </a:p>
          <a:p>
            <a:r>
              <a:rPr lang="en-US" sz="2200" dirty="0" err="1"/>
              <a:t>ValidatesOnExceptions</a:t>
            </a:r>
            <a:endParaRPr lang="en-US" sz="2200" dirty="0"/>
          </a:p>
          <a:p>
            <a:pPr lvl="1"/>
            <a:r>
              <a:rPr lang="en-US" sz="1900" dirty="0">
                <a:ea typeface="+mn-ea"/>
              </a:rPr>
              <a:t>Checks for exceptions when source is </a:t>
            </a:r>
            <a:r>
              <a:rPr lang="en-US" sz="1900" dirty="0" smtClean="0">
                <a:ea typeface="+mn-ea"/>
              </a:rPr>
              <a:t>updated</a:t>
            </a:r>
            <a:endParaRPr lang="en-US" sz="1900" dirty="0">
              <a:ea typeface="+mn-ea"/>
            </a:endParaRP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49815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Validaton.ErrorTemplate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124" y="4419600"/>
            <a:ext cx="8788959" cy="1828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Use style to assign </a:t>
            </a:r>
            <a:r>
              <a:rPr lang="en-US" sz="2000" dirty="0" err="1" smtClean="0"/>
              <a:t>Validation.ErrorTemplate</a:t>
            </a:r>
            <a:r>
              <a:rPr lang="en-US" sz="2000" dirty="0" smtClean="0"/>
              <a:t> property</a:t>
            </a:r>
          </a:p>
          <a:p>
            <a:r>
              <a:rPr lang="en-US" sz="2000" dirty="0" err="1" smtClean="0"/>
              <a:t>Valdation.ErrorTemplate</a:t>
            </a:r>
            <a:r>
              <a:rPr lang="en-US" sz="2000" dirty="0" smtClean="0"/>
              <a:t> is the </a:t>
            </a:r>
            <a:r>
              <a:rPr lang="en-US" sz="2000" dirty="0" err="1" smtClean="0"/>
              <a:t>ControlTemplate</a:t>
            </a:r>
            <a:r>
              <a:rPr lang="en-US" sz="2000" dirty="0" smtClean="0"/>
              <a:t> that describes the control tree for a control when the control has a validation error.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125" y="1167825"/>
            <a:ext cx="8788959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0600" y="5666383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7"/>
          <p:cNvSpPr txBox="1">
            <a:spLocks/>
          </p:cNvSpPr>
          <p:nvPr/>
        </p:nvSpPr>
        <p:spPr bwMode="auto">
          <a:xfrm>
            <a:off x="457200" y="2285999"/>
            <a:ext cx="7820025" cy="1391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F3F0A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3F0A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3F0A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3F0A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3F0A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3F0A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3F0A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3F0A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3F0A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Demo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Subtitle 8"/>
          <p:cNvSpPr txBox="1">
            <a:spLocks/>
          </p:cNvSpPr>
          <p:nvPr/>
        </p:nvSpPr>
        <p:spPr bwMode="auto">
          <a:xfrm>
            <a:off x="958850" y="4383683"/>
            <a:ext cx="6804025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None/>
              <a:defRPr sz="1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l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rgbClr val="F3F0A1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Validation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5525" y="5248870"/>
            <a:ext cx="586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Bindings</a:t>
            </a:r>
          </a:p>
          <a:p>
            <a:r>
              <a:rPr lang="en-US" dirty="0" err="1" smtClean="0"/>
              <a:t>IDataErrorInfo</a:t>
            </a:r>
            <a:endParaRPr lang="en-US" dirty="0" smtClean="0"/>
          </a:p>
          <a:p>
            <a:r>
              <a:rPr lang="en-US" dirty="0" smtClean="0"/>
              <a:t>Validation Error Template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mtClean="0"/>
              <a:t>Binding Validaton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3429000"/>
            <a:ext cx="8602883" cy="2590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Custom validation rules derive from </a:t>
            </a:r>
            <a:r>
              <a:rPr lang="en-US" sz="2000" dirty="0" err="1" smtClean="0"/>
              <a:t>ValidationRule</a:t>
            </a:r>
            <a:endParaRPr lang="en-US" sz="2000" dirty="0" smtClean="0"/>
          </a:p>
          <a:p>
            <a:r>
              <a:rPr lang="en-US" sz="2000" dirty="0" smtClean="0"/>
              <a:t>Binding engine checks each </a:t>
            </a:r>
            <a:r>
              <a:rPr lang="en-US" sz="2000" dirty="0" err="1" smtClean="0"/>
              <a:t>ValidationRule</a:t>
            </a:r>
            <a:r>
              <a:rPr lang="en-US" sz="2000" dirty="0" smtClean="0"/>
              <a:t> that is associated with a binding every time it transfers a value from the target to the source </a:t>
            </a:r>
          </a:p>
          <a:p>
            <a:r>
              <a:rPr lang="en-US" sz="2000" dirty="0" smtClean="0"/>
              <a:t>If rule fails, sets the </a:t>
            </a:r>
            <a:r>
              <a:rPr lang="en-US" sz="2000" dirty="0" err="1" smtClean="0"/>
              <a:t>ErrorContent</a:t>
            </a:r>
            <a:r>
              <a:rPr lang="en-US" sz="2000" dirty="0" smtClean="0"/>
              <a:t> property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860288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&amp;p presentation template v3B">
  <a:themeElements>
    <a:clrScheme name="p&amp;p presentation template v3B 15">
      <a:dk1>
        <a:srgbClr val="4D4D4D"/>
      </a:dk1>
      <a:lt1>
        <a:srgbClr val="FFFFFF"/>
      </a:lt1>
      <a:dk2>
        <a:srgbClr val="2C84E2"/>
      </a:dk2>
      <a:lt2>
        <a:srgbClr val="F3F0A1"/>
      </a:lt2>
      <a:accent1>
        <a:srgbClr val="71AAF0"/>
      </a:accent1>
      <a:accent2>
        <a:srgbClr val="A1C9F3"/>
      </a:accent2>
      <a:accent3>
        <a:srgbClr val="ACC2EE"/>
      </a:accent3>
      <a:accent4>
        <a:srgbClr val="DADADA"/>
      </a:accent4>
      <a:accent5>
        <a:srgbClr val="BBD2F6"/>
      </a:accent5>
      <a:accent6>
        <a:srgbClr val="91B6DC"/>
      </a:accent6>
      <a:hlink>
        <a:srgbClr val="D3E5F8"/>
      </a:hlink>
      <a:folHlink>
        <a:srgbClr val="94C818"/>
      </a:folHlink>
    </a:clrScheme>
    <a:fontScheme name="p&amp;p presentation template v3B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&amp;p presentation template v3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13">
        <a:dk1>
          <a:srgbClr val="4D4D4D"/>
        </a:dk1>
        <a:lt1>
          <a:srgbClr val="FFFFFF"/>
        </a:lt1>
        <a:dk2>
          <a:srgbClr val="186DC8"/>
        </a:dk2>
        <a:lt2>
          <a:srgbClr val="080808"/>
        </a:lt2>
        <a:accent1>
          <a:srgbClr val="2C84E2"/>
        </a:accent1>
        <a:accent2>
          <a:srgbClr val="71AAF0"/>
        </a:accent2>
        <a:accent3>
          <a:srgbClr val="FFFFFF"/>
        </a:accent3>
        <a:accent4>
          <a:srgbClr val="404040"/>
        </a:accent4>
        <a:accent5>
          <a:srgbClr val="ACC2EE"/>
        </a:accent5>
        <a:accent6>
          <a:srgbClr val="669AD9"/>
        </a:accent6>
        <a:hlink>
          <a:srgbClr val="A1C9F3"/>
        </a:hlink>
        <a:folHlink>
          <a:srgbClr val="D3E5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14">
        <a:dk1>
          <a:srgbClr val="4D4D4D"/>
        </a:dk1>
        <a:lt1>
          <a:srgbClr val="FFFFFF"/>
        </a:lt1>
        <a:dk2>
          <a:srgbClr val="2C84E2"/>
        </a:dk2>
        <a:lt2>
          <a:srgbClr val="F3F0A1"/>
        </a:lt2>
        <a:accent1>
          <a:srgbClr val="2C84E2"/>
        </a:accent1>
        <a:accent2>
          <a:srgbClr val="71AAF0"/>
        </a:accent2>
        <a:accent3>
          <a:srgbClr val="ACC2EE"/>
        </a:accent3>
        <a:accent4>
          <a:srgbClr val="DADADA"/>
        </a:accent4>
        <a:accent5>
          <a:srgbClr val="ACC2EE"/>
        </a:accent5>
        <a:accent6>
          <a:srgbClr val="669AD9"/>
        </a:accent6>
        <a:hlink>
          <a:srgbClr val="A1C9F3"/>
        </a:hlink>
        <a:folHlink>
          <a:srgbClr val="D3E5F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15">
        <a:dk1>
          <a:srgbClr val="4D4D4D"/>
        </a:dk1>
        <a:lt1>
          <a:srgbClr val="FFFFFF"/>
        </a:lt1>
        <a:dk2>
          <a:srgbClr val="2C84E2"/>
        </a:dk2>
        <a:lt2>
          <a:srgbClr val="F3F0A1"/>
        </a:lt2>
        <a:accent1>
          <a:srgbClr val="71AAF0"/>
        </a:accent1>
        <a:accent2>
          <a:srgbClr val="A1C9F3"/>
        </a:accent2>
        <a:accent3>
          <a:srgbClr val="ACC2EE"/>
        </a:accent3>
        <a:accent4>
          <a:srgbClr val="DADADA"/>
        </a:accent4>
        <a:accent5>
          <a:srgbClr val="BBD2F6"/>
        </a:accent5>
        <a:accent6>
          <a:srgbClr val="91B6DC"/>
        </a:accent6>
        <a:hlink>
          <a:srgbClr val="D3E5F8"/>
        </a:hlink>
        <a:folHlink>
          <a:srgbClr val="94C81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530048018ABB46A42CC33012C159D8" ma:contentTypeVersion="0" ma:contentTypeDescription="Create a new document." ma:contentTypeScope="" ma:versionID="64329cfdf9d88750bf52cf0373e0a26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CC5FD28B-CE88-40FD-B74B-CE0198F59D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49FEAA5C-D005-476C-A347-E353CCE7C0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CD1C39-4660-4486-9A17-BFDDA7A0AD8E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patterns and practices Presentation Template 3</Template>
  <TotalTime>5067</TotalTime>
  <Words>388</Words>
  <Application>Microsoft Office PowerPoint</Application>
  <PresentationFormat>On-screen Show (4:3)</PresentationFormat>
  <Paragraphs>112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p&amp;p presentation template v3B</vt:lpstr>
      <vt:lpstr>Data Validation &amp; Binding Exceptions</vt:lpstr>
      <vt:lpstr>PowerPoint Presentation</vt:lpstr>
      <vt:lpstr>Validation Libraries</vt:lpstr>
      <vt:lpstr>Validation Rule Locations</vt:lpstr>
      <vt:lpstr>PowerPoint Presentation</vt:lpstr>
      <vt:lpstr>Raising Validation Errors</vt:lpstr>
      <vt:lpstr>Validaton.ErrorTemplate</vt:lpstr>
      <vt:lpstr>PowerPoint Presentation</vt:lpstr>
      <vt:lpstr>Binding Validaton Rule</vt:lpstr>
      <vt:lpstr>PowerPoint Presentation</vt:lpstr>
      <vt:lpstr>Avoiding Binding Type Exceptions</vt:lpstr>
      <vt:lpstr>Handling UI Binding Exceptions</vt:lpstr>
      <vt:lpstr>PowerPoint Presentation</vt:lpstr>
      <vt:lpstr>PowerPoint Presentation</vt:lpstr>
      <vt:lpstr>Contact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Silverlight and WPF The User Experience Future</dc:title>
  <dc:creator>barakc</dc:creator>
  <cp:lastModifiedBy>Karl Shifflett</cp:lastModifiedBy>
  <cp:revision>162</cp:revision>
  <dcterms:created xsi:type="dcterms:W3CDTF">2008-11-04T00:29:55Z</dcterms:created>
  <dcterms:modified xsi:type="dcterms:W3CDTF">2011-06-26T14:01:45Z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0x01010022530048018ABB46A42CC33012C159D8</vt:lpwstr>
  </property>
</Properties>
</file>