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15" r:id="rId1"/>
  </p:sldMasterIdLst>
  <p:notesMasterIdLst>
    <p:notesMasterId r:id="rId28"/>
  </p:notesMasterIdLst>
  <p:handoutMasterIdLst>
    <p:handoutMasterId r:id="rId29"/>
  </p:handoutMasterIdLst>
  <p:sldIdLst>
    <p:sldId id="307" r:id="rId2"/>
    <p:sldId id="276" r:id="rId3"/>
    <p:sldId id="277" r:id="rId4"/>
    <p:sldId id="279" r:id="rId5"/>
    <p:sldId id="280" r:id="rId6"/>
    <p:sldId id="282" r:id="rId7"/>
    <p:sldId id="317" r:id="rId8"/>
    <p:sldId id="304" r:id="rId9"/>
    <p:sldId id="286" r:id="rId10"/>
    <p:sldId id="287" r:id="rId11"/>
    <p:sldId id="318" r:id="rId12"/>
    <p:sldId id="288" r:id="rId13"/>
    <p:sldId id="313" r:id="rId14"/>
    <p:sldId id="289" r:id="rId15"/>
    <p:sldId id="319" r:id="rId16"/>
    <p:sldId id="290" r:id="rId17"/>
    <p:sldId id="320" r:id="rId18"/>
    <p:sldId id="291" r:id="rId19"/>
    <p:sldId id="321" r:id="rId20"/>
    <p:sldId id="314" r:id="rId21"/>
    <p:sldId id="322" r:id="rId22"/>
    <p:sldId id="297" r:id="rId23"/>
    <p:sldId id="298" r:id="rId24"/>
    <p:sldId id="284" r:id="rId25"/>
    <p:sldId id="315" r:id="rId26"/>
    <p:sldId id="316" r:id="rId27"/>
  </p:sldIdLst>
  <p:sldSz cx="9144000" cy="6858000" type="screen4x3"/>
  <p:notesSz cx="6858000" cy="9144000"/>
  <p:defaultTextStyle>
    <a:defPPr>
      <a:defRPr lang="sl-SI"/>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43" autoAdjust="0"/>
    <p:restoredTop sz="81470" autoAdjust="0"/>
  </p:normalViewPr>
  <p:slideViewPr>
    <p:cSldViewPr>
      <p:cViewPr>
        <p:scale>
          <a:sx n="90" d="100"/>
          <a:sy n="90" d="100"/>
        </p:scale>
        <p:origin x="-2244" y="-204"/>
      </p:cViewPr>
      <p:guideLst>
        <p:guide orient="horz" pos="527"/>
        <p:guide orient="horz" pos="799"/>
        <p:guide pos="3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7" d="100"/>
          <a:sy n="77" d="100"/>
        </p:scale>
        <p:origin x="-14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sl-SI"/>
          </a:p>
        </p:txBody>
      </p:sp>
      <p:sp>
        <p:nvSpPr>
          <p:cNvPr id="1433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sl-SI"/>
          </a:p>
        </p:txBody>
      </p:sp>
      <p:sp>
        <p:nvSpPr>
          <p:cNvPr id="1434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sl-SI"/>
          </a:p>
        </p:txBody>
      </p:sp>
      <p:sp>
        <p:nvSpPr>
          <p:cNvPr id="1434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C4DC28D6-34F7-4BD4-A577-C3B4F7A322E6}" type="slidenum">
              <a:rPr lang="sl-SI"/>
              <a:pPr>
                <a:defRPr/>
              </a:pPr>
              <a:t>‹#›</a:t>
            </a:fld>
            <a:endParaRPr lang="sl-SI"/>
          </a:p>
        </p:txBody>
      </p:sp>
    </p:spTree>
    <p:extLst>
      <p:ext uri="{BB962C8B-B14F-4D97-AF65-F5344CB8AC3E}">
        <p14:creationId xmlns:p14="http://schemas.microsoft.com/office/powerpoint/2010/main" val="440868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sl-SI"/>
          </a:p>
        </p:txBody>
      </p:sp>
      <p:sp>
        <p:nvSpPr>
          <p:cNvPr id="133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sl-SI"/>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sl-SI" noProof="0" smtClean="0"/>
              <a:t>Kliknite, če želite urediti sloge besedila matrice</a:t>
            </a:r>
          </a:p>
          <a:p>
            <a:pPr lvl="1"/>
            <a:r>
              <a:rPr lang="sl-SI" noProof="0" smtClean="0"/>
              <a:t>Druga raven</a:t>
            </a:r>
          </a:p>
          <a:p>
            <a:pPr lvl="2"/>
            <a:r>
              <a:rPr lang="sl-SI" noProof="0" smtClean="0"/>
              <a:t>Tretja raven</a:t>
            </a:r>
          </a:p>
          <a:p>
            <a:pPr lvl="3"/>
            <a:r>
              <a:rPr lang="sl-SI" noProof="0" smtClean="0"/>
              <a:t>Četrta raven</a:t>
            </a:r>
          </a:p>
          <a:p>
            <a:pPr lvl="4"/>
            <a:r>
              <a:rPr lang="sl-SI" noProof="0" smtClean="0"/>
              <a:t>Peta raven</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sl-SI"/>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8ED9EF25-BD9E-4BB2-B430-4B5B413EC5ED}" type="slidenum">
              <a:rPr lang="sl-SI"/>
              <a:pPr>
                <a:defRPr/>
              </a:pPr>
              <a:t>‹#›</a:t>
            </a:fld>
            <a:endParaRPr lang="sl-SI"/>
          </a:p>
        </p:txBody>
      </p:sp>
    </p:spTree>
    <p:extLst>
      <p:ext uri="{BB962C8B-B14F-4D97-AF65-F5344CB8AC3E}">
        <p14:creationId xmlns:p14="http://schemas.microsoft.com/office/powerpoint/2010/main" val="25143356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ED9EF25-BD9E-4BB2-B430-4B5B413EC5ED}" type="slidenum">
              <a:rPr lang="sl-SI" smtClean="0"/>
              <a:pPr>
                <a:defRPr/>
              </a:pPr>
              <a:t>1</a:t>
            </a:fld>
            <a:endParaRPr lang="sl-SI"/>
          </a:p>
        </p:txBody>
      </p:sp>
    </p:spTree>
    <p:extLst>
      <p:ext uri="{BB962C8B-B14F-4D97-AF65-F5344CB8AC3E}">
        <p14:creationId xmlns:p14="http://schemas.microsoft.com/office/powerpoint/2010/main" val="1501212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0975D7-97CE-4BC5-BA23-BEC76647976C}" type="slidenum">
              <a:rPr lang="en-US" smtClean="0"/>
              <a:pPr/>
              <a:t>11</a:t>
            </a:fld>
            <a:endParaRPr lang="en-US" dirty="0"/>
          </a:p>
        </p:txBody>
      </p:sp>
    </p:spTree>
    <p:extLst>
      <p:ext uri="{BB962C8B-B14F-4D97-AF65-F5344CB8AC3E}">
        <p14:creationId xmlns:p14="http://schemas.microsoft.com/office/powerpoint/2010/main" val="1765976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AC83DE07-4FC6-4232-8051-A4EFEB491909}"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AC83DE07-4FC6-4232-8051-A4EFEB491909}"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83DE07-4FC6-4232-8051-A4EFEB491909}"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0975D7-97CE-4BC5-BA23-BEC76647976C}" type="slidenum">
              <a:rPr lang="en-US" smtClean="0"/>
              <a:pPr/>
              <a:t>15</a:t>
            </a:fld>
            <a:endParaRPr lang="en-US" dirty="0"/>
          </a:p>
        </p:txBody>
      </p:sp>
    </p:spTree>
    <p:extLst>
      <p:ext uri="{BB962C8B-B14F-4D97-AF65-F5344CB8AC3E}">
        <p14:creationId xmlns:p14="http://schemas.microsoft.com/office/powerpoint/2010/main" val="1765976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0975D7-97CE-4BC5-BA23-BEC76647976C}" type="slidenum">
              <a:rPr lang="en-US" smtClean="0"/>
              <a:pPr/>
              <a:t>17</a:t>
            </a:fld>
            <a:endParaRPr lang="en-US" dirty="0"/>
          </a:p>
        </p:txBody>
      </p:sp>
    </p:spTree>
    <p:extLst>
      <p:ext uri="{BB962C8B-B14F-4D97-AF65-F5344CB8AC3E}">
        <p14:creationId xmlns:p14="http://schemas.microsoft.com/office/powerpoint/2010/main" val="1765976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F848FC1A-566D-4922-B4E5-82783595DCCA}"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0975D7-97CE-4BC5-BA23-BEC76647976C}" type="slidenum">
              <a:rPr lang="en-US" smtClean="0"/>
              <a:pPr/>
              <a:t>19</a:t>
            </a:fld>
            <a:endParaRPr lang="en-US" dirty="0"/>
          </a:p>
        </p:txBody>
      </p:sp>
    </p:spTree>
    <p:extLst>
      <p:ext uri="{BB962C8B-B14F-4D97-AF65-F5344CB8AC3E}">
        <p14:creationId xmlns:p14="http://schemas.microsoft.com/office/powerpoint/2010/main" val="1765976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F848FC1A-566D-4922-B4E5-82783595DCCA}"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
        <p:nvSpPr>
          <p:cNvPr id="6" name="Slide Image Placeholder 5"/>
          <p:cNvSpPr>
            <a:spLocks noGrp="1" noRot="1" noChangeAspect="1"/>
          </p:cNvSpPr>
          <p:nvPr>
            <p:ph type="sldImg"/>
          </p:nvPr>
        </p:nvSpPr>
        <p:spPr>
          <a:xfrm>
            <a:off x="1535113" y="457200"/>
            <a:ext cx="3736975" cy="2801938"/>
          </a:xfrm>
        </p:spPr>
      </p:sp>
      <p:sp>
        <p:nvSpPr>
          <p:cNvPr id="7" name="Notes Placeholder 6"/>
          <p:cNvSpPr>
            <a:spLocks noGrp="1"/>
          </p:cNvSpPr>
          <p:nvPr>
            <p:ph type="body" idx="1"/>
          </p:nvPr>
        </p:nvSpPr>
        <p:spPr/>
        <p:txBody>
          <a:bodyPr>
            <a:normAutofit/>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0975D7-97CE-4BC5-BA23-BEC76647976C}" type="slidenum">
              <a:rPr lang="en-US" smtClean="0"/>
              <a:pPr/>
              <a:t>21</a:t>
            </a:fld>
            <a:endParaRPr lang="en-US" dirty="0"/>
          </a:p>
        </p:txBody>
      </p:sp>
    </p:spTree>
    <p:extLst>
      <p:ext uri="{BB962C8B-B14F-4D97-AF65-F5344CB8AC3E}">
        <p14:creationId xmlns:p14="http://schemas.microsoft.com/office/powerpoint/2010/main" val="17659760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6/26/2011 3:03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22</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ED9EF25-BD9E-4BB2-B430-4B5B413EC5ED}" type="slidenum">
              <a:rPr lang="sl-SI" smtClean="0"/>
              <a:pPr>
                <a:defRPr/>
              </a:pPr>
              <a:t>24</a:t>
            </a:fld>
            <a:endParaRPr lang="sl-SI"/>
          </a:p>
        </p:txBody>
      </p:sp>
    </p:spTree>
    <p:extLst>
      <p:ext uri="{BB962C8B-B14F-4D97-AF65-F5344CB8AC3E}">
        <p14:creationId xmlns:p14="http://schemas.microsoft.com/office/powerpoint/2010/main" val="3193916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0975D7-97CE-4BC5-BA23-BEC76647976C}" type="slidenum">
              <a:rPr lang="en-US" smtClean="0"/>
              <a:pPr/>
              <a:t>7</a:t>
            </a:fld>
            <a:endParaRPr lang="en-US" dirty="0"/>
          </a:p>
        </p:txBody>
      </p:sp>
    </p:spTree>
    <p:extLst>
      <p:ext uri="{BB962C8B-B14F-4D97-AF65-F5344CB8AC3E}">
        <p14:creationId xmlns:p14="http://schemas.microsoft.com/office/powerpoint/2010/main" val="1765976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48FC1A-566D-4922-B4E5-82783595DCCA}"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Module</a:t>
            </a:r>
            <a:r>
              <a:rPr lang="en-US" baseline="0" dirty="0" smtClean="0"/>
              <a:t> Discovery: </a:t>
            </a:r>
            <a:endParaRPr lang="en-US" dirty="0" smtClean="0"/>
          </a:p>
          <a:p>
            <a:endParaRPr lang="en-US" dirty="0" smtClean="0"/>
          </a:p>
          <a:p>
            <a:r>
              <a:rPr lang="en-US" dirty="0" smtClean="0"/>
              <a:t>Module</a:t>
            </a:r>
            <a:r>
              <a:rPr lang="en-US" baseline="0" dirty="0" smtClean="0"/>
              <a:t> Loading: From Assembly XAP,  Separate XAP</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82306" name="Rectangle 2"/>
          <p:cNvSpPr>
            <a:spLocks noGrp="1" noChangeArrowheads="1"/>
          </p:cNvSpPr>
          <p:nvPr>
            <p:ph type="ctrTitle"/>
          </p:nvPr>
        </p:nvSpPr>
        <p:spPr>
          <a:xfrm>
            <a:off x="650875" y="1712913"/>
            <a:ext cx="7820025" cy="2278062"/>
          </a:xfrm>
        </p:spPr>
        <p:txBody>
          <a:bodyPr/>
          <a:lstStyle>
            <a:lvl1pPr>
              <a:defRPr sz="4500">
                <a:solidFill>
                  <a:schemeClr val="hlink"/>
                </a:solidFill>
              </a:defRPr>
            </a:lvl1pPr>
          </a:lstStyle>
          <a:p>
            <a:r>
              <a:rPr lang="en-US" smtClean="0"/>
              <a:t>Click to edit Master title style</a:t>
            </a:r>
            <a:endParaRPr lang="en-US"/>
          </a:p>
        </p:txBody>
      </p:sp>
      <p:sp>
        <p:nvSpPr>
          <p:cNvPr id="482307" name="Rectangle 3"/>
          <p:cNvSpPr>
            <a:spLocks noGrp="1" noChangeArrowheads="1"/>
          </p:cNvSpPr>
          <p:nvPr>
            <p:ph type="subTitle" idx="1"/>
          </p:nvPr>
        </p:nvSpPr>
        <p:spPr>
          <a:xfrm>
            <a:off x="1152525" y="4697413"/>
            <a:ext cx="6804025" cy="1028700"/>
          </a:xfrm>
        </p:spPr>
        <p:txBody>
          <a:bodyPr/>
          <a:lstStyle>
            <a:lvl1pPr marL="0" indent="0">
              <a:buFont typeface="Wingdings" pitchFamily="2" charset="2"/>
              <a:buNone/>
              <a:defRPr sz="2800">
                <a:solidFill>
                  <a:srgbClr val="F3F0A1"/>
                </a:solidFill>
              </a:defRPr>
            </a:lvl1pPr>
          </a:lstStyle>
          <a:p>
            <a:r>
              <a:rPr lang="en-US" smtClean="0"/>
              <a:t>Click to edit Master subtitle style</a:t>
            </a:r>
            <a:endParaRPr lang="en-US"/>
          </a:p>
        </p:txBody>
      </p:sp>
    </p:spTree>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AD55F32E-F396-4857-9E0B-A297DAB0439D}" type="slidenum">
              <a:rPr lang="en-US" smtClean="0"/>
              <a:pPr/>
              <a:t>‹#›</a:t>
            </a:fld>
            <a:endParaRPr 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7038" y="182563"/>
            <a:ext cx="2192337" cy="6062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8438" y="182563"/>
            <a:ext cx="6426200" cy="6062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AD55F32E-F396-4857-9E0B-A297DAB0439D}" type="slidenum">
              <a:rPr lang="en-US" smtClean="0"/>
              <a:pPr/>
              <a:t>‹#›</a:t>
            </a:fld>
            <a:endParaRPr 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5744759D-0EFF-4FB2-9CCE-04E00944F0FE}" type="slidenum">
              <a:rPr lang="en-US" smtClean="0"/>
              <a:pPr/>
              <a:t>‹#›</a:t>
            </a:fld>
            <a:endParaRPr lang="en-US" dirty="0"/>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5744759D-0EFF-4FB2-9CCE-04E00944F0FE}" type="slidenum">
              <a:rPr lang="en-US" smtClean="0"/>
              <a:pPr/>
              <a:t>‹#›</a:t>
            </a:fld>
            <a:endParaRPr lang="en-US" dirty="0"/>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5425" y="914400"/>
            <a:ext cx="4295775" cy="5330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3600" y="914400"/>
            <a:ext cx="4295775" cy="5330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5744759D-0EFF-4FB2-9CCE-04E00944F0FE}" type="slidenum">
              <a:rPr lang="en-US" smtClean="0"/>
              <a:pPr/>
              <a:t>‹#›</a:t>
            </a:fld>
            <a:endParaRPr lang="en-US" dirty="0"/>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5744759D-0EFF-4FB2-9CCE-04E00944F0FE}" type="slidenum">
              <a:rPr lang="en-US" smtClean="0"/>
              <a:pPr/>
              <a:t>‹#›</a:t>
            </a:fld>
            <a:endParaRPr lang="en-US" dirty="0"/>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5744759D-0EFF-4FB2-9CCE-04E00944F0FE}" type="slidenum">
              <a:rPr lang="en-US" smtClean="0"/>
              <a:pPr/>
              <a:t>‹#›</a:t>
            </a:fld>
            <a:endParaRPr lang="en-US" dirty="0"/>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5744759D-0EFF-4FB2-9CCE-04E00944F0FE}" type="slidenum">
              <a:rPr lang="en-US" smtClean="0"/>
              <a:pPr/>
              <a:t>‹#›</a:t>
            </a:fld>
            <a:endParaRPr lang="en-US" dirty="0"/>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5744759D-0EFF-4FB2-9CCE-04E00944F0FE}" type="slidenum">
              <a:rPr lang="en-US" smtClean="0"/>
              <a:pPr/>
              <a:t>‹#›</a:t>
            </a:fld>
            <a:endParaRPr lang="en-US" dirty="0"/>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5744759D-0EFF-4FB2-9CCE-04E00944F0FE}" type="slidenum">
              <a:rPr lang="en-US" smtClean="0"/>
              <a:pPr/>
              <a:t>‹#›</a:t>
            </a:fld>
            <a:endParaRPr lang="en-US" dirty="0"/>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bwMode="auto">
          <a:xfrm>
            <a:off x="198438" y="182563"/>
            <a:ext cx="8745537" cy="4746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81283" name="Rectangle 3"/>
          <p:cNvSpPr>
            <a:spLocks noGrp="1" noChangeArrowheads="1"/>
          </p:cNvSpPr>
          <p:nvPr>
            <p:ph type="body" idx="1"/>
          </p:nvPr>
        </p:nvSpPr>
        <p:spPr bwMode="auto">
          <a:xfrm>
            <a:off x="225425" y="914400"/>
            <a:ext cx="8743950" cy="5330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481284" name="Rectangle 4"/>
          <p:cNvSpPr>
            <a:spLocks noGrp="1" noChangeArrowheads="1"/>
          </p:cNvSpPr>
          <p:nvPr>
            <p:ph type="sldNum" sz="quarter" idx="4"/>
          </p:nvPr>
        </p:nvSpPr>
        <p:spPr bwMode="auto">
          <a:xfrm>
            <a:off x="104775" y="6519863"/>
            <a:ext cx="381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1">
                <a:solidFill>
                  <a:schemeClr val="hlink"/>
                </a:solidFill>
              </a:defRPr>
            </a:lvl1pPr>
          </a:lstStyle>
          <a:p>
            <a:fld id="{5744759D-0EFF-4FB2-9CCE-04E00944F0FE}" type="slidenum">
              <a:rPr lang="en-US" smtClean="0"/>
              <a:pPr/>
              <a:t>‹#›</a:t>
            </a:fld>
            <a:endParaRPr lang="en-US" dirty="0"/>
          </a:p>
        </p:txBody>
      </p:sp>
    </p:spTree>
  </p:cSld>
  <p:clrMap bg1="dk2" tx1="lt1" bg2="dk1" tx2="lt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 id="2147483926" r:id="rId11"/>
  </p:sldLayoutIdLst>
  <p:transition>
    <p:wipe dir="r"/>
  </p:transition>
  <p:timing>
    <p:tnLst>
      <p:par>
        <p:cTn id="1" dur="indefinite" restart="never" nodeType="tmRoot"/>
      </p:par>
    </p:tnLst>
  </p:timing>
  <p:txStyles>
    <p:titleStyle>
      <a:lvl1pPr algn="l" rtl="0" eaLnBrk="1" fontAlgn="base" hangingPunct="1">
        <a:spcBef>
          <a:spcPct val="0"/>
        </a:spcBef>
        <a:spcAft>
          <a:spcPct val="0"/>
        </a:spcAft>
        <a:defRPr sz="3200" b="1">
          <a:solidFill>
            <a:srgbClr val="F3F0A1"/>
          </a:solidFill>
          <a:latin typeface="+mj-lt"/>
          <a:ea typeface="+mj-ea"/>
          <a:cs typeface="+mj-cs"/>
        </a:defRPr>
      </a:lvl1pPr>
      <a:lvl2pPr algn="l" rtl="0" eaLnBrk="1" fontAlgn="base" hangingPunct="1">
        <a:spcBef>
          <a:spcPct val="0"/>
        </a:spcBef>
        <a:spcAft>
          <a:spcPct val="0"/>
        </a:spcAft>
        <a:defRPr sz="3200" b="1">
          <a:solidFill>
            <a:srgbClr val="F3F0A1"/>
          </a:solidFill>
          <a:latin typeface="Arial" charset="0"/>
          <a:cs typeface="Arial" charset="0"/>
        </a:defRPr>
      </a:lvl2pPr>
      <a:lvl3pPr algn="l" rtl="0" eaLnBrk="1" fontAlgn="base" hangingPunct="1">
        <a:spcBef>
          <a:spcPct val="0"/>
        </a:spcBef>
        <a:spcAft>
          <a:spcPct val="0"/>
        </a:spcAft>
        <a:defRPr sz="3200" b="1">
          <a:solidFill>
            <a:srgbClr val="F3F0A1"/>
          </a:solidFill>
          <a:latin typeface="Arial" charset="0"/>
          <a:cs typeface="Arial" charset="0"/>
        </a:defRPr>
      </a:lvl3pPr>
      <a:lvl4pPr algn="l" rtl="0" eaLnBrk="1" fontAlgn="base" hangingPunct="1">
        <a:spcBef>
          <a:spcPct val="0"/>
        </a:spcBef>
        <a:spcAft>
          <a:spcPct val="0"/>
        </a:spcAft>
        <a:defRPr sz="3200" b="1">
          <a:solidFill>
            <a:srgbClr val="F3F0A1"/>
          </a:solidFill>
          <a:latin typeface="Arial" charset="0"/>
          <a:cs typeface="Arial" charset="0"/>
        </a:defRPr>
      </a:lvl4pPr>
      <a:lvl5pPr algn="l" rtl="0" eaLnBrk="1" fontAlgn="base" hangingPunct="1">
        <a:spcBef>
          <a:spcPct val="0"/>
        </a:spcBef>
        <a:spcAft>
          <a:spcPct val="0"/>
        </a:spcAft>
        <a:defRPr sz="3200" b="1">
          <a:solidFill>
            <a:srgbClr val="F3F0A1"/>
          </a:solidFill>
          <a:latin typeface="Arial" charset="0"/>
          <a:cs typeface="Arial" charset="0"/>
        </a:defRPr>
      </a:lvl5pPr>
      <a:lvl6pPr marL="457200" algn="l" rtl="0" eaLnBrk="1" fontAlgn="base" hangingPunct="1">
        <a:spcBef>
          <a:spcPct val="0"/>
        </a:spcBef>
        <a:spcAft>
          <a:spcPct val="0"/>
        </a:spcAft>
        <a:defRPr sz="3200" b="1">
          <a:solidFill>
            <a:srgbClr val="F3F0A1"/>
          </a:solidFill>
          <a:latin typeface="Arial" charset="0"/>
          <a:cs typeface="Arial" charset="0"/>
        </a:defRPr>
      </a:lvl6pPr>
      <a:lvl7pPr marL="914400" algn="l" rtl="0" eaLnBrk="1" fontAlgn="base" hangingPunct="1">
        <a:spcBef>
          <a:spcPct val="0"/>
        </a:spcBef>
        <a:spcAft>
          <a:spcPct val="0"/>
        </a:spcAft>
        <a:defRPr sz="3200" b="1">
          <a:solidFill>
            <a:srgbClr val="F3F0A1"/>
          </a:solidFill>
          <a:latin typeface="Arial" charset="0"/>
          <a:cs typeface="Arial" charset="0"/>
        </a:defRPr>
      </a:lvl7pPr>
      <a:lvl8pPr marL="1371600" algn="l" rtl="0" eaLnBrk="1" fontAlgn="base" hangingPunct="1">
        <a:spcBef>
          <a:spcPct val="0"/>
        </a:spcBef>
        <a:spcAft>
          <a:spcPct val="0"/>
        </a:spcAft>
        <a:defRPr sz="3200" b="1">
          <a:solidFill>
            <a:srgbClr val="F3F0A1"/>
          </a:solidFill>
          <a:latin typeface="Arial" charset="0"/>
          <a:cs typeface="Arial" charset="0"/>
        </a:defRPr>
      </a:lvl8pPr>
      <a:lvl9pPr marL="1828800" algn="l" rtl="0" eaLnBrk="1" fontAlgn="base" hangingPunct="1">
        <a:spcBef>
          <a:spcPct val="0"/>
        </a:spcBef>
        <a:spcAft>
          <a:spcPct val="0"/>
        </a:spcAft>
        <a:defRPr sz="3200" b="1">
          <a:solidFill>
            <a:srgbClr val="F3F0A1"/>
          </a:solidFill>
          <a:latin typeface="Arial" charset="0"/>
          <a:cs typeface="Arial" charset="0"/>
        </a:defRPr>
      </a:lvl9pPr>
    </p:titleStyle>
    <p:bodyStyle>
      <a:lvl1pPr marL="342900" indent="-342900" algn="l" rtl="0" eaLnBrk="1" fontAlgn="base" hangingPunct="1">
        <a:spcBef>
          <a:spcPct val="25000"/>
        </a:spcBef>
        <a:spcAft>
          <a:spcPct val="25000"/>
        </a:spcAft>
        <a:buClr>
          <a:srgbClr val="F3F0A1"/>
        </a:buClr>
        <a:buFont typeface="Wingdings" pitchFamily="2" charset="2"/>
        <a:buChar char="§"/>
        <a:defRPr sz="2400">
          <a:solidFill>
            <a:schemeClr val="tx1"/>
          </a:solidFill>
          <a:latin typeface="+mn-lt"/>
          <a:ea typeface="+mn-ea"/>
          <a:cs typeface="+mn-cs"/>
        </a:defRPr>
      </a:lvl1pPr>
      <a:lvl2pPr marL="742950" indent="-285750" algn="l" rtl="0" eaLnBrk="1" fontAlgn="base" hangingPunct="1">
        <a:spcBef>
          <a:spcPct val="25000"/>
        </a:spcBef>
        <a:spcAft>
          <a:spcPct val="25000"/>
        </a:spcAft>
        <a:buClr>
          <a:srgbClr val="F3F0A1"/>
        </a:buClr>
        <a:buChar char="•"/>
        <a:defRPr sz="2000">
          <a:solidFill>
            <a:schemeClr val="tx1"/>
          </a:solidFill>
          <a:latin typeface="+mn-lt"/>
          <a:cs typeface="+mn-cs"/>
        </a:defRPr>
      </a:lvl2pPr>
      <a:lvl3pPr marL="1143000" indent="-228600" algn="l" rtl="0" eaLnBrk="1" fontAlgn="base" hangingPunct="1">
        <a:spcBef>
          <a:spcPct val="25000"/>
        </a:spcBef>
        <a:spcAft>
          <a:spcPct val="25000"/>
        </a:spcAft>
        <a:buClr>
          <a:srgbClr val="F3F0A1"/>
        </a:buClr>
        <a:buFont typeface="Wingdings" pitchFamily="2" charset="2"/>
        <a:defRPr>
          <a:solidFill>
            <a:schemeClr val="tx1"/>
          </a:solidFill>
          <a:latin typeface="+mn-lt"/>
          <a:cs typeface="+mn-cs"/>
        </a:defRPr>
      </a:lvl3pPr>
      <a:lvl4pPr marL="1600200" indent="-228600" algn="l" rtl="0" eaLnBrk="1" fontAlgn="base" hangingPunct="1">
        <a:spcBef>
          <a:spcPct val="25000"/>
        </a:spcBef>
        <a:spcAft>
          <a:spcPct val="25000"/>
        </a:spcAft>
        <a:buClr>
          <a:srgbClr val="F3F0A1"/>
        </a:buClr>
        <a:buFont typeface="Wingdings" pitchFamily="2" charset="2"/>
        <a:buChar char="§"/>
        <a:defRPr sz="1600">
          <a:solidFill>
            <a:schemeClr val="tx1"/>
          </a:solidFill>
          <a:latin typeface="+mn-lt"/>
          <a:cs typeface="+mn-cs"/>
        </a:defRPr>
      </a:lvl4pPr>
      <a:lvl5pPr marL="2057400" indent="-228600" algn="l" rtl="0" eaLnBrk="1" fontAlgn="base" hangingPunct="1">
        <a:spcBef>
          <a:spcPct val="25000"/>
        </a:spcBef>
        <a:spcAft>
          <a:spcPct val="25000"/>
        </a:spcAft>
        <a:buClr>
          <a:srgbClr val="F3F0A1"/>
        </a:buClr>
        <a:buFont typeface="Wingdings" pitchFamily="2" charset="2"/>
        <a:buChar char="§"/>
        <a:defRPr sz="1400">
          <a:solidFill>
            <a:schemeClr val="tx1"/>
          </a:solidFill>
          <a:latin typeface="+mn-lt"/>
          <a:cs typeface="+mn-cs"/>
        </a:defRPr>
      </a:lvl5pPr>
      <a:lvl6pPr marL="2514600" indent="-228600" algn="l" rtl="0" eaLnBrk="1" fontAlgn="base" hangingPunct="1">
        <a:spcBef>
          <a:spcPct val="25000"/>
        </a:spcBef>
        <a:spcAft>
          <a:spcPct val="25000"/>
        </a:spcAft>
        <a:buClr>
          <a:srgbClr val="F3F0A1"/>
        </a:buClr>
        <a:buFont typeface="Wingdings" pitchFamily="2" charset="2"/>
        <a:buChar char="§"/>
        <a:defRPr sz="1400">
          <a:solidFill>
            <a:schemeClr val="tx1"/>
          </a:solidFill>
          <a:latin typeface="+mn-lt"/>
          <a:cs typeface="+mn-cs"/>
        </a:defRPr>
      </a:lvl6pPr>
      <a:lvl7pPr marL="2971800" indent="-228600" algn="l" rtl="0" eaLnBrk="1" fontAlgn="base" hangingPunct="1">
        <a:spcBef>
          <a:spcPct val="25000"/>
        </a:spcBef>
        <a:spcAft>
          <a:spcPct val="25000"/>
        </a:spcAft>
        <a:buClr>
          <a:srgbClr val="F3F0A1"/>
        </a:buClr>
        <a:buFont typeface="Wingdings" pitchFamily="2" charset="2"/>
        <a:buChar char="§"/>
        <a:defRPr sz="1400">
          <a:solidFill>
            <a:schemeClr val="tx1"/>
          </a:solidFill>
          <a:latin typeface="+mn-lt"/>
          <a:cs typeface="+mn-cs"/>
        </a:defRPr>
      </a:lvl7pPr>
      <a:lvl8pPr marL="3429000" indent="-228600" algn="l" rtl="0" eaLnBrk="1" fontAlgn="base" hangingPunct="1">
        <a:spcBef>
          <a:spcPct val="25000"/>
        </a:spcBef>
        <a:spcAft>
          <a:spcPct val="25000"/>
        </a:spcAft>
        <a:buClr>
          <a:srgbClr val="F3F0A1"/>
        </a:buClr>
        <a:buFont typeface="Wingdings" pitchFamily="2" charset="2"/>
        <a:buChar char="§"/>
        <a:defRPr sz="1400">
          <a:solidFill>
            <a:schemeClr val="tx1"/>
          </a:solidFill>
          <a:latin typeface="+mn-lt"/>
          <a:cs typeface="+mn-cs"/>
        </a:defRPr>
      </a:lvl8pPr>
      <a:lvl9pPr marL="3886200" indent="-228600" algn="l" rtl="0" eaLnBrk="1" fontAlgn="base" hangingPunct="1">
        <a:spcBef>
          <a:spcPct val="25000"/>
        </a:spcBef>
        <a:spcAft>
          <a:spcPct val="25000"/>
        </a:spcAft>
        <a:buClr>
          <a:srgbClr val="F3F0A1"/>
        </a:buClr>
        <a:buFont typeface="Wingdings" pitchFamily="2" charset="2"/>
        <a:buChar char="§"/>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1.png"/><Relationship Id="rId7"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microsoft.com/pris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www.codeplex.com/prism" TargetMode="Externa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hyperlink" Target="http://blogs.msdn.com/dphil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hyperlink" Target="http://blogs.msdn.com/b/kashiffl/" TargetMode="External"/><Relationship Id="rId2" Type="http://schemas.openxmlformats.org/officeDocument/2006/relationships/hyperlink" Target="http://karlshifflett.wordpress.com/" TargetMode="External"/><Relationship Id="rId1" Type="http://schemas.openxmlformats.org/officeDocument/2006/relationships/slideLayout" Target="../slideLayouts/slideLayout2.xml"/><Relationship Id="rId5" Type="http://schemas.openxmlformats.org/officeDocument/2006/relationships/hyperlink" Target="http://msdn.microsoft.com/en-us/practices/default.aspx" TargetMode="External"/><Relationship Id="rId4" Type="http://schemas.openxmlformats.org/officeDocument/2006/relationships/hyperlink" Target="http://blogs.msdn.com/b/wpfsldesigner/"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51520" y="1916832"/>
            <a:ext cx="7680960" cy="1944216"/>
          </a:xfrm>
        </p:spPr>
        <p:txBody>
          <a:bodyPr>
            <a:normAutofit/>
          </a:bodyPr>
          <a:lstStyle/>
          <a:p>
            <a:r>
              <a:rPr lang="en-US" dirty="0" smtClean="0"/>
              <a:t>Introduction to Prism</a:t>
            </a:r>
            <a:endParaRPr lang="en-US" dirty="0"/>
          </a:p>
        </p:txBody>
      </p:sp>
      <p:sp>
        <p:nvSpPr>
          <p:cNvPr id="5" name="Subtitle 2"/>
          <p:cNvSpPr>
            <a:spLocks noGrp="1"/>
          </p:cNvSpPr>
          <p:nvPr>
            <p:ph type="subTitle" idx="1"/>
          </p:nvPr>
        </p:nvSpPr>
        <p:spPr>
          <a:xfrm>
            <a:off x="1092200" y="4737100"/>
            <a:ext cx="7854696" cy="1282700"/>
          </a:xfrm>
        </p:spPr>
        <p:txBody>
          <a:bodyPr>
            <a:noAutofit/>
          </a:bodyPr>
          <a:lstStyle/>
          <a:p>
            <a:r>
              <a:rPr lang="en-US" sz="2400" b="1" dirty="0" smtClean="0"/>
              <a:t>Karl Shifflett</a:t>
            </a:r>
          </a:p>
          <a:p>
            <a:r>
              <a:rPr lang="en-US" sz="2400" i="1" dirty="0"/>
              <a:t>Program Manager, Microsoft patterns &amp; practices</a:t>
            </a:r>
          </a:p>
          <a:p>
            <a:endParaRPr lang="en-US" sz="2400" dirty="0" smtClean="0"/>
          </a:p>
        </p:txBody>
      </p:sp>
    </p:spTree>
    <p:extLst>
      <p:ext uri="{BB962C8B-B14F-4D97-AF65-F5344CB8AC3E}">
        <p14:creationId xmlns:p14="http://schemas.microsoft.com/office/powerpoint/2010/main" val="2714573424"/>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067944" y="2667069"/>
            <a:ext cx="4916037" cy="3986107"/>
          </a:xfrm>
          <a:prstGeom prst="rect">
            <a:avLst/>
          </a:prstGeom>
          <a:noFill/>
          <a:ln w="9525">
            <a:noFill/>
            <a:miter lim="800000"/>
            <a:headEnd/>
            <a:tailEnd/>
          </a:ln>
          <a:effectLst/>
        </p:spPr>
      </p:pic>
      <p:sp>
        <p:nvSpPr>
          <p:cNvPr id="2" name="Title 1"/>
          <p:cNvSpPr>
            <a:spLocks noGrp="1"/>
          </p:cNvSpPr>
          <p:nvPr>
            <p:ph type="title"/>
          </p:nvPr>
        </p:nvSpPr>
        <p:spPr>
          <a:xfrm>
            <a:off x="539552" y="445314"/>
            <a:ext cx="8412459" cy="584775"/>
          </a:xfrm>
        </p:spPr>
        <p:txBody>
          <a:bodyPr vert="horz" lIns="91440" tIns="45720" rIns="91440" bIns="45720" rtlCol="0" anchor="b" anchorCtr="0">
            <a:spAutoFit/>
          </a:bodyPr>
          <a:lstStyle/>
          <a:p>
            <a:pPr eaLnBrk="0" fontAlgn="base" hangingPunct="0">
              <a:spcBef>
                <a:spcPct val="0"/>
              </a:spcBef>
              <a:spcAft>
                <a:spcPct val="0"/>
              </a:spcAft>
            </a:pPr>
            <a:r>
              <a:rPr lang="en-US" dirty="0" smtClean="0">
                <a:cs typeface="+mj-cs"/>
              </a:rPr>
              <a:t>Discovering &amp; Loading </a:t>
            </a:r>
            <a:r>
              <a:rPr lang="en-US" dirty="0">
                <a:cs typeface="+mj-cs"/>
              </a:rPr>
              <a:t>Modules</a:t>
            </a:r>
          </a:p>
        </p:txBody>
      </p:sp>
      <p:sp>
        <p:nvSpPr>
          <p:cNvPr id="28" name="Content Placeholder 3"/>
          <p:cNvSpPr>
            <a:spLocks noGrp="1"/>
          </p:cNvSpPr>
          <p:nvPr>
            <p:ph idx="1"/>
          </p:nvPr>
        </p:nvSpPr>
        <p:spPr>
          <a:xfrm>
            <a:off x="539552" y="1124744"/>
            <a:ext cx="4608512" cy="503870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marL="361950" defTabSz="914363">
              <a:lnSpc>
                <a:spcPct val="90000"/>
              </a:lnSpc>
              <a:spcAft>
                <a:spcPts val="0"/>
              </a:spcAft>
              <a:buSzPct val="100000"/>
            </a:pPr>
            <a:r>
              <a:rPr lang="en-US" kern="1200" dirty="0"/>
              <a:t>Register Modules</a:t>
            </a:r>
          </a:p>
          <a:p>
            <a:pPr marL="706438" lvl="2" indent="-342900" defTabSz="914363">
              <a:lnSpc>
                <a:spcPct val="90000"/>
              </a:lnSpc>
              <a:spcAft>
                <a:spcPts val="0"/>
              </a:spcAft>
              <a:buSzPct val="100000"/>
              <a:buFont typeface="Wingdings" pitchFamily="2" charset="2"/>
              <a:buChar char="§"/>
            </a:pPr>
            <a:r>
              <a:rPr lang="en-US" sz="2400" kern="1200" dirty="0">
                <a:ea typeface="+mn-ea"/>
              </a:rPr>
              <a:t>In code or XAML</a:t>
            </a:r>
          </a:p>
          <a:p>
            <a:pPr marL="706438" lvl="2" indent="-342900" defTabSz="914363">
              <a:lnSpc>
                <a:spcPct val="90000"/>
              </a:lnSpc>
              <a:spcAft>
                <a:spcPts val="0"/>
              </a:spcAft>
              <a:buSzPct val="100000"/>
              <a:buFont typeface="Wingdings" pitchFamily="2" charset="2"/>
              <a:buChar char="§"/>
            </a:pPr>
            <a:r>
              <a:rPr lang="en-US" sz="2400" kern="1200" dirty="0">
                <a:ea typeface="+mn-ea"/>
              </a:rPr>
              <a:t>WPF has more options</a:t>
            </a:r>
          </a:p>
          <a:p>
            <a:pPr marL="361950" defTabSz="914363">
              <a:lnSpc>
                <a:spcPct val="90000"/>
              </a:lnSpc>
              <a:spcAft>
                <a:spcPts val="0"/>
              </a:spcAft>
              <a:buSzPct val="100000"/>
            </a:pPr>
            <a:r>
              <a:rPr lang="en-US" kern="1200" dirty="0"/>
              <a:t>Module Loading</a:t>
            </a:r>
          </a:p>
          <a:p>
            <a:pPr marL="636588" defTabSz="914363">
              <a:lnSpc>
                <a:spcPct val="90000"/>
              </a:lnSpc>
              <a:spcAft>
                <a:spcPts val="0"/>
              </a:spcAft>
              <a:buSzPct val="100000"/>
            </a:pPr>
            <a:r>
              <a:rPr lang="en-US" kern="1200" dirty="0"/>
              <a:t>Up-Front</a:t>
            </a:r>
          </a:p>
          <a:p>
            <a:pPr marL="636588" defTabSz="914363">
              <a:lnSpc>
                <a:spcPct val="90000"/>
              </a:lnSpc>
              <a:spcAft>
                <a:spcPts val="0"/>
              </a:spcAft>
              <a:buSzPct val="100000"/>
            </a:pPr>
            <a:r>
              <a:rPr lang="en-US" kern="1200" dirty="0"/>
              <a:t>Download</a:t>
            </a:r>
          </a:p>
          <a:p>
            <a:pPr marL="981076" lvl="2" indent="-342900" defTabSz="914363">
              <a:lnSpc>
                <a:spcPct val="90000"/>
              </a:lnSpc>
              <a:spcAft>
                <a:spcPts val="0"/>
              </a:spcAft>
              <a:buSzPct val="100000"/>
              <a:buFont typeface="Wingdings" pitchFamily="2" charset="2"/>
              <a:buChar char="§"/>
            </a:pPr>
            <a:r>
              <a:rPr lang="en-US" sz="2400" kern="1200" dirty="0">
                <a:ea typeface="+mn-ea"/>
              </a:rPr>
              <a:t>Background</a:t>
            </a:r>
          </a:p>
          <a:p>
            <a:pPr marL="981076" lvl="2" indent="-342900" defTabSz="914363">
              <a:lnSpc>
                <a:spcPct val="90000"/>
              </a:lnSpc>
              <a:spcAft>
                <a:spcPts val="0"/>
              </a:spcAft>
              <a:buSzPct val="100000"/>
              <a:buFont typeface="Wingdings" pitchFamily="2" charset="2"/>
              <a:buChar char="§"/>
            </a:pPr>
            <a:r>
              <a:rPr lang="en-US" sz="2400" kern="1200" dirty="0">
                <a:ea typeface="+mn-ea"/>
              </a:rPr>
              <a:t>On-Demand </a:t>
            </a:r>
          </a:p>
        </p:txBody>
      </p:sp>
      <p:sp>
        <p:nvSpPr>
          <p:cNvPr id="2054" name="AutoShape 6" descr="mk:@MSITStore:D:\prj\cwpf\Trunk\PublishedContent\Composite%20Application%20Guidance%20for%20WPF%20-%20June%202008.chm::/html/images/c7f519bc-edc0-4782-8f7b-8a94664ff599.png"/>
          <p:cNvSpPr>
            <a:spLocks noChangeAspect="1" noChangeArrowheads="1"/>
          </p:cNvSpPr>
          <p:nvPr/>
        </p:nvSpPr>
        <p:spPr bwMode="auto">
          <a:xfrm>
            <a:off x="63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mk:@MSITStore:D:\prj\cwpf\Trunk\PublishedContent\Composite%20Application%20Guidance%20for%20WPF%20-%20June%202008.chm::/html/images/c7f519bc-edc0-4782-8f7b-8a94664ff599.png"/>
          <p:cNvSpPr>
            <a:spLocks noChangeAspect="1" noChangeArrowheads="1"/>
          </p:cNvSpPr>
          <p:nvPr/>
        </p:nvSpPr>
        <p:spPr bwMode="auto">
          <a:xfrm>
            <a:off x="63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mk:@MSITStore:D:\prj\cwpf\Trunk\PublishedContent\Composite%20Application%20Guidance%20for%20WPF%20-%20June%202008.chm::/html/images/c7f519bc-edc0-4782-8f7b-8a94664ff599.png"/>
          <p:cNvSpPr>
            <a:spLocks noChangeAspect="1" noChangeArrowheads="1"/>
          </p:cNvSpPr>
          <p:nvPr/>
        </p:nvSpPr>
        <p:spPr bwMode="auto">
          <a:xfrm>
            <a:off x="63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3" name="Rounded Rectangle 32"/>
          <p:cNvSpPr/>
          <p:nvPr/>
        </p:nvSpPr>
        <p:spPr>
          <a:xfrm>
            <a:off x="4233589" y="4869160"/>
            <a:ext cx="3081612" cy="1646723"/>
          </a:xfrm>
          <a:prstGeom prst="roundRect">
            <a:avLst>
              <a:gd name="adj" fmla="val 6477"/>
            </a:avLst>
          </a:prstGeom>
          <a:gradFill>
            <a:gsLst>
              <a:gs pos="0">
                <a:schemeClr val="accent5">
                  <a:tint val="70000"/>
                  <a:satMod val="130000"/>
                  <a:alpha val="23000"/>
                </a:schemeClr>
              </a:gs>
              <a:gs pos="43000">
                <a:schemeClr val="accent5">
                  <a:tint val="44000"/>
                  <a:satMod val="165000"/>
                  <a:alpha val="29000"/>
                </a:schemeClr>
              </a:gs>
              <a:gs pos="93000">
                <a:schemeClr val="accent5">
                  <a:tint val="15000"/>
                  <a:satMod val="165000"/>
                  <a:alpha val="17000"/>
                </a:schemeClr>
              </a:gs>
              <a:gs pos="100000">
                <a:schemeClr val="accent5">
                  <a:tint val="5000"/>
                  <a:satMod val="250000"/>
                  <a:alpha val="12000"/>
                </a:schemeClr>
              </a:gs>
            </a:gsLst>
          </a:gradFill>
          <a:ln w="28575">
            <a:solidFill>
              <a:srgbClr val="C00000"/>
            </a:solidFill>
            <a:prstDash val="sysDash"/>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4" name="Rounded Rectangle 33"/>
          <p:cNvSpPr/>
          <p:nvPr/>
        </p:nvSpPr>
        <p:spPr>
          <a:xfrm>
            <a:off x="7396073" y="3090183"/>
            <a:ext cx="1424399" cy="746700"/>
          </a:xfrm>
          <a:prstGeom prst="roundRect">
            <a:avLst>
              <a:gd name="adj" fmla="val 6932"/>
            </a:avLst>
          </a:prstGeom>
          <a:gradFill>
            <a:gsLst>
              <a:gs pos="0">
                <a:schemeClr val="accent5">
                  <a:tint val="70000"/>
                  <a:satMod val="130000"/>
                  <a:alpha val="23000"/>
                </a:schemeClr>
              </a:gs>
              <a:gs pos="43000">
                <a:schemeClr val="accent5">
                  <a:tint val="44000"/>
                  <a:satMod val="165000"/>
                  <a:alpha val="29000"/>
                </a:schemeClr>
              </a:gs>
              <a:gs pos="93000">
                <a:schemeClr val="accent5">
                  <a:tint val="15000"/>
                  <a:satMod val="165000"/>
                  <a:alpha val="17000"/>
                </a:schemeClr>
              </a:gs>
              <a:gs pos="100000">
                <a:schemeClr val="accent5">
                  <a:tint val="5000"/>
                  <a:satMod val="250000"/>
                  <a:alpha val="12000"/>
                </a:schemeClr>
              </a:gs>
            </a:gsLst>
          </a:gradFill>
          <a:ln w="28575">
            <a:solidFill>
              <a:srgbClr val="C00000"/>
            </a:solidFill>
            <a:prstDash val="sysDash"/>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5" name="Rounded Rectangle 34"/>
          <p:cNvSpPr/>
          <p:nvPr/>
        </p:nvSpPr>
        <p:spPr>
          <a:xfrm>
            <a:off x="4211960" y="3336872"/>
            <a:ext cx="3103240" cy="1460279"/>
          </a:xfrm>
          <a:prstGeom prst="roundRect">
            <a:avLst>
              <a:gd name="adj" fmla="val 8551"/>
            </a:avLst>
          </a:prstGeom>
          <a:gradFill>
            <a:gsLst>
              <a:gs pos="0">
                <a:schemeClr val="accent5">
                  <a:tint val="70000"/>
                  <a:satMod val="130000"/>
                  <a:alpha val="23000"/>
                </a:schemeClr>
              </a:gs>
              <a:gs pos="43000">
                <a:schemeClr val="accent5">
                  <a:tint val="44000"/>
                  <a:satMod val="165000"/>
                  <a:alpha val="29000"/>
                </a:schemeClr>
              </a:gs>
              <a:gs pos="93000">
                <a:schemeClr val="accent5">
                  <a:tint val="15000"/>
                  <a:satMod val="165000"/>
                  <a:alpha val="17000"/>
                </a:schemeClr>
              </a:gs>
              <a:gs pos="100000">
                <a:schemeClr val="accent5">
                  <a:tint val="5000"/>
                  <a:satMod val="250000"/>
                  <a:alpha val="12000"/>
                </a:schemeClr>
              </a:gs>
            </a:gsLst>
          </a:gradFill>
          <a:ln w="28575">
            <a:solidFill>
              <a:srgbClr val="C00000"/>
            </a:solidFill>
            <a:prstDash val="sysDash"/>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7" name="Rounded Rectangle 36"/>
          <p:cNvSpPr/>
          <p:nvPr/>
        </p:nvSpPr>
        <p:spPr>
          <a:xfrm>
            <a:off x="7396073" y="3879823"/>
            <a:ext cx="1424399" cy="2636059"/>
          </a:xfrm>
          <a:prstGeom prst="roundRect">
            <a:avLst>
              <a:gd name="adj" fmla="val 5498"/>
            </a:avLst>
          </a:prstGeom>
          <a:gradFill>
            <a:gsLst>
              <a:gs pos="0">
                <a:schemeClr val="accent5">
                  <a:tint val="70000"/>
                  <a:satMod val="130000"/>
                  <a:alpha val="23000"/>
                </a:schemeClr>
              </a:gs>
              <a:gs pos="43000">
                <a:schemeClr val="accent5">
                  <a:tint val="44000"/>
                  <a:satMod val="165000"/>
                  <a:alpha val="29000"/>
                </a:schemeClr>
              </a:gs>
              <a:gs pos="93000">
                <a:schemeClr val="accent5">
                  <a:tint val="15000"/>
                  <a:satMod val="165000"/>
                  <a:alpha val="17000"/>
                </a:schemeClr>
              </a:gs>
              <a:gs pos="100000">
                <a:schemeClr val="accent5">
                  <a:tint val="5000"/>
                  <a:satMod val="250000"/>
                  <a:alpha val="12000"/>
                </a:schemeClr>
              </a:gs>
            </a:gsLst>
          </a:gradFill>
          <a:ln w="28575">
            <a:solidFill>
              <a:srgbClr val="C00000"/>
            </a:solidFill>
            <a:prstDash val="sysDash"/>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3" name="Hexagon 22"/>
          <p:cNvSpPr/>
          <p:nvPr/>
        </p:nvSpPr>
        <p:spPr>
          <a:xfrm>
            <a:off x="7315200" y="228600"/>
            <a:ext cx="1643265" cy="1411047"/>
          </a:xfrm>
          <a:prstGeom prst="hexagon">
            <a:avLst>
              <a:gd name="adj" fmla="val 25000"/>
              <a:gd name="vf" fmla="val 115470"/>
            </a:avLst>
          </a:prstGeom>
          <a:blipFill>
            <a:blip r:embed="rId4">
              <a:extLst>
                <a:ext uri="{28A0092B-C50C-407E-A947-70E740481C1C}">
                  <a14:useLocalDpi xmlns:a14="http://schemas.microsoft.com/office/drawing/2010/main" val="0"/>
                </a:ext>
              </a:extLst>
            </a:blip>
            <a:srcRect/>
            <a:stretch>
              <a:fillRect l="-7000" r="-7000"/>
            </a:stretch>
          </a:blipFill>
          <a:effectLst>
            <a:reflection blurRad="6350" stA="52000" endA="300" endPos="35000" dir="5400000" sy="-100000" algn="bl" rotWithShape="0"/>
          </a:effectLst>
        </p:spPr>
        <p:style>
          <a:lnRef idx="2">
            <a:schemeClr val="accent5">
              <a:hueOff val="1302810"/>
              <a:satOff val="4478"/>
              <a:lumOff val="-2149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56579803"/>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smtClean="0"/>
              <a:t>Demo</a:t>
            </a:r>
            <a:endParaRPr lang="en-US" dirty="0"/>
          </a:p>
        </p:txBody>
      </p:sp>
      <p:sp>
        <p:nvSpPr>
          <p:cNvPr id="9" name="Subtitle 8"/>
          <p:cNvSpPr>
            <a:spLocks noGrp="1"/>
          </p:cNvSpPr>
          <p:nvPr>
            <p:ph type="subTitle" idx="1"/>
          </p:nvPr>
        </p:nvSpPr>
        <p:spPr>
          <a:xfrm>
            <a:off x="1152525" y="4419600"/>
            <a:ext cx="6804025" cy="560387"/>
          </a:xfrm>
        </p:spPr>
        <p:txBody>
          <a:bodyPr/>
          <a:lstStyle/>
          <a:p>
            <a:r>
              <a:rPr lang="en-US" dirty="0"/>
              <a:t>Modules</a:t>
            </a:r>
          </a:p>
        </p:txBody>
      </p:sp>
      <p:sp>
        <p:nvSpPr>
          <p:cNvPr id="10" name="TextBox 9"/>
          <p:cNvSpPr txBox="1"/>
          <p:nvPr/>
        </p:nvSpPr>
        <p:spPr>
          <a:xfrm>
            <a:off x="1219199" y="5284787"/>
            <a:ext cx="7739265" cy="646331"/>
          </a:xfrm>
          <a:prstGeom prst="rect">
            <a:avLst/>
          </a:prstGeom>
          <a:noFill/>
        </p:spPr>
        <p:txBody>
          <a:bodyPr wrap="square" rtlCol="0">
            <a:spAutoFit/>
          </a:bodyPr>
          <a:lstStyle/>
          <a:p>
            <a:r>
              <a:rPr lang="en-US" dirty="0"/>
              <a:t>Modules configured in </a:t>
            </a:r>
            <a:r>
              <a:rPr lang="en-US" dirty="0" smtClean="0"/>
              <a:t>code – </a:t>
            </a:r>
            <a:r>
              <a:rPr lang="en-US" dirty="0" err="1" smtClean="0"/>
              <a:t>StockTraderRIBootStrapper</a:t>
            </a:r>
            <a:endParaRPr lang="en-US" dirty="0" smtClean="0"/>
          </a:p>
          <a:p>
            <a:r>
              <a:rPr lang="en-US" dirty="0" smtClean="0"/>
              <a:t>Modules configured in </a:t>
            </a:r>
            <a:r>
              <a:rPr lang="en-US" dirty="0" err="1" smtClean="0"/>
              <a:t>XAML</a:t>
            </a:r>
            <a:r>
              <a:rPr lang="en-US" dirty="0" smtClean="0"/>
              <a:t> – </a:t>
            </a:r>
            <a:r>
              <a:rPr lang="en-US" smtClean="0"/>
              <a:t>Wpf.Demonstrations</a:t>
            </a:r>
            <a:endParaRPr lang="en-US" dirty="0"/>
          </a:p>
        </p:txBody>
      </p:sp>
      <p:sp>
        <p:nvSpPr>
          <p:cNvPr id="5" name="Hexagon 4"/>
          <p:cNvSpPr/>
          <p:nvPr/>
        </p:nvSpPr>
        <p:spPr>
          <a:xfrm>
            <a:off x="7315200" y="228600"/>
            <a:ext cx="1643265" cy="1411047"/>
          </a:xfrm>
          <a:prstGeom prst="hexagon">
            <a:avLst>
              <a:gd name="adj" fmla="val 25000"/>
              <a:gd name="vf" fmla="val 115470"/>
            </a:avLst>
          </a:prstGeom>
          <a:blipFill>
            <a:blip r:embed="rId3">
              <a:extLst>
                <a:ext uri="{28A0092B-C50C-407E-A947-70E740481C1C}">
                  <a14:useLocalDpi xmlns:a14="http://schemas.microsoft.com/office/drawing/2010/main" val="0"/>
                </a:ext>
              </a:extLst>
            </a:blip>
            <a:srcRect/>
            <a:stretch>
              <a:fillRect l="-7000" r="-7000"/>
            </a:stretch>
          </a:blipFill>
          <a:effectLst>
            <a:reflection blurRad="6350" stA="52000" endA="300" endPos="35000" dir="5400000" sy="-100000" algn="bl" rotWithShape="0"/>
          </a:effectLst>
        </p:spPr>
        <p:style>
          <a:lnRef idx="2">
            <a:schemeClr val="accent5">
              <a:hueOff val="1302810"/>
              <a:satOff val="4478"/>
              <a:lumOff val="-2149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2007304445"/>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67138"/>
            <a:ext cx="8412459" cy="609398"/>
          </a:xfrm>
        </p:spPr>
        <p:txBody>
          <a:bodyPr vert="horz" wrap="square" lIns="0" tIns="0" rIns="0" bIns="0" rtlCol="0" anchor="t">
            <a:spAutoFit/>
          </a:bodyPr>
          <a:lstStyle/>
          <a:p>
            <a:pPr algn="l" defTabSz="914363" fontAlgn="auto">
              <a:lnSpc>
                <a:spcPct val="90000"/>
              </a:lnSpc>
              <a:spcAft>
                <a:spcPts val="0"/>
              </a:spcAft>
            </a:pPr>
            <a:r>
              <a:rPr lang="en-US" sz="4400" dirty="0"/>
              <a:t>Constructing the UI </a:t>
            </a:r>
            <a:endParaRPr sz="4400" dirty="0"/>
          </a:p>
        </p:txBody>
      </p:sp>
      <p:sp>
        <p:nvSpPr>
          <p:cNvPr id="10" name="Content Placeholder 9"/>
          <p:cNvSpPr>
            <a:spLocks noGrp="1"/>
          </p:cNvSpPr>
          <p:nvPr>
            <p:ph idx="1"/>
          </p:nvPr>
        </p:nvSpPr>
        <p:spPr>
          <a:xfrm>
            <a:off x="514920" y="1355931"/>
            <a:ext cx="8382000" cy="1713029"/>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476250" defTabSz="914363">
              <a:lnSpc>
                <a:spcPct val="90000"/>
              </a:lnSpc>
              <a:spcAft>
                <a:spcPts val="0"/>
              </a:spcAft>
              <a:buSzPct val="100000"/>
            </a:pPr>
            <a:r>
              <a:rPr lang="en-US" kern="1200" dirty="0"/>
              <a:t>Shell – Application Host Window</a:t>
            </a:r>
          </a:p>
          <a:p>
            <a:pPr marL="476250" defTabSz="914363">
              <a:lnSpc>
                <a:spcPct val="90000"/>
              </a:lnSpc>
              <a:spcAft>
                <a:spcPts val="0"/>
              </a:spcAft>
              <a:buSzPct val="100000"/>
            </a:pPr>
            <a:r>
              <a:rPr lang="en-US" kern="1200" dirty="0"/>
              <a:t>Regions – Named Areas For View Placement</a:t>
            </a:r>
          </a:p>
          <a:p>
            <a:pPr marL="476250" defTabSz="914363">
              <a:lnSpc>
                <a:spcPct val="90000"/>
              </a:lnSpc>
              <a:spcAft>
                <a:spcPts val="0"/>
              </a:spcAft>
              <a:buSzPct val="100000"/>
            </a:pPr>
            <a:r>
              <a:rPr lang="en-US" kern="1200" dirty="0"/>
              <a:t>Views – Module UI &amp; Presentation Logic</a:t>
            </a:r>
          </a:p>
        </p:txBody>
      </p:sp>
      <p:pic>
        <p:nvPicPr>
          <p:cNvPr id="18"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14885" y="2873450"/>
            <a:ext cx="4391035" cy="3283738"/>
          </a:xfrm>
          <a:prstGeom prst="rect">
            <a:avLst/>
          </a:prstGeom>
          <a:noFill/>
          <a:ln w="9525">
            <a:noFill/>
            <a:miter lim="800000"/>
            <a:headEnd/>
            <a:tailEnd/>
          </a:ln>
          <a:effectLst/>
        </p:spPr>
      </p:pic>
      <p:sp>
        <p:nvSpPr>
          <p:cNvPr id="11" name="Rounded Rectangle 10"/>
          <p:cNvSpPr/>
          <p:nvPr/>
        </p:nvSpPr>
        <p:spPr>
          <a:xfrm>
            <a:off x="426021" y="4651016"/>
            <a:ext cx="2814638" cy="1397303"/>
          </a:xfrm>
          <a:prstGeom prst="roundRect">
            <a:avLst>
              <a:gd name="adj" fmla="val 7381"/>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schemeClr val="accent1">
                    <a:lumMod val="75000"/>
                  </a:schemeClr>
                </a:solidFill>
              </a:rPr>
              <a:t>Region</a:t>
            </a:r>
            <a:endParaRPr lang="en-US" dirty="0">
              <a:solidFill>
                <a:schemeClr val="accent1">
                  <a:lumMod val="75000"/>
                </a:schemeClr>
              </a:solidFill>
            </a:endParaRPr>
          </a:p>
        </p:txBody>
      </p:sp>
      <p:sp>
        <p:nvSpPr>
          <p:cNvPr id="12" name="Rounded Rectangle 11"/>
          <p:cNvSpPr/>
          <p:nvPr/>
        </p:nvSpPr>
        <p:spPr>
          <a:xfrm>
            <a:off x="3290453" y="3254451"/>
            <a:ext cx="1288468" cy="2810978"/>
          </a:xfrm>
          <a:prstGeom prst="roundRect">
            <a:avLst>
              <a:gd name="adj" fmla="val 5449"/>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schemeClr val="accent1">
                    <a:lumMod val="75000"/>
                  </a:schemeClr>
                </a:solidFill>
              </a:rPr>
              <a:t>Region</a:t>
            </a:r>
            <a:endParaRPr lang="en-US" dirty="0">
              <a:solidFill>
                <a:schemeClr val="accent1">
                  <a:lumMod val="75000"/>
                </a:schemeClr>
              </a:solidFill>
            </a:endParaRPr>
          </a:p>
        </p:txBody>
      </p:sp>
      <p:sp>
        <p:nvSpPr>
          <p:cNvPr id="13" name="Rounded Rectangle 12"/>
          <p:cNvSpPr/>
          <p:nvPr/>
        </p:nvSpPr>
        <p:spPr>
          <a:xfrm>
            <a:off x="426020" y="3653130"/>
            <a:ext cx="2814639" cy="970722"/>
          </a:xfrm>
          <a:prstGeom prst="roundRect">
            <a:avLst>
              <a:gd name="adj" fmla="val 8440"/>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schemeClr val="accent1">
                    <a:lumMod val="75000"/>
                  </a:schemeClr>
                </a:solidFill>
              </a:rPr>
              <a:t>Region</a:t>
            </a:r>
            <a:endParaRPr lang="en-US" dirty="0">
              <a:solidFill>
                <a:schemeClr val="accent1">
                  <a:lumMod val="75000"/>
                </a:schemeClr>
              </a:solidFill>
            </a:endParaRPr>
          </a:p>
        </p:txBody>
      </p:sp>
      <p:cxnSp>
        <p:nvCxnSpPr>
          <p:cNvPr id="19" name="Straight Arrow Connector 18"/>
          <p:cNvCxnSpPr/>
          <p:nvPr/>
        </p:nvCxnSpPr>
        <p:spPr>
          <a:xfrm flipH="1">
            <a:off x="4139952" y="4031487"/>
            <a:ext cx="3654577" cy="0"/>
          </a:xfrm>
          <a:prstGeom prst="straightConnector1">
            <a:avLst/>
          </a:prstGeom>
          <a:ln w="19050">
            <a:solidFill>
              <a:schemeClr val="tx1"/>
            </a:solidFill>
            <a:tailEnd type="arrow"/>
          </a:ln>
        </p:spPr>
        <p:style>
          <a:lnRef idx="1">
            <a:schemeClr val="accent6"/>
          </a:lnRef>
          <a:fillRef idx="0">
            <a:schemeClr val="accent6"/>
          </a:fillRef>
          <a:effectRef idx="0">
            <a:schemeClr val="accent6"/>
          </a:effectRef>
          <a:fontRef idx="minor">
            <a:schemeClr val="tx1"/>
          </a:fontRef>
        </p:style>
      </p:cxnSp>
      <p:cxnSp>
        <p:nvCxnSpPr>
          <p:cNvPr id="20" name="Straight Arrow Connector 19"/>
          <p:cNvCxnSpPr>
            <a:stCxn id="26" idx="1"/>
          </p:cNvCxnSpPr>
          <p:nvPr/>
        </p:nvCxnSpPr>
        <p:spPr>
          <a:xfrm flipH="1">
            <a:off x="2555726" y="5407036"/>
            <a:ext cx="2349227" cy="0"/>
          </a:xfrm>
          <a:prstGeom prst="straightConnector1">
            <a:avLst/>
          </a:prstGeom>
          <a:ln w="19050">
            <a:solidFill>
              <a:schemeClr val="tx1"/>
            </a:solidFill>
            <a:tailEnd type="arrow"/>
          </a:ln>
        </p:spPr>
        <p:style>
          <a:lnRef idx="1">
            <a:schemeClr val="accent6"/>
          </a:lnRef>
          <a:fillRef idx="0">
            <a:schemeClr val="accent6"/>
          </a:fillRef>
          <a:effectRef idx="0">
            <a:schemeClr val="accent6"/>
          </a:effectRef>
          <a:fontRef idx="minor">
            <a:schemeClr val="tx1"/>
          </a:fontRef>
        </p:style>
      </p:cxnSp>
      <p:pic>
        <p:nvPicPr>
          <p:cNvPr id="25" name="Picture 2"/>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a:stretch/>
        </p:blipFill>
        <p:spPr bwMode="auto">
          <a:xfrm>
            <a:off x="7758286" y="4284980"/>
            <a:ext cx="1214437" cy="1340644"/>
          </a:xfrm>
          <a:prstGeom prst="rect">
            <a:avLst/>
          </a:prstGeom>
          <a:noFill/>
          <a:ln w="9525">
            <a:noFill/>
            <a:miter lim="800000"/>
            <a:headEnd/>
            <a:tailEnd/>
          </a:ln>
          <a:effectLst/>
        </p:spPr>
      </p:pic>
      <p:pic>
        <p:nvPicPr>
          <p:cNvPr id="26" name="Picture 2"/>
          <p:cNvPicPr>
            <a:picLocks noChangeAspect="1" noChangeArrowheads="1"/>
          </p:cNvPicPr>
          <p:nvPr/>
        </p:nvPicPr>
        <p:blipFill rotWithShape="1">
          <a:blip r:embed="rId5" cstate="email">
            <a:extLst>
              <a:ext uri="{28A0092B-C50C-407E-A947-70E740481C1C}">
                <a14:useLocalDpi xmlns:a14="http://schemas.microsoft.com/office/drawing/2010/main" val="0"/>
              </a:ext>
            </a:extLst>
          </a:blip>
          <a:srcRect/>
          <a:stretch/>
        </p:blipFill>
        <p:spPr bwMode="auto">
          <a:xfrm>
            <a:off x="4904953" y="4680992"/>
            <a:ext cx="2619375" cy="1452087"/>
          </a:xfrm>
          <a:prstGeom prst="rect">
            <a:avLst/>
          </a:prstGeom>
          <a:noFill/>
          <a:ln w="9525">
            <a:noFill/>
            <a:miter lim="800000"/>
            <a:headEnd/>
            <a:tailEnd/>
          </a:ln>
          <a:effectLst/>
        </p:spPr>
      </p:pic>
      <p:pic>
        <p:nvPicPr>
          <p:cNvPr id="27" name="Picture 2"/>
          <p:cNvPicPr>
            <a:picLocks noChangeAspect="1" noChangeArrowheads="1"/>
          </p:cNvPicPr>
          <p:nvPr/>
        </p:nvPicPr>
        <p:blipFill rotWithShape="1">
          <a:blip r:embed="rId6" cstate="email">
            <a:extLst>
              <a:ext uri="{28A0092B-C50C-407E-A947-70E740481C1C}">
                <a14:useLocalDpi xmlns:a14="http://schemas.microsoft.com/office/drawing/2010/main" val="0"/>
              </a:ext>
            </a:extLst>
          </a:blip>
          <a:srcRect/>
          <a:stretch/>
        </p:blipFill>
        <p:spPr bwMode="auto">
          <a:xfrm>
            <a:off x="4882800" y="2757924"/>
            <a:ext cx="2614614" cy="974725"/>
          </a:xfrm>
          <a:prstGeom prst="rect">
            <a:avLst/>
          </a:prstGeom>
          <a:noFill/>
          <a:ln w="9525">
            <a:noFill/>
            <a:miter lim="800000"/>
            <a:headEnd/>
            <a:tailEnd/>
          </a:ln>
          <a:effectLst/>
        </p:spPr>
      </p:pic>
      <p:pic>
        <p:nvPicPr>
          <p:cNvPr id="28" name="Picture 2"/>
          <p:cNvPicPr>
            <a:picLocks noChangeAspect="1" noChangeArrowheads="1"/>
          </p:cNvPicPr>
          <p:nvPr/>
        </p:nvPicPr>
        <p:blipFill rotWithShape="1">
          <a:blip r:embed="rId7" cstate="email">
            <a:extLst>
              <a:ext uri="{28A0092B-C50C-407E-A947-70E740481C1C}">
                <a14:useLocalDpi xmlns:a14="http://schemas.microsoft.com/office/drawing/2010/main" val="0"/>
              </a:ext>
            </a:extLst>
          </a:blip>
          <a:srcRect/>
          <a:stretch/>
        </p:blipFill>
        <p:spPr bwMode="auto">
          <a:xfrm>
            <a:off x="7758286" y="2636912"/>
            <a:ext cx="1214437" cy="1447800"/>
          </a:xfrm>
          <a:prstGeom prst="rect">
            <a:avLst/>
          </a:prstGeom>
          <a:noFill/>
          <a:ln w="9525">
            <a:noFill/>
            <a:miter lim="800000"/>
            <a:headEnd/>
            <a:tailEnd/>
          </a:ln>
          <a:effectLst/>
        </p:spPr>
      </p:pic>
      <p:cxnSp>
        <p:nvCxnSpPr>
          <p:cNvPr id="30" name="Straight Arrow Connector 29"/>
          <p:cNvCxnSpPr/>
          <p:nvPr/>
        </p:nvCxnSpPr>
        <p:spPr>
          <a:xfrm flipH="1">
            <a:off x="4174633" y="4515317"/>
            <a:ext cx="3619896" cy="2"/>
          </a:xfrm>
          <a:prstGeom prst="straightConnector1">
            <a:avLst/>
          </a:prstGeom>
          <a:ln w="19050">
            <a:solidFill>
              <a:schemeClr val="tx1"/>
            </a:solidFill>
            <a:tailEnd type="arrow"/>
          </a:ln>
        </p:spPr>
        <p:style>
          <a:lnRef idx="1">
            <a:schemeClr val="accent6"/>
          </a:lnRef>
          <a:fillRef idx="0">
            <a:schemeClr val="accent6"/>
          </a:fillRef>
          <a:effectRef idx="0">
            <a:schemeClr val="accent6"/>
          </a:effectRef>
          <a:fontRef idx="minor">
            <a:schemeClr val="tx1"/>
          </a:fontRef>
        </p:style>
      </p:cxnSp>
      <p:sp>
        <p:nvSpPr>
          <p:cNvPr id="29" name="Hexagon 28"/>
          <p:cNvSpPr/>
          <p:nvPr/>
        </p:nvSpPr>
        <p:spPr>
          <a:xfrm>
            <a:off x="7317156" y="228600"/>
            <a:ext cx="1643265" cy="1411047"/>
          </a:xfrm>
          <a:prstGeom prst="hexagon">
            <a:avLst>
              <a:gd name="adj" fmla="val 25000"/>
              <a:gd name="vf" fmla="val 115470"/>
            </a:avLst>
          </a:prstGeom>
          <a:blipFill>
            <a:blip r:embed="rId8">
              <a:extLst>
                <a:ext uri="{28A0092B-C50C-407E-A947-70E740481C1C}">
                  <a14:useLocalDpi xmlns:a14="http://schemas.microsoft.com/office/drawing/2010/main" val="0"/>
                </a:ext>
              </a:extLst>
            </a:blip>
            <a:srcRect/>
            <a:stretch>
              <a:fillRect l="-9000" r="-9000"/>
            </a:stretch>
          </a:blipFill>
          <a:effectLst>
            <a:reflection blurRad="6350" stA="52000" endA="300" endPos="35000" dir="5400000" sy="-100000" algn="bl" rotWithShape="0"/>
          </a:effectLst>
        </p:spPr>
        <p:style>
          <a:lnRef idx="2">
            <a:schemeClr val="accent5">
              <a:hueOff val="651405"/>
              <a:satOff val="2239"/>
              <a:lumOff val="-10745"/>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4" name="Rectangle 3"/>
          <p:cNvSpPr/>
          <p:nvPr/>
        </p:nvSpPr>
        <p:spPr>
          <a:xfrm>
            <a:off x="314884" y="2873450"/>
            <a:ext cx="4391035" cy="328373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a:stCxn id="27" idx="1"/>
          </p:cNvCxnSpPr>
          <p:nvPr/>
        </p:nvCxnSpPr>
        <p:spPr>
          <a:xfrm flipH="1">
            <a:off x="2541710" y="3245287"/>
            <a:ext cx="2341090" cy="777678"/>
          </a:xfrm>
          <a:prstGeom prst="straightConnector1">
            <a:avLst/>
          </a:prstGeom>
          <a:ln w="19050">
            <a:solidFill>
              <a:schemeClr val="tx1"/>
            </a:solidFill>
            <a:tailEnd type="arrow"/>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92626678"/>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88640"/>
            <a:ext cx="8412459" cy="609398"/>
          </a:xfrm>
        </p:spPr>
        <p:txBody>
          <a:bodyPr vert="horz" wrap="square" lIns="0" tIns="0" rIns="0" bIns="0" rtlCol="0" anchor="t">
            <a:spAutoFit/>
          </a:bodyPr>
          <a:lstStyle/>
          <a:p>
            <a:pPr algn="l" defTabSz="914363" fontAlgn="auto">
              <a:lnSpc>
                <a:spcPct val="90000"/>
              </a:lnSpc>
              <a:spcAft>
                <a:spcPts val="0"/>
              </a:spcAft>
            </a:pPr>
            <a:r>
              <a:rPr lang="en-US" sz="4400" dirty="0"/>
              <a:t>Constructing the UI </a:t>
            </a:r>
            <a:endParaRPr sz="4400" dirty="0"/>
          </a:p>
        </p:txBody>
      </p:sp>
      <p:sp>
        <p:nvSpPr>
          <p:cNvPr id="10" name="Content Placeholder 9"/>
          <p:cNvSpPr>
            <a:spLocks noGrp="1"/>
          </p:cNvSpPr>
          <p:nvPr>
            <p:ph idx="1"/>
          </p:nvPr>
        </p:nvSpPr>
        <p:spPr>
          <a:xfrm>
            <a:off x="578421" y="764704"/>
            <a:ext cx="8382000" cy="1414757"/>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476250" defTabSz="914363">
              <a:lnSpc>
                <a:spcPct val="90000"/>
              </a:lnSpc>
              <a:spcAft>
                <a:spcPts val="0"/>
              </a:spcAft>
              <a:buSzPct val="100000"/>
            </a:pPr>
            <a:r>
              <a:rPr lang="en-US" kern="1200" dirty="0"/>
              <a:t>View Injection</a:t>
            </a:r>
          </a:p>
          <a:p>
            <a:pPr marL="933450" lvl="3" indent="-342900" defTabSz="914363">
              <a:lnSpc>
                <a:spcPct val="90000"/>
              </a:lnSpc>
              <a:spcAft>
                <a:spcPts val="0"/>
              </a:spcAft>
              <a:buSzPct val="100000"/>
            </a:pPr>
            <a:r>
              <a:rPr lang="en-US" sz="2200" kern="1200" dirty="0">
                <a:ea typeface="+mn-ea"/>
              </a:rPr>
              <a:t>Uses Code to Add Views to a Region</a:t>
            </a:r>
          </a:p>
          <a:p>
            <a:pPr marL="933450" lvl="3" indent="-342900" defTabSz="914363">
              <a:lnSpc>
                <a:spcPct val="90000"/>
              </a:lnSpc>
              <a:spcAft>
                <a:spcPts val="0"/>
              </a:spcAft>
              <a:buSzPct val="100000"/>
            </a:pPr>
            <a:r>
              <a:rPr lang="en-US" sz="2200" kern="1200" dirty="0">
                <a:ea typeface="+mn-ea"/>
              </a:rPr>
              <a:t>Prism Navigation API uses View Injection</a:t>
            </a:r>
          </a:p>
        </p:txBody>
      </p:sp>
      <p:pic>
        <p:nvPicPr>
          <p:cNvPr id="18"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14885" y="2953574"/>
            <a:ext cx="4391035" cy="3283738"/>
          </a:xfrm>
          <a:prstGeom prst="rect">
            <a:avLst/>
          </a:prstGeom>
          <a:noFill/>
          <a:ln w="9525">
            <a:noFill/>
            <a:miter lim="800000"/>
            <a:headEnd/>
            <a:tailEnd/>
          </a:ln>
          <a:effectLst/>
        </p:spPr>
      </p:pic>
      <p:sp>
        <p:nvSpPr>
          <p:cNvPr id="11" name="Rounded Rectangle 10"/>
          <p:cNvSpPr/>
          <p:nvPr/>
        </p:nvSpPr>
        <p:spPr>
          <a:xfrm>
            <a:off x="426021" y="4731140"/>
            <a:ext cx="2814638" cy="1397303"/>
          </a:xfrm>
          <a:prstGeom prst="roundRect">
            <a:avLst>
              <a:gd name="adj" fmla="val 7381"/>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schemeClr val="accent1">
                    <a:lumMod val="75000"/>
                  </a:schemeClr>
                </a:solidFill>
              </a:rPr>
              <a:t>Region</a:t>
            </a:r>
            <a:endParaRPr lang="en-US" dirty="0">
              <a:solidFill>
                <a:schemeClr val="accent1">
                  <a:lumMod val="75000"/>
                </a:schemeClr>
              </a:solidFill>
            </a:endParaRPr>
          </a:p>
        </p:txBody>
      </p:sp>
      <p:sp>
        <p:nvSpPr>
          <p:cNvPr id="12" name="Rounded Rectangle 11"/>
          <p:cNvSpPr/>
          <p:nvPr/>
        </p:nvSpPr>
        <p:spPr>
          <a:xfrm>
            <a:off x="3290453" y="3334575"/>
            <a:ext cx="1288468" cy="2810978"/>
          </a:xfrm>
          <a:prstGeom prst="roundRect">
            <a:avLst>
              <a:gd name="adj" fmla="val 5449"/>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schemeClr val="accent1">
                    <a:lumMod val="75000"/>
                  </a:schemeClr>
                </a:solidFill>
              </a:rPr>
              <a:t>Region</a:t>
            </a:r>
            <a:endParaRPr lang="en-US" dirty="0">
              <a:solidFill>
                <a:schemeClr val="accent1">
                  <a:lumMod val="75000"/>
                </a:schemeClr>
              </a:solidFill>
            </a:endParaRPr>
          </a:p>
        </p:txBody>
      </p:sp>
      <p:sp>
        <p:nvSpPr>
          <p:cNvPr id="13" name="Rounded Rectangle 12"/>
          <p:cNvSpPr/>
          <p:nvPr/>
        </p:nvSpPr>
        <p:spPr>
          <a:xfrm>
            <a:off x="426020" y="3733254"/>
            <a:ext cx="2814639" cy="970722"/>
          </a:xfrm>
          <a:prstGeom prst="roundRect">
            <a:avLst>
              <a:gd name="adj" fmla="val 8440"/>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schemeClr val="accent1">
                    <a:lumMod val="75000"/>
                  </a:schemeClr>
                </a:solidFill>
              </a:rPr>
              <a:t>Region</a:t>
            </a:r>
            <a:endParaRPr lang="en-US" dirty="0">
              <a:solidFill>
                <a:schemeClr val="accent1">
                  <a:lumMod val="75000"/>
                </a:schemeClr>
              </a:solidFill>
            </a:endParaRPr>
          </a:p>
        </p:txBody>
      </p:sp>
      <p:cxnSp>
        <p:nvCxnSpPr>
          <p:cNvPr id="19" name="Straight Arrow Connector 18"/>
          <p:cNvCxnSpPr>
            <a:stCxn id="28" idx="1"/>
          </p:cNvCxnSpPr>
          <p:nvPr/>
        </p:nvCxnSpPr>
        <p:spPr>
          <a:xfrm flipH="1" flipV="1">
            <a:off x="4340797" y="3887926"/>
            <a:ext cx="3405187" cy="116681"/>
          </a:xfrm>
          <a:prstGeom prst="straightConnector1">
            <a:avLst/>
          </a:prstGeom>
          <a:ln w="19050">
            <a:solidFill>
              <a:schemeClr val="accent1">
                <a:lumMod val="75000"/>
              </a:schemeClr>
            </a:solidFill>
            <a:tailEnd type="arrow"/>
          </a:ln>
        </p:spPr>
        <p:style>
          <a:lnRef idx="1">
            <a:schemeClr val="accent6"/>
          </a:lnRef>
          <a:fillRef idx="0">
            <a:schemeClr val="accent6"/>
          </a:fillRef>
          <a:effectRef idx="0">
            <a:schemeClr val="accent6"/>
          </a:effectRef>
          <a:fontRef idx="minor">
            <a:schemeClr val="tx1"/>
          </a:fontRef>
        </p:style>
      </p:cxnSp>
      <p:cxnSp>
        <p:nvCxnSpPr>
          <p:cNvPr id="20" name="Straight Arrow Connector 19"/>
          <p:cNvCxnSpPr>
            <a:stCxn id="26" idx="1"/>
            <a:endCxn id="11" idx="3"/>
          </p:cNvCxnSpPr>
          <p:nvPr/>
        </p:nvCxnSpPr>
        <p:spPr>
          <a:xfrm flipH="1">
            <a:off x="3240659" y="5318820"/>
            <a:ext cx="1795462" cy="110972"/>
          </a:xfrm>
          <a:prstGeom prst="straightConnector1">
            <a:avLst/>
          </a:prstGeom>
          <a:ln w="19050">
            <a:solidFill>
              <a:schemeClr val="accent1">
                <a:lumMod val="75000"/>
              </a:schemeClr>
            </a:solidFill>
            <a:tailEnd type="arrow"/>
          </a:ln>
        </p:spPr>
        <p:style>
          <a:lnRef idx="1">
            <a:schemeClr val="accent6"/>
          </a:lnRef>
          <a:fillRef idx="0">
            <a:schemeClr val="accent6"/>
          </a:fillRef>
          <a:effectRef idx="0">
            <a:schemeClr val="accent6"/>
          </a:effectRef>
          <a:fontRef idx="minor">
            <a:schemeClr val="tx1"/>
          </a:fontRef>
        </p:style>
      </p:cxnSp>
      <p:cxnSp>
        <p:nvCxnSpPr>
          <p:cNvPr id="23" name="Straight Arrow Connector 22"/>
          <p:cNvCxnSpPr>
            <a:stCxn id="27" idx="1"/>
            <a:endCxn id="13" idx="3"/>
          </p:cNvCxnSpPr>
          <p:nvPr/>
        </p:nvCxnSpPr>
        <p:spPr>
          <a:xfrm flipH="1">
            <a:off x="3240659" y="3789502"/>
            <a:ext cx="1795462" cy="429113"/>
          </a:xfrm>
          <a:prstGeom prst="straightConnector1">
            <a:avLst/>
          </a:prstGeom>
          <a:ln w="19050">
            <a:solidFill>
              <a:schemeClr val="accent1">
                <a:lumMod val="75000"/>
              </a:schemeClr>
            </a:solidFill>
            <a:tailEnd type="arrow"/>
          </a:ln>
        </p:spPr>
        <p:style>
          <a:lnRef idx="1">
            <a:schemeClr val="accent6"/>
          </a:lnRef>
          <a:fillRef idx="0">
            <a:schemeClr val="accent6"/>
          </a:fillRef>
          <a:effectRef idx="0">
            <a:schemeClr val="accent6"/>
          </a:effectRef>
          <a:fontRef idx="minor">
            <a:schemeClr val="tx1"/>
          </a:fontRef>
        </p:style>
      </p:cxnSp>
      <p:sp>
        <p:nvSpPr>
          <p:cNvPr id="21" name="Rectangular Callout 20"/>
          <p:cNvSpPr/>
          <p:nvPr/>
        </p:nvSpPr>
        <p:spPr bwMode="auto">
          <a:xfrm>
            <a:off x="35496" y="3469670"/>
            <a:ext cx="3009900" cy="913621"/>
          </a:xfrm>
          <a:prstGeom prst="wedgeRectCallout">
            <a:avLst>
              <a:gd name="adj1" fmla="val -696"/>
              <a:gd name="adj2" fmla="val 112666"/>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91440" rIns="91436" bIns="91440" numCol="1" rtlCol="0" anchor="t" anchorCtr="0" compatLnSpc="1">
            <a:prstTxWarp prst="textNoShape">
              <a:avLst/>
            </a:prstTxWarp>
          </a:bodyPr>
          <a:lstStyle/>
          <a:p>
            <a:pPr defTabSz="914099"/>
            <a:r>
              <a:rPr lang="en-US" sz="1400" dirty="0" smtClean="0">
                <a:solidFill>
                  <a:srgbClr val="0000FF"/>
                </a:solidFill>
                <a:latin typeface="Consolas" pitchFamily="49" charset="0"/>
              </a:rPr>
              <a:t>&lt;</a:t>
            </a:r>
            <a:r>
              <a:rPr lang="en-US" sz="1400" dirty="0" err="1" smtClean="0">
                <a:solidFill>
                  <a:srgbClr val="A31515"/>
                </a:solidFill>
                <a:latin typeface="Consolas" pitchFamily="49" charset="0"/>
              </a:rPr>
              <a:t>ContentControl</a:t>
            </a:r>
            <a:r>
              <a:rPr lang="en-US" sz="1400" dirty="0" smtClean="0">
                <a:solidFill>
                  <a:srgbClr val="FF0000"/>
                </a:solidFill>
                <a:latin typeface="Consolas" pitchFamily="49" charset="0"/>
              </a:rPr>
              <a:t/>
            </a:r>
            <a:br>
              <a:rPr lang="en-US" sz="1400" dirty="0" smtClean="0">
                <a:solidFill>
                  <a:srgbClr val="FF0000"/>
                </a:solidFill>
                <a:latin typeface="Consolas" pitchFamily="49" charset="0"/>
              </a:rPr>
            </a:br>
            <a:r>
              <a:rPr lang="en-US" sz="1400" dirty="0" smtClean="0">
                <a:solidFill>
                  <a:srgbClr val="FF0000"/>
                </a:solidFill>
                <a:latin typeface="Consolas" pitchFamily="49" charset="0"/>
              </a:rPr>
              <a:t>  </a:t>
            </a:r>
            <a:r>
              <a:rPr lang="en-US" sz="1400" dirty="0" err="1" smtClean="0">
                <a:solidFill>
                  <a:srgbClr val="FF0000"/>
                </a:solidFill>
                <a:latin typeface="Consolas" pitchFamily="49" charset="0"/>
              </a:rPr>
              <a:t>RegionManager.RegionName</a:t>
            </a:r>
            <a:r>
              <a:rPr lang="en-US" sz="1400" dirty="0" smtClean="0">
                <a:solidFill>
                  <a:srgbClr val="FF0000"/>
                </a:solidFill>
                <a:latin typeface="Consolas" pitchFamily="49" charset="0"/>
              </a:rPr>
              <a:t> </a:t>
            </a:r>
            <a:r>
              <a:rPr lang="en-US" sz="1400" dirty="0" smtClean="0">
                <a:solidFill>
                  <a:srgbClr val="0000FF"/>
                </a:solidFill>
                <a:latin typeface="Consolas" pitchFamily="49" charset="0"/>
              </a:rPr>
              <a:t>=</a:t>
            </a:r>
            <a:br>
              <a:rPr lang="en-US" sz="1400" dirty="0" smtClean="0">
                <a:solidFill>
                  <a:srgbClr val="0000FF"/>
                </a:solidFill>
                <a:latin typeface="Consolas" pitchFamily="49" charset="0"/>
              </a:rPr>
            </a:br>
            <a:r>
              <a:rPr lang="en-US" sz="1400" dirty="0" smtClean="0">
                <a:solidFill>
                  <a:srgbClr val="0000FF"/>
                </a:solidFill>
                <a:latin typeface="Consolas" pitchFamily="49" charset="0"/>
              </a:rPr>
              <a:t>  “</a:t>
            </a:r>
            <a:r>
              <a:rPr lang="en-US" sz="1400" dirty="0" err="1" smtClean="0">
                <a:solidFill>
                  <a:srgbClr val="0000FF"/>
                </a:solidFill>
                <a:latin typeface="Consolas" pitchFamily="49" charset="0"/>
              </a:rPr>
              <a:t>BuySellRegion</a:t>
            </a:r>
            <a:r>
              <a:rPr lang="en-US" sz="1400" dirty="0" smtClean="0">
                <a:solidFill>
                  <a:srgbClr val="0000FF"/>
                </a:solidFill>
                <a:latin typeface="Consolas" pitchFamily="49" charset="0"/>
              </a:rPr>
              <a:t>” /&gt;</a:t>
            </a:r>
            <a:endParaRPr lang="en-US" sz="1400" dirty="0" smtClean="0">
              <a:solidFill>
                <a:schemeClr val="bg1"/>
              </a:solidFill>
              <a:latin typeface="Consolas" pitchFamily="49" charset="0"/>
            </a:endParaRPr>
          </a:p>
        </p:txBody>
      </p:sp>
      <p:pic>
        <p:nvPicPr>
          <p:cNvPr id="25" name="Picture 2"/>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a:stretch/>
        </p:blipFill>
        <p:spPr bwMode="auto">
          <a:xfrm>
            <a:off x="7758286" y="4835664"/>
            <a:ext cx="1204119" cy="1340644"/>
          </a:xfrm>
          <a:prstGeom prst="rect">
            <a:avLst/>
          </a:prstGeom>
          <a:noFill/>
          <a:ln w="9525">
            <a:noFill/>
            <a:miter lim="800000"/>
            <a:headEnd/>
            <a:tailEnd/>
          </a:ln>
          <a:effectLst/>
        </p:spPr>
      </p:pic>
      <p:pic>
        <p:nvPicPr>
          <p:cNvPr id="26" name="Picture 2"/>
          <p:cNvPicPr>
            <a:picLocks noChangeAspect="1" noChangeArrowheads="1"/>
          </p:cNvPicPr>
          <p:nvPr/>
        </p:nvPicPr>
        <p:blipFill rotWithShape="1">
          <a:blip r:embed="rId5" cstate="email">
            <a:extLst>
              <a:ext uri="{28A0092B-C50C-407E-A947-70E740481C1C}">
                <a14:useLocalDpi xmlns:a14="http://schemas.microsoft.com/office/drawing/2010/main" val="0"/>
              </a:ext>
            </a:extLst>
          </a:blip>
          <a:srcRect/>
          <a:stretch/>
        </p:blipFill>
        <p:spPr bwMode="auto">
          <a:xfrm>
            <a:off x="5036121" y="4592776"/>
            <a:ext cx="2619375" cy="1452087"/>
          </a:xfrm>
          <a:prstGeom prst="rect">
            <a:avLst/>
          </a:prstGeom>
          <a:noFill/>
          <a:ln w="9525">
            <a:noFill/>
            <a:miter lim="800000"/>
            <a:headEnd/>
            <a:tailEnd/>
          </a:ln>
          <a:effectLst/>
        </p:spPr>
      </p:pic>
      <p:pic>
        <p:nvPicPr>
          <p:cNvPr id="27" name="Picture 2"/>
          <p:cNvPicPr>
            <a:picLocks noChangeAspect="1" noChangeArrowheads="1"/>
          </p:cNvPicPr>
          <p:nvPr/>
        </p:nvPicPr>
        <p:blipFill rotWithShape="1">
          <a:blip r:embed="rId6" cstate="email">
            <a:extLst>
              <a:ext uri="{28A0092B-C50C-407E-A947-70E740481C1C}">
                <a14:useLocalDpi xmlns:a14="http://schemas.microsoft.com/office/drawing/2010/main" val="0"/>
              </a:ext>
            </a:extLst>
          </a:blip>
          <a:srcRect/>
          <a:stretch/>
        </p:blipFill>
        <p:spPr bwMode="auto">
          <a:xfrm>
            <a:off x="5036121" y="3302139"/>
            <a:ext cx="2614614" cy="974725"/>
          </a:xfrm>
          <a:prstGeom prst="rect">
            <a:avLst/>
          </a:prstGeom>
          <a:noFill/>
          <a:ln w="9525">
            <a:noFill/>
            <a:miter lim="800000"/>
            <a:headEnd/>
            <a:tailEnd/>
          </a:ln>
          <a:effectLst/>
        </p:spPr>
      </p:pic>
      <p:pic>
        <p:nvPicPr>
          <p:cNvPr id="28" name="Picture 2"/>
          <p:cNvPicPr>
            <a:picLocks noChangeAspect="1" noChangeArrowheads="1"/>
          </p:cNvPicPr>
          <p:nvPr/>
        </p:nvPicPr>
        <p:blipFill rotWithShape="1">
          <a:blip r:embed="rId7" cstate="email">
            <a:extLst>
              <a:ext uri="{28A0092B-C50C-407E-A947-70E740481C1C}">
                <a14:useLocalDpi xmlns:a14="http://schemas.microsoft.com/office/drawing/2010/main" val="0"/>
              </a:ext>
            </a:extLst>
          </a:blip>
          <a:srcRect/>
          <a:stretch/>
        </p:blipFill>
        <p:spPr bwMode="auto">
          <a:xfrm>
            <a:off x="7745984" y="3280707"/>
            <a:ext cx="1214437" cy="1447800"/>
          </a:xfrm>
          <a:prstGeom prst="rect">
            <a:avLst/>
          </a:prstGeom>
          <a:noFill/>
          <a:ln w="9525">
            <a:noFill/>
            <a:miter lim="800000"/>
            <a:headEnd/>
            <a:tailEnd/>
          </a:ln>
          <a:effectLst/>
        </p:spPr>
      </p:pic>
      <p:cxnSp>
        <p:nvCxnSpPr>
          <p:cNvPr id="30" name="Straight Arrow Connector 29"/>
          <p:cNvCxnSpPr>
            <a:stCxn id="25" idx="1"/>
          </p:cNvCxnSpPr>
          <p:nvPr/>
        </p:nvCxnSpPr>
        <p:spPr>
          <a:xfrm flipH="1" flipV="1">
            <a:off x="4340797" y="5221426"/>
            <a:ext cx="3417489" cy="284560"/>
          </a:xfrm>
          <a:prstGeom prst="straightConnector1">
            <a:avLst/>
          </a:prstGeom>
          <a:ln w="19050">
            <a:solidFill>
              <a:schemeClr val="accent1">
                <a:lumMod val="75000"/>
              </a:schemeClr>
            </a:solidFill>
            <a:tailEnd type="arrow"/>
          </a:ln>
        </p:spPr>
        <p:style>
          <a:lnRef idx="1">
            <a:schemeClr val="accent6"/>
          </a:lnRef>
          <a:fillRef idx="0">
            <a:schemeClr val="accent6"/>
          </a:fillRef>
          <a:effectRef idx="0">
            <a:schemeClr val="accent6"/>
          </a:effectRef>
          <a:fontRef idx="minor">
            <a:schemeClr val="tx1"/>
          </a:fontRef>
        </p:style>
      </p:cxnSp>
      <p:sp>
        <p:nvSpPr>
          <p:cNvPr id="22" name="Rectangular Callout 21"/>
          <p:cNvSpPr/>
          <p:nvPr/>
        </p:nvSpPr>
        <p:spPr bwMode="auto">
          <a:xfrm>
            <a:off x="4138389" y="2327658"/>
            <a:ext cx="4619625" cy="1676400"/>
          </a:xfrm>
          <a:prstGeom prst="wedgeRectCallout">
            <a:avLst>
              <a:gd name="adj1" fmla="val -674"/>
              <a:gd name="adj2" fmla="val 101121"/>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91440" rIns="91436" bIns="91440" numCol="1" rtlCol="0" anchor="t" anchorCtr="0" compatLnSpc="1">
            <a:prstTxWarp prst="textNoShape">
              <a:avLst/>
            </a:prstTxWarp>
          </a:bodyPr>
          <a:lstStyle/>
          <a:p>
            <a:r>
              <a:rPr lang="en-US" sz="1400" dirty="0" err="1">
                <a:solidFill>
                  <a:srgbClr val="0000FF"/>
                </a:solidFill>
                <a:latin typeface="Consolas" pitchFamily="49" charset="0"/>
              </a:rPr>
              <a:t>MyView</a:t>
            </a:r>
            <a:r>
              <a:rPr lang="en-US" sz="1400" dirty="0" smtClean="0">
                <a:solidFill>
                  <a:srgbClr val="2B91AF"/>
                </a:solidFill>
                <a:latin typeface="Consolas" pitchFamily="49" charset="0"/>
              </a:rPr>
              <a:t> </a:t>
            </a:r>
            <a:r>
              <a:rPr lang="en-US" sz="1400" dirty="0" smtClean="0">
                <a:solidFill>
                  <a:srgbClr val="0000FF"/>
                </a:solidFill>
                <a:latin typeface="Consolas" pitchFamily="49" charset="0"/>
              </a:rPr>
              <a:t>view = …;</a:t>
            </a:r>
          </a:p>
          <a:p>
            <a:endParaRPr lang="en-US" sz="1400" dirty="0" smtClean="0">
              <a:solidFill>
                <a:srgbClr val="0000FF"/>
              </a:solidFill>
              <a:latin typeface="Consolas" pitchFamily="49" charset="0"/>
            </a:endParaRPr>
          </a:p>
          <a:p>
            <a:r>
              <a:rPr lang="en-US" sz="1400" dirty="0" err="1">
                <a:solidFill>
                  <a:srgbClr val="0000FF"/>
                </a:solidFill>
                <a:latin typeface="Consolas" pitchFamily="49" charset="0"/>
              </a:rPr>
              <a:t>IRegion</a:t>
            </a:r>
            <a:r>
              <a:rPr lang="en-US" sz="1400" dirty="0" smtClean="0">
                <a:solidFill>
                  <a:srgbClr val="0000FF"/>
                </a:solidFill>
                <a:latin typeface="Consolas" pitchFamily="49" charset="0"/>
              </a:rPr>
              <a:t> </a:t>
            </a:r>
            <a:r>
              <a:rPr lang="en-US" sz="1400" dirty="0" err="1">
                <a:solidFill>
                  <a:srgbClr val="0000FF"/>
                </a:solidFill>
                <a:latin typeface="Consolas" pitchFamily="49" charset="0"/>
              </a:rPr>
              <a:t>buySellRegion</a:t>
            </a:r>
            <a:r>
              <a:rPr lang="en-US" sz="1400" dirty="0">
                <a:solidFill>
                  <a:srgbClr val="0000FF"/>
                </a:solidFill>
                <a:latin typeface="Consolas" pitchFamily="49" charset="0"/>
              </a:rPr>
              <a:t> =</a:t>
            </a:r>
            <a:br>
              <a:rPr lang="en-US" sz="1400" dirty="0">
                <a:solidFill>
                  <a:srgbClr val="0000FF"/>
                </a:solidFill>
                <a:latin typeface="Consolas" pitchFamily="49" charset="0"/>
              </a:rPr>
            </a:br>
            <a:r>
              <a:rPr lang="en-US" sz="1400" dirty="0">
                <a:solidFill>
                  <a:srgbClr val="0000FF"/>
                </a:solidFill>
                <a:latin typeface="Consolas" pitchFamily="49" charset="0"/>
              </a:rPr>
              <a:t>    </a:t>
            </a:r>
            <a:r>
              <a:rPr lang="en-US" sz="1400" dirty="0" err="1">
                <a:solidFill>
                  <a:srgbClr val="0000FF"/>
                </a:solidFill>
                <a:latin typeface="Consolas" pitchFamily="49" charset="0"/>
              </a:rPr>
              <a:t>regionManager.Regions</a:t>
            </a:r>
            <a:r>
              <a:rPr lang="en-US" sz="1400" dirty="0">
                <a:solidFill>
                  <a:srgbClr val="0000FF"/>
                </a:solidFill>
                <a:latin typeface="Consolas" pitchFamily="49" charset="0"/>
              </a:rPr>
              <a:t>[ </a:t>
            </a:r>
            <a:r>
              <a:rPr lang="en-US" sz="1400" dirty="0" smtClean="0">
                <a:solidFill>
                  <a:srgbClr val="0000FF"/>
                </a:solidFill>
                <a:latin typeface="Consolas" pitchFamily="49" charset="0"/>
              </a:rPr>
              <a:t>“</a:t>
            </a:r>
            <a:r>
              <a:rPr lang="en-US" sz="1400" dirty="0" err="1" smtClean="0">
                <a:solidFill>
                  <a:srgbClr val="0000FF"/>
                </a:solidFill>
                <a:latin typeface="Consolas" pitchFamily="49" charset="0"/>
              </a:rPr>
              <a:t>BuySellRegion</a:t>
            </a:r>
            <a:r>
              <a:rPr lang="en-US" sz="1400" dirty="0" smtClean="0">
                <a:solidFill>
                  <a:srgbClr val="0000FF"/>
                </a:solidFill>
                <a:latin typeface="Consolas" pitchFamily="49" charset="0"/>
              </a:rPr>
              <a:t>" </a:t>
            </a:r>
            <a:r>
              <a:rPr lang="en-US" sz="1400" dirty="0">
                <a:solidFill>
                  <a:srgbClr val="0000FF"/>
                </a:solidFill>
                <a:latin typeface="Consolas" pitchFamily="49" charset="0"/>
              </a:rPr>
              <a:t>];</a:t>
            </a:r>
          </a:p>
          <a:p>
            <a:endParaRPr lang="en-US" sz="1400" dirty="0" smtClean="0">
              <a:solidFill>
                <a:srgbClr val="0000FF"/>
              </a:solidFill>
              <a:latin typeface="Consolas" pitchFamily="49" charset="0"/>
            </a:endParaRPr>
          </a:p>
          <a:p>
            <a:r>
              <a:rPr lang="en-US" sz="1400" dirty="0" err="1">
                <a:solidFill>
                  <a:srgbClr val="0000FF"/>
                </a:solidFill>
                <a:latin typeface="Consolas" pitchFamily="49" charset="0"/>
              </a:rPr>
              <a:t>buySellRegion.Add</a:t>
            </a:r>
            <a:r>
              <a:rPr lang="en-US" sz="1400" dirty="0" smtClean="0">
                <a:solidFill>
                  <a:srgbClr val="0000FF"/>
                </a:solidFill>
                <a:latin typeface="Consolas" pitchFamily="49" charset="0"/>
              </a:rPr>
              <a:t>( view );</a:t>
            </a:r>
          </a:p>
        </p:txBody>
      </p:sp>
      <p:sp>
        <p:nvSpPr>
          <p:cNvPr id="24" name="Rectangular Callout 23"/>
          <p:cNvSpPr/>
          <p:nvPr/>
        </p:nvSpPr>
        <p:spPr bwMode="auto">
          <a:xfrm>
            <a:off x="306901" y="2098849"/>
            <a:ext cx="3238500" cy="914400"/>
          </a:xfrm>
          <a:prstGeom prst="wedgeRectCallout">
            <a:avLst>
              <a:gd name="adj1" fmla="val 52177"/>
              <a:gd name="adj2" fmla="val 132164"/>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91440" rIns="91436" bIns="91440" numCol="1" rtlCol="0" anchor="t" anchorCtr="0" compatLnSpc="1">
            <a:prstTxWarp prst="textNoShape">
              <a:avLst/>
            </a:prstTxWarp>
          </a:bodyPr>
          <a:lstStyle/>
          <a:p>
            <a:r>
              <a:rPr lang="en-US" sz="1400" dirty="0" smtClean="0">
                <a:solidFill>
                  <a:srgbClr val="0000FF"/>
                </a:solidFill>
                <a:latin typeface="Consolas" pitchFamily="49" charset="0"/>
              </a:rPr>
              <a:t>&lt;</a:t>
            </a:r>
            <a:r>
              <a:rPr lang="en-US" sz="1400" dirty="0" err="1" smtClean="0">
                <a:solidFill>
                  <a:srgbClr val="A31515"/>
                </a:solidFill>
                <a:latin typeface="Consolas" pitchFamily="49" charset="0"/>
              </a:rPr>
              <a:t>ItemsControl</a:t>
            </a:r>
            <a:r>
              <a:rPr lang="en-US" sz="1400" dirty="0" smtClean="0">
                <a:solidFill>
                  <a:srgbClr val="FF0000"/>
                </a:solidFill>
                <a:latin typeface="Consolas" pitchFamily="49" charset="0"/>
              </a:rPr>
              <a:t/>
            </a:r>
            <a:br>
              <a:rPr lang="en-US" sz="1400" dirty="0" smtClean="0">
                <a:solidFill>
                  <a:srgbClr val="FF0000"/>
                </a:solidFill>
                <a:latin typeface="Consolas" pitchFamily="49" charset="0"/>
              </a:rPr>
            </a:br>
            <a:r>
              <a:rPr lang="en-US" sz="1400" dirty="0" smtClean="0">
                <a:solidFill>
                  <a:srgbClr val="FF0000"/>
                </a:solidFill>
                <a:latin typeface="Consolas" pitchFamily="49" charset="0"/>
              </a:rPr>
              <a:t>    </a:t>
            </a:r>
            <a:r>
              <a:rPr lang="en-US" sz="1400" dirty="0" err="1" smtClean="0">
                <a:solidFill>
                  <a:srgbClr val="FF0000"/>
                </a:solidFill>
                <a:latin typeface="Consolas" pitchFamily="49" charset="0"/>
              </a:rPr>
              <a:t>RegionManager.RegionName</a:t>
            </a:r>
            <a:r>
              <a:rPr lang="en-US" sz="1400" dirty="0" smtClean="0">
                <a:solidFill>
                  <a:srgbClr val="0000FF"/>
                </a:solidFill>
                <a:latin typeface="Consolas" pitchFamily="49" charset="0"/>
              </a:rPr>
              <a:t>=</a:t>
            </a:r>
            <a:br>
              <a:rPr lang="en-US" sz="1400" dirty="0" smtClean="0">
                <a:solidFill>
                  <a:srgbClr val="0000FF"/>
                </a:solidFill>
                <a:latin typeface="Consolas" pitchFamily="49" charset="0"/>
              </a:rPr>
            </a:br>
            <a:r>
              <a:rPr lang="en-US" sz="1400" dirty="0" smtClean="0">
                <a:solidFill>
                  <a:srgbClr val="0000FF"/>
                </a:solidFill>
                <a:latin typeface="Consolas" pitchFamily="49" charset="0"/>
              </a:rPr>
              <a:t>    “</a:t>
            </a:r>
            <a:r>
              <a:rPr lang="en-US" sz="1400" dirty="0" err="1" smtClean="0">
                <a:solidFill>
                  <a:srgbClr val="0000FF"/>
                </a:solidFill>
                <a:latin typeface="Consolas" pitchFamily="49" charset="0"/>
              </a:rPr>
              <a:t>DataRegion</a:t>
            </a:r>
            <a:r>
              <a:rPr lang="en-US" sz="1400" dirty="0" smtClean="0">
                <a:solidFill>
                  <a:srgbClr val="0000FF"/>
                </a:solidFill>
                <a:latin typeface="Consolas" pitchFamily="49" charset="0"/>
              </a:rPr>
              <a:t>"&gt;</a:t>
            </a:r>
            <a:endParaRPr lang="en-US" sz="1400" dirty="0" smtClean="0">
              <a:solidFill>
                <a:schemeClr val="bg1"/>
              </a:solidFill>
              <a:latin typeface="Consolas" pitchFamily="49" charset="0"/>
            </a:endParaRPr>
          </a:p>
        </p:txBody>
      </p:sp>
      <p:sp>
        <p:nvSpPr>
          <p:cNvPr id="29" name="Hexagon 28"/>
          <p:cNvSpPr/>
          <p:nvPr/>
        </p:nvSpPr>
        <p:spPr>
          <a:xfrm>
            <a:off x="7317156" y="228600"/>
            <a:ext cx="1643265" cy="1411047"/>
          </a:xfrm>
          <a:prstGeom prst="hexagon">
            <a:avLst>
              <a:gd name="adj" fmla="val 25000"/>
              <a:gd name="vf" fmla="val 115470"/>
            </a:avLst>
          </a:prstGeom>
          <a:blipFill>
            <a:blip r:embed="rId8">
              <a:extLst>
                <a:ext uri="{28A0092B-C50C-407E-A947-70E740481C1C}">
                  <a14:useLocalDpi xmlns:a14="http://schemas.microsoft.com/office/drawing/2010/main" val="0"/>
                </a:ext>
              </a:extLst>
            </a:blip>
            <a:srcRect/>
            <a:stretch>
              <a:fillRect l="-9000" r="-9000"/>
            </a:stretch>
          </a:blipFill>
          <a:effectLst>
            <a:reflection blurRad="6350" stA="52000" endA="300" endPos="35000" dir="5400000" sy="-100000" algn="bl" rotWithShape="0"/>
          </a:effectLst>
        </p:spPr>
        <p:style>
          <a:lnRef idx="2">
            <a:schemeClr val="accent5">
              <a:hueOff val="651405"/>
              <a:satOff val="2239"/>
              <a:lumOff val="-10745"/>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190126270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p:cTn id="21" dur="500" fill="hold"/>
                                        <p:tgtEl>
                                          <p:spTgt spid="21"/>
                                        </p:tgtEl>
                                        <p:attrNameLst>
                                          <p:attrName>ppt_w</p:attrName>
                                        </p:attrNameLst>
                                      </p:cBhvr>
                                      <p:tavLst>
                                        <p:tav tm="0">
                                          <p:val>
                                            <p:fltVal val="0"/>
                                          </p:val>
                                        </p:tav>
                                        <p:tav tm="100000">
                                          <p:val>
                                            <p:strVal val="#ppt_w"/>
                                          </p:val>
                                        </p:tav>
                                      </p:tavLst>
                                    </p:anim>
                                    <p:anim calcmode="lin" valueType="num">
                                      <p:cBhvr>
                                        <p:cTn id="22" dur="500" fill="hold"/>
                                        <p:tgtEl>
                                          <p:spTgt spid="21"/>
                                        </p:tgtEl>
                                        <p:attrNameLst>
                                          <p:attrName>ppt_h</p:attrName>
                                        </p:attrNameLst>
                                      </p:cBhvr>
                                      <p:tavLst>
                                        <p:tav tm="0">
                                          <p:val>
                                            <p:fltVal val="0"/>
                                          </p:val>
                                        </p:tav>
                                        <p:tav tm="100000">
                                          <p:val>
                                            <p:strVal val="#ppt_h"/>
                                          </p:val>
                                        </p:tav>
                                      </p:tavLst>
                                    </p:anim>
                                    <p:animEffect transition="in" filter="fade">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xit" presetSubtype="0" fill="hold" grpId="1" nodeType="clickEffect">
                                  <p:stCondLst>
                                    <p:cond delay="0"/>
                                  </p:stCondLst>
                                  <p:childTnLst>
                                    <p:anim calcmode="lin" valueType="num">
                                      <p:cBhvr>
                                        <p:cTn id="27" dur="500"/>
                                        <p:tgtEl>
                                          <p:spTgt spid="21"/>
                                        </p:tgtEl>
                                        <p:attrNameLst>
                                          <p:attrName>ppt_w</p:attrName>
                                        </p:attrNameLst>
                                      </p:cBhvr>
                                      <p:tavLst>
                                        <p:tav tm="0">
                                          <p:val>
                                            <p:strVal val="ppt_w"/>
                                          </p:val>
                                        </p:tav>
                                        <p:tav tm="100000">
                                          <p:val>
                                            <p:fltVal val="0"/>
                                          </p:val>
                                        </p:tav>
                                      </p:tavLst>
                                    </p:anim>
                                    <p:anim calcmode="lin" valueType="num">
                                      <p:cBhvr>
                                        <p:cTn id="28" dur="500"/>
                                        <p:tgtEl>
                                          <p:spTgt spid="21"/>
                                        </p:tgtEl>
                                        <p:attrNameLst>
                                          <p:attrName>ppt_h</p:attrName>
                                        </p:attrNameLst>
                                      </p:cBhvr>
                                      <p:tavLst>
                                        <p:tav tm="0">
                                          <p:val>
                                            <p:strVal val="ppt_h"/>
                                          </p:val>
                                        </p:tav>
                                        <p:tav tm="100000">
                                          <p:val>
                                            <p:fltVal val="0"/>
                                          </p:val>
                                        </p:tav>
                                      </p:tavLst>
                                    </p:anim>
                                    <p:animEffect transition="out" filter="fade">
                                      <p:cBhvr>
                                        <p:cTn id="29" dur="500"/>
                                        <p:tgtEl>
                                          <p:spTgt spid="21"/>
                                        </p:tgtEl>
                                      </p:cBhvr>
                                    </p:animEffect>
                                    <p:set>
                                      <p:cBhvr>
                                        <p:cTn id="30" dur="1" fill="hold">
                                          <p:stCondLst>
                                            <p:cond delay="499"/>
                                          </p:stCondLst>
                                        </p:cTn>
                                        <p:tgtEl>
                                          <p:spTgt spid="21"/>
                                        </p:tgtEl>
                                        <p:attrNameLst>
                                          <p:attrName>style.visibility</p:attrName>
                                        </p:attrNameLst>
                                      </p:cBhvr>
                                      <p:to>
                                        <p:strVal val="hidden"/>
                                      </p:to>
                                    </p:set>
                                  </p:childTnLst>
                                </p:cTn>
                              </p:par>
                            </p:childTnLst>
                          </p:cTn>
                        </p:par>
                        <p:par>
                          <p:cTn id="31" fill="hold">
                            <p:stCondLst>
                              <p:cond delay="500"/>
                            </p:stCondLst>
                            <p:childTnLst>
                              <p:par>
                                <p:cTn id="32" presetID="53" presetClass="entr" presetSubtype="0" fill="hold" grpId="0" nodeType="afterEffect">
                                  <p:stCondLst>
                                    <p:cond delay="0"/>
                                  </p:stCondLst>
                                  <p:childTnLst>
                                    <p:set>
                                      <p:cBhvr>
                                        <p:cTn id="33" dur="1" fill="hold">
                                          <p:stCondLst>
                                            <p:cond delay="0"/>
                                          </p:stCondLst>
                                        </p:cTn>
                                        <p:tgtEl>
                                          <p:spTgt spid="24"/>
                                        </p:tgtEl>
                                        <p:attrNameLst>
                                          <p:attrName>style.visibility</p:attrName>
                                        </p:attrNameLst>
                                      </p:cBhvr>
                                      <p:to>
                                        <p:strVal val="visible"/>
                                      </p:to>
                                    </p:set>
                                    <p:anim calcmode="lin" valueType="num">
                                      <p:cBhvr>
                                        <p:cTn id="34" dur="500" fill="hold"/>
                                        <p:tgtEl>
                                          <p:spTgt spid="24"/>
                                        </p:tgtEl>
                                        <p:attrNameLst>
                                          <p:attrName>ppt_w</p:attrName>
                                        </p:attrNameLst>
                                      </p:cBhvr>
                                      <p:tavLst>
                                        <p:tav tm="0">
                                          <p:val>
                                            <p:fltVal val="0"/>
                                          </p:val>
                                        </p:tav>
                                        <p:tav tm="100000">
                                          <p:val>
                                            <p:strVal val="#ppt_w"/>
                                          </p:val>
                                        </p:tav>
                                      </p:tavLst>
                                    </p:anim>
                                    <p:anim calcmode="lin" valueType="num">
                                      <p:cBhvr>
                                        <p:cTn id="35" dur="500" fill="hold"/>
                                        <p:tgtEl>
                                          <p:spTgt spid="24"/>
                                        </p:tgtEl>
                                        <p:attrNameLst>
                                          <p:attrName>ppt_h</p:attrName>
                                        </p:attrNameLst>
                                      </p:cBhvr>
                                      <p:tavLst>
                                        <p:tav tm="0">
                                          <p:val>
                                            <p:fltVal val="0"/>
                                          </p:val>
                                        </p:tav>
                                        <p:tav tm="100000">
                                          <p:val>
                                            <p:strVal val="#ppt_h"/>
                                          </p:val>
                                        </p:tav>
                                      </p:tavLst>
                                    </p:anim>
                                    <p:animEffect transition="in" filter="fade">
                                      <p:cBhvr>
                                        <p:cTn id="36" dur="500"/>
                                        <p:tgtEl>
                                          <p:spTgt spid="24"/>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xit" presetSubtype="0" fill="hold" grpId="1" nodeType="clickEffect">
                                  <p:stCondLst>
                                    <p:cond delay="0"/>
                                  </p:stCondLst>
                                  <p:childTnLst>
                                    <p:anim calcmode="lin" valueType="num">
                                      <p:cBhvr>
                                        <p:cTn id="40" dur="500"/>
                                        <p:tgtEl>
                                          <p:spTgt spid="24"/>
                                        </p:tgtEl>
                                        <p:attrNameLst>
                                          <p:attrName>ppt_w</p:attrName>
                                        </p:attrNameLst>
                                      </p:cBhvr>
                                      <p:tavLst>
                                        <p:tav tm="0">
                                          <p:val>
                                            <p:strVal val="ppt_w"/>
                                          </p:val>
                                        </p:tav>
                                        <p:tav tm="100000">
                                          <p:val>
                                            <p:fltVal val="0"/>
                                          </p:val>
                                        </p:tav>
                                      </p:tavLst>
                                    </p:anim>
                                    <p:anim calcmode="lin" valueType="num">
                                      <p:cBhvr>
                                        <p:cTn id="41" dur="500"/>
                                        <p:tgtEl>
                                          <p:spTgt spid="24"/>
                                        </p:tgtEl>
                                        <p:attrNameLst>
                                          <p:attrName>ppt_h</p:attrName>
                                        </p:attrNameLst>
                                      </p:cBhvr>
                                      <p:tavLst>
                                        <p:tav tm="0">
                                          <p:val>
                                            <p:strVal val="ppt_h"/>
                                          </p:val>
                                        </p:tav>
                                        <p:tav tm="100000">
                                          <p:val>
                                            <p:fltVal val="0"/>
                                          </p:val>
                                        </p:tav>
                                      </p:tavLst>
                                    </p:anim>
                                    <p:animEffect transition="out" filter="fade">
                                      <p:cBhvr>
                                        <p:cTn id="42" dur="500"/>
                                        <p:tgtEl>
                                          <p:spTgt spid="24"/>
                                        </p:tgtEl>
                                      </p:cBhvr>
                                    </p:animEffect>
                                    <p:set>
                                      <p:cBhvr>
                                        <p:cTn id="43" dur="1" fill="hold">
                                          <p:stCondLst>
                                            <p:cond delay="499"/>
                                          </p:stCondLst>
                                        </p:cTn>
                                        <p:tgtEl>
                                          <p:spTgt spid="24"/>
                                        </p:tgtEl>
                                        <p:attrNameLst>
                                          <p:attrName>style.visibility</p:attrName>
                                        </p:attrNameLst>
                                      </p:cBhvr>
                                      <p:to>
                                        <p:strVal val="hidden"/>
                                      </p:to>
                                    </p:set>
                                  </p:childTnLst>
                                </p:cTn>
                              </p:par>
                            </p:childTnLst>
                          </p:cTn>
                        </p:par>
                        <p:par>
                          <p:cTn id="44" fill="hold">
                            <p:stCondLst>
                              <p:cond delay="500"/>
                            </p:stCondLst>
                            <p:childTnLst>
                              <p:par>
                                <p:cTn id="45" presetID="53" presetClass="entr" presetSubtype="0" fill="hold" grpId="0" nodeType="after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p:cTn id="47" dur="500" fill="hold"/>
                                        <p:tgtEl>
                                          <p:spTgt spid="22"/>
                                        </p:tgtEl>
                                        <p:attrNameLst>
                                          <p:attrName>ppt_w</p:attrName>
                                        </p:attrNameLst>
                                      </p:cBhvr>
                                      <p:tavLst>
                                        <p:tav tm="0">
                                          <p:val>
                                            <p:fltVal val="0"/>
                                          </p:val>
                                        </p:tav>
                                        <p:tav tm="100000">
                                          <p:val>
                                            <p:strVal val="#ppt_w"/>
                                          </p:val>
                                        </p:tav>
                                      </p:tavLst>
                                    </p:anim>
                                    <p:anim calcmode="lin" valueType="num">
                                      <p:cBhvr>
                                        <p:cTn id="48" dur="500" fill="hold"/>
                                        <p:tgtEl>
                                          <p:spTgt spid="22"/>
                                        </p:tgtEl>
                                        <p:attrNameLst>
                                          <p:attrName>ppt_h</p:attrName>
                                        </p:attrNameLst>
                                      </p:cBhvr>
                                      <p:tavLst>
                                        <p:tav tm="0">
                                          <p:val>
                                            <p:fltVal val="0"/>
                                          </p:val>
                                        </p:tav>
                                        <p:tav tm="100000">
                                          <p:val>
                                            <p:strVal val="#ppt_h"/>
                                          </p:val>
                                        </p:tav>
                                      </p:tavLst>
                                    </p:anim>
                                    <p:animEffect transition="in" filter="fade">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xit" presetSubtype="0" fill="hold" grpId="1" nodeType="clickEffect">
                                  <p:stCondLst>
                                    <p:cond delay="0"/>
                                  </p:stCondLst>
                                  <p:childTnLst>
                                    <p:anim calcmode="lin" valueType="num">
                                      <p:cBhvr>
                                        <p:cTn id="53" dur="500"/>
                                        <p:tgtEl>
                                          <p:spTgt spid="22"/>
                                        </p:tgtEl>
                                        <p:attrNameLst>
                                          <p:attrName>ppt_w</p:attrName>
                                        </p:attrNameLst>
                                      </p:cBhvr>
                                      <p:tavLst>
                                        <p:tav tm="0">
                                          <p:val>
                                            <p:strVal val="ppt_w"/>
                                          </p:val>
                                        </p:tav>
                                        <p:tav tm="100000">
                                          <p:val>
                                            <p:fltVal val="0"/>
                                          </p:val>
                                        </p:tav>
                                      </p:tavLst>
                                    </p:anim>
                                    <p:anim calcmode="lin" valueType="num">
                                      <p:cBhvr>
                                        <p:cTn id="54" dur="500"/>
                                        <p:tgtEl>
                                          <p:spTgt spid="22"/>
                                        </p:tgtEl>
                                        <p:attrNameLst>
                                          <p:attrName>ppt_h</p:attrName>
                                        </p:attrNameLst>
                                      </p:cBhvr>
                                      <p:tavLst>
                                        <p:tav tm="0">
                                          <p:val>
                                            <p:strVal val="ppt_h"/>
                                          </p:val>
                                        </p:tav>
                                        <p:tav tm="100000">
                                          <p:val>
                                            <p:fltVal val="0"/>
                                          </p:val>
                                        </p:tav>
                                      </p:tavLst>
                                    </p:anim>
                                    <p:animEffect transition="out" filter="fade">
                                      <p:cBhvr>
                                        <p:cTn id="55" dur="500"/>
                                        <p:tgtEl>
                                          <p:spTgt spid="22"/>
                                        </p:tgtEl>
                                      </p:cBhvr>
                                    </p:animEffect>
                                    <p:set>
                                      <p:cBhvr>
                                        <p:cTn id="56" dur="1" fill="hold">
                                          <p:stCondLst>
                                            <p:cond delay="499"/>
                                          </p:stCondLst>
                                        </p:cTn>
                                        <p:tgtEl>
                                          <p:spTgt spid="22"/>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par>
                          <p:cTn id="61" fill="hold">
                            <p:stCondLst>
                              <p:cond delay="0"/>
                            </p:stCondLst>
                            <p:childTnLst>
                              <p:par>
                                <p:cTn id="62" presetID="10" presetClass="exit" presetSubtype="0" fill="hold" grpId="0" nodeType="afterEffect">
                                  <p:stCondLst>
                                    <p:cond delay="0"/>
                                  </p:stCondLst>
                                  <p:childTnLst>
                                    <p:animEffect transition="out" filter="fade">
                                      <p:cBhvr>
                                        <p:cTn id="63" dur="500"/>
                                        <p:tgtEl>
                                          <p:spTgt spid="13"/>
                                        </p:tgtEl>
                                      </p:cBhvr>
                                    </p:animEffect>
                                    <p:set>
                                      <p:cBhvr>
                                        <p:cTn id="64" dur="1" fill="hold">
                                          <p:stCondLst>
                                            <p:cond delay="499"/>
                                          </p:stCondLst>
                                        </p:cTn>
                                        <p:tgtEl>
                                          <p:spTgt spid="13"/>
                                        </p:tgtEl>
                                        <p:attrNameLst>
                                          <p:attrName>style.visibility</p:attrName>
                                        </p:attrNameLst>
                                      </p:cBhvr>
                                      <p:to>
                                        <p:strVal val="hidden"/>
                                      </p:to>
                                    </p:set>
                                  </p:childTnLst>
                                </p:cTn>
                              </p:par>
                            </p:childTnLst>
                          </p:cTn>
                        </p:par>
                        <p:par>
                          <p:cTn id="65" fill="hold">
                            <p:stCondLst>
                              <p:cond delay="500"/>
                            </p:stCondLst>
                            <p:childTnLst>
                              <p:par>
                                <p:cTn id="66" presetID="1" presetClass="exit" presetSubtype="0" fill="hold" nodeType="afterEffect">
                                  <p:stCondLst>
                                    <p:cond delay="0"/>
                                  </p:stCondLst>
                                  <p:childTnLst>
                                    <p:set>
                                      <p:cBhvr>
                                        <p:cTn id="67" dur="1" fill="hold">
                                          <p:stCondLst>
                                            <p:cond delay="0"/>
                                          </p:stCondLst>
                                        </p:cTn>
                                        <p:tgtEl>
                                          <p:spTgt spid="23"/>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27"/>
                                        </p:tgtEl>
                                      </p:cBhvr>
                                    </p:animEffect>
                                    <p:set>
                                      <p:cBhvr>
                                        <p:cTn id="70" dur="1" fill="hold">
                                          <p:stCondLst>
                                            <p:cond delay="499"/>
                                          </p:stCondLst>
                                        </p:cTn>
                                        <p:tgtEl>
                                          <p:spTgt spid="27"/>
                                        </p:tgtEl>
                                        <p:attrNameLst>
                                          <p:attrName>style.visibility</p:attrName>
                                        </p:attrNameLst>
                                      </p:cBhvr>
                                      <p:to>
                                        <p:strVal val="hidden"/>
                                      </p:to>
                                    </p:set>
                                  </p:childTnLst>
                                </p:cTn>
                              </p:par>
                            </p:childTnLst>
                          </p:cTn>
                        </p:par>
                        <p:par>
                          <p:cTn id="71" fill="hold">
                            <p:stCondLst>
                              <p:cond delay="1000"/>
                            </p:stCondLst>
                            <p:childTnLst>
                              <p:par>
                                <p:cTn id="72" presetID="1" presetClass="entr" presetSubtype="0" fill="hold" nodeType="afterEffect">
                                  <p:stCondLst>
                                    <p:cond delay="0"/>
                                  </p:stCondLst>
                                  <p:childTnLst>
                                    <p:set>
                                      <p:cBhvr>
                                        <p:cTn id="73" dur="1" fill="hold">
                                          <p:stCondLst>
                                            <p:cond delay="0"/>
                                          </p:stCondLst>
                                        </p:cTn>
                                        <p:tgtEl>
                                          <p:spTgt spid="20"/>
                                        </p:tgtEl>
                                        <p:attrNameLst>
                                          <p:attrName>style.visibility</p:attrName>
                                        </p:attrNameLst>
                                      </p:cBhvr>
                                      <p:to>
                                        <p:strVal val="visible"/>
                                      </p:to>
                                    </p:set>
                                  </p:childTnLst>
                                </p:cTn>
                              </p:par>
                            </p:childTnLst>
                          </p:cTn>
                        </p:par>
                        <p:par>
                          <p:cTn id="74" fill="hold">
                            <p:stCondLst>
                              <p:cond delay="1000"/>
                            </p:stCondLst>
                            <p:childTnLst>
                              <p:par>
                                <p:cTn id="75" presetID="10" presetClass="exit" presetSubtype="0" fill="hold" grpId="0" nodeType="afterEffect">
                                  <p:stCondLst>
                                    <p:cond delay="0"/>
                                  </p:stCondLst>
                                  <p:childTnLst>
                                    <p:animEffect transition="out" filter="fade">
                                      <p:cBhvr>
                                        <p:cTn id="76" dur="500"/>
                                        <p:tgtEl>
                                          <p:spTgt spid="11"/>
                                        </p:tgtEl>
                                      </p:cBhvr>
                                    </p:animEffect>
                                    <p:set>
                                      <p:cBhvr>
                                        <p:cTn id="77" dur="1" fill="hold">
                                          <p:stCondLst>
                                            <p:cond delay="499"/>
                                          </p:stCondLst>
                                        </p:cTn>
                                        <p:tgtEl>
                                          <p:spTgt spid="11"/>
                                        </p:tgtEl>
                                        <p:attrNameLst>
                                          <p:attrName>style.visibility</p:attrName>
                                        </p:attrNameLst>
                                      </p:cBhvr>
                                      <p:to>
                                        <p:strVal val="hidden"/>
                                      </p:to>
                                    </p:set>
                                  </p:childTnLst>
                                </p:cTn>
                              </p:par>
                            </p:childTnLst>
                          </p:cTn>
                        </p:par>
                        <p:par>
                          <p:cTn id="78" fill="hold">
                            <p:stCondLst>
                              <p:cond delay="1500"/>
                            </p:stCondLst>
                            <p:childTnLst>
                              <p:par>
                                <p:cTn id="79" presetID="1" presetClass="exit" presetSubtype="0" fill="hold" nodeType="afterEffect">
                                  <p:stCondLst>
                                    <p:cond delay="0"/>
                                  </p:stCondLst>
                                  <p:childTnLst>
                                    <p:set>
                                      <p:cBhvr>
                                        <p:cTn id="80" dur="1" fill="hold">
                                          <p:stCondLst>
                                            <p:cond delay="0"/>
                                          </p:stCondLst>
                                        </p:cTn>
                                        <p:tgtEl>
                                          <p:spTgt spid="20"/>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500"/>
                                        <p:tgtEl>
                                          <p:spTgt spid="26"/>
                                        </p:tgtEl>
                                      </p:cBhvr>
                                    </p:animEffect>
                                    <p:set>
                                      <p:cBhvr>
                                        <p:cTn id="83" dur="1" fill="hold">
                                          <p:stCondLst>
                                            <p:cond delay="499"/>
                                          </p:stCondLst>
                                        </p:cTn>
                                        <p:tgtEl>
                                          <p:spTgt spid="26"/>
                                        </p:tgtEl>
                                        <p:attrNameLst>
                                          <p:attrName>style.visibility</p:attrName>
                                        </p:attrNameLst>
                                      </p:cBhvr>
                                      <p:to>
                                        <p:strVal val="hidden"/>
                                      </p:to>
                                    </p:set>
                                  </p:childTnLst>
                                </p:cTn>
                              </p:par>
                            </p:childTnLst>
                          </p:cTn>
                        </p:par>
                        <p:par>
                          <p:cTn id="84" fill="hold">
                            <p:stCondLst>
                              <p:cond delay="2000"/>
                            </p:stCondLst>
                            <p:childTnLst>
                              <p:par>
                                <p:cTn id="85" presetID="1" presetClass="entr" presetSubtype="0" fill="hold" nodeType="afterEffect">
                                  <p:stCondLst>
                                    <p:cond delay="0"/>
                                  </p:stCondLst>
                                  <p:childTnLst>
                                    <p:set>
                                      <p:cBhvr>
                                        <p:cTn id="86" dur="1" fill="hold">
                                          <p:stCondLst>
                                            <p:cond delay="0"/>
                                          </p:stCondLst>
                                        </p:cTn>
                                        <p:tgtEl>
                                          <p:spTgt spid="19"/>
                                        </p:tgtEl>
                                        <p:attrNameLst>
                                          <p:attrName>style.visibility</p:attrName>
                                        </p:attrNameLst>
                                      </p:cBhvr>
                                      <p:to>
                                        <p:strVal val="visible"/>
                                      </p:to>
                                    </p:set>
                                  </p:childTnLst>
                                </p:cTn>
                              </p:par>
                            </p:childTnLst>
                          </p:cTn>
                        </p:par>
                        <p:par>
                          <p:cTn id="87" fill="hold">
                            <p:stCondLst>
                              <p:cond delay="2000"/>
                            </p:stCondLst>
                            <p:childTnLst>
                              <p:par>
                                <p:cTn id="88" presetID="1" presetClass="entr" presetSubtype="0" fill="hold" nodeType="afterEffect">
                                  <p:stCondLst>
                                    <p:cond delay="0"/>
                                  </p:stCondLst>
                                  <p:childTnLst>
                                    <p:set>
                                      <p:cBhvr>
                                        <p:cTn id="89" dur="1" fill="hold">
                                          <p:stCondLst>
                                            <p:cond delay="0"/>
                                          </p:stCondLst>
                                        </p:cTn>
                                        <p:tgtEl>
                                          <p:spTgt spid="30"/>
                                        </p:tgtEl>
                                        <p:attrNameLst>
                                          <p:attrName>style.visibility</p:attrName>
                                        </p:attrNameLst>
                                      </p:cBhvr>
                                      <p:to>
                                        <p:strVal val="visible"/>
                                      </p:to>
                                    </p:set>
                                  </p:childTnLst>
                                </p:cTn>
                              </p:par>
                            </p:childTnLst>
                          </p:cTn>
                        </p:par>
                        <p:par>
                          <p:cTn id="90" fill="hold">
                            <p:stCondLst>
                              <p:cond delay="2000"/>
                            </p:stCondLst>
                            <p:childTnLst>
                              <p:par>
                                <p:cTn id="91" presetID="10" presetClass="exit" presetSubtype="0" fill="hold" grpId="0" nodeType="afterEffect">
                                  <p:stCondLst>
                                    <p:cond delay="0"/>
                                  </p:stCondLst>
                                  <p:childTnLst>
                                    <p:animEffect transition="out" filter="fade">
                                      <p:cBhvr>
                                        <p:cTn id="92" dur="500"/>
                                        <p:tgtEl>
                                          <p:spTgt spid="12"/>
                                        </p:tgtEl>
                                      </p:cBhvr>
                                    </p:animEffect>
                                    <p:set>
                                      <p:cBhvr>
                                        <p:cTn id="93" dur="1" fill="hold">
                                          <p:stCondLst>
                                            <p:cond delay="499"/>
                                          </p:stCondLst>
                                        </p:cTn>
                                        <p:tgtEl>
                                          <p:spTgt spid="12"/>
                                        </p:tgtEl>
                                        <p:attrNameLst>
                                          <p:attrName>style.visibility</p:attrName>
                                        </p:attrNameLst>
                                      </p:cBhvr>
                                      <p:to>
                                        <p:strVal val="hidden"/>
                                      </p:to>
                                    </p:set>
                                  </p:childTnLst>
                                </p:cTn>
                              </p:par>
                            </p:childTnLst>
                          </p:cTn>
                        </p:par>
                        <p:par>
                          <p:cTn id="94" fill="hold">
                            <p:stCondLst>
                              <p:cond delay="2500"/>
                            </p:stCondLst>
                            <p:childTnLst>
                              <p:par>
                                <p:cTn id="95" presetID="1" presetClass="exit" presetSubtype="0" fill="hold" nodeType="afterEffect">
                                  <p:stCondLst>
                                    <p:cond delay="0"/>
                                  </p:stCondLst>
                                  <p:childTnLst>
                                    <p:set>
                                      <p:cBhvr>
                                        <p:cTn id="96" dur="1" fill="hold">
                                          <p:stCondLst>
                                            <p:cond delay="0"/>
                                          </p:stCondLst>
                                        </p:cTn>
                                        <p:tgtEl>
                                          <p:spTgt spid="19"/>
                                        </p:tgtEl>
                                        <p:attrNameLst>
                                          <p:attrName>style.visibility</p:attrName>
                                        </p:attrNameLst>
                                      </p:cBhvr>
                                      <p:to>
                                        <p:strVal val="hidden"/>
                                      </p:to>
                                    </p:set>
                                  </p:childTnLst>
                                </p:cTn>
                              </p:par>
                            </p:childTnLst>
                          </p:cTn>
                        </p:par>
                        <p:par>
                          <p:cTn id="97" fill="hold">
                            <p:stCondLst>
                              <p:cond delay="2500"/>
                            </p:stCondLst>
                            <p:childTnLst>
                              <p:par>
                                <p:cTn id="98" presetID="1" presetClass="exit" presetSubtype="0" fill="hold" nodeType="afterEffect">
                                  <p:stCondLst>
                                    <p:cond delay="0"/>
                                  </p:stCondLst>
                                  <p:childTnLst>
                                    <p:set>
                                      <p:cBhvr>
                                        <p:cTn id="99" dur="1" fill="hold">
                                          <p:stCondLst>
                                            <p:cond delay="0"/>
                                          </p:stCondLst>
                                        </p:cTn>
                                        <p:tgtEl>
                                          <p:spTgt spid="30"/>
                                        </p:tgtEl>
                                        <p:attrNameLst>
                                          <p:attrName>style.visibility</p:attrName>
                                        </p:attrNameLst>
                                      </p:cBhvr>
                                      <p:to>
                                        <p:strVal val="hidden"/>
                                      </p:to>
                                    </p:set>
                                  </p:childTnLst>
                                </p:cTn>
                              </p:par>
                              <p:par>
                                <p:cTn id="100" presetID="10" presetClass="exit" presetSubtype="0" fill="hold" nodeType="withEffect">
                                  <p:stCondLst>
                                    <p:cond delay="0"/>
                                  </p:stCondLst>
                                  <p:childTnLst>
                                    <p:animEffect transition="out" filter="fade">
                                      <p:cBhvr>
                                        <p:cTn id="101" dur="500"/>
                                        <p:tgtEl>
                                          <p:spTgt spid="28"/>
                                        </p:tgtEl>
                                      </p:cBhvr>
                                    </p:animEffect>
                                    <p:set>
                                      <p:cBhvr>
                                        <p:cTn id="102" dur="1" fill="hold">
                                          <p:stCondLst>
                                            <p:cond delay="499"/>
                                          </p:stCondLst>
                                        </p:cTn>
                                        <p:tgtEl>
                                          <p:spTgt spid="28"/>
                                        </p:tgtEl>
                                        <p:attrNameLst>
                                          <p:attrName>style.visibility</p:attrName>
                                        </p:attrNameLst>
                                      </p:cBhvr>
                                      <p:to>
                                        <p:strVal val="hidden"/>
                                      </p:to>
                                    </p:set>
                                  </p:childTnLst>
                                </p:cTn>
                              </p:par>
                              <p:par>
                                <p:cTn id="103" presetID="10" presetClass="exit" presetSubtype="0" fill="hold" nodeType="withEffect">
                                  <p:stCondLst>
                                    <p:cond delay="0"/>
                                  </p:stCondLst>
                                  <p:childTnLst>
                                    <p:animEffect transition="out" filter="fade">
                                      <p:cBhvr>
                                        <p:cTn id="104" dur="500"/>
                                        <p:tgtEl>
                                          <p:spTgt spid="25"/>
                                        </p:tgtEl>
                                      </p:cBhvr>
                                    </p:animEffect>
                                    <p:set>
                                      <p:cBhvr>
                                        <p:cTn id="105"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21" grpId="0" animBg="1"/>
      <p:bldP spid="21" grpId="1" animBg="1"/>
      <p:bldP spid="22" grpId="0" animBg="1"/>
      <p:bldP spid="22" grpId="1" animBg="1"/>
      <p:bldP spid="24" grpId="0" animBg="1"/>
      <p:bldP spid="2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67710" y="2780928"/>
            <a:ext cx="4391035" cy="3304273"/>
          </a:xfrm>
          <a:prstGeom prst="rect">
            <a:avLst/>
          </a:prstGeom>
          <a:noFill/>
          <a:ln w="9525">
            <a:noFill/>
            <a:miter lim="800000"/>
            <a:headEnd/>
            <a:tailEnd/>
          </a:ln>
          <a:effectLst/>
        </p:spPr>
      </p:pic>
      <p:sp>
        <p:nvSpPr>
          <p:cNvPr id="2" name="Title 1"/>
          <p:cNvSpPr>
            <a:spLocks noGrp="1"/>
          </p:cNvSpPr>
          <p:nvPr>
            <p:ph type="title"/>
          </p:nvPr>
        </p:nvSpPr>
        <p:spPr>
          <a:xfrm>
            <a:off x="539552" y="188640"/>
            <a:ext cx="8412459" cy="609398"/>
          </a:xfrm>
        </p:spPr>
        <p:txBody>
          <a:bodyPr vert="horz" wrap="square" lIns="0" tIns="0" rIns="0" bIns="0" rtlCol="0" anchor="t">
            <a:spAutoFit/>
          </a:bodyPr>
          <a:lstStyle/>
          <a:p>
            <a:pPr defTabSz="914363" fontAlgn="auto">
              <a:lnSpc>
                <a:spcPct val="90000"/>
              </a:lnSpc>
              <a:spcAft>
                <a:spcPts val="0"/>
              </a:spcAft>
            </a:pPr>
            <a:r>
              <a:rPr lang="en-US" sz="4400" dirty="0"/>
              <a:t>Constructing the UI</a:t>
            </a:r>
            <a:endParaRPr sz="4400" dirty="0"/>
          </a:p>
        </p:txBody>
      </p:sp>
      <p:sp>
        <p:nvSpPr>
          <p:cNvPr id="10" name="Content Placeholder 9"/>
          <p:cNvSpPr>
            <a:spLocks noGrp="1"/>
          </p:cNvSpPr>
          <p:nvPr>
            <p:ph idx="1"/>
          </p:nvPr>
        </p:nvSpPr>
        <p:spPr>
          <a:xfrm>
            <a:off x="347423" y="764705"/>
            <a:ext cx="8382000" cy="2088232"/>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476250" defTabSz="914363">
              <a:lnSpc>
                <a:spcPct val="90000"/>
              </a:lnSpc>
              <a:spcAft>
                <a:spcPts val="0"/>
              </a:spcAft>
              <a:buSzPct val="100000"/>
            </a:pPr>
            <a:r>
              <a:rPr lang="en-US" kern="1200" dirty="0"/>
              <a:t>View Discovery</a:t>
            </a:r>
          </a:p>
          <a:p>
            <a:pPr marL="922338" lvl="1" indent="-342900" defTabSz="914363">
              <a:lnSpc>
                <a:spcPct val="90000"/>
              </a:lnSpc>
              <a:spcAft>
                <a:spcPts val="0"/>
              </a:spcAft>
              <a:buSzPct val="100000"/>
              <a:buFont typeface="Wingdings" pitchFamily="2" charset="2"/>
              <a:buChar char="§"/>
            </a:pPr>
            <a:r>
              <a:rPr lang="en-US" kern="1200" dirty="0">
                <a:ea typeface="+mn-ea"/>
              </a:rPr>
              <a:t>Automatically Shows Views, Less Complex</a:t>
            </a:r>
          </a:p>
          <a:p>
            <a:pPr marL="922338" lvl="1" indent="-342900" defTabSz="914363">
              <a:lnSpc>
                <a:spcPct val="90000"/>
              </a:lnSpc>
              <a:spcAft>
                <a:spcPts val="0"/>
              </a:spcAft>
              <a:buSzPct val="100000"/>
              <a:buFont typeface="Wingdings" pitchFamily="2" charset="2"/>
              <a:buChar char="§"/>
            </a:pPr>
            <a:r>
              <a:rPr lang="en-US" kern="1200" dirty="0">
                <a:ea typeface="+mn-ea"/>
              </a:rPr>
              <a:t>Black Box ‘App Assembly’ Composition</a:t>
            </a:r>
          </a:p>
          <a:p>
            <a:pPr marL="922338" lvl="1" indent="-342900" defTabSz="914363">
              <a:lnSpc>
                <a:spcPct val="90000"/>
              </a:lnSpc>
              <a:spcAft>
                <a:spcPts val="0"/>
              </a:spcAft>
              <a:buSzPct val="100000"/>
              <a:buFont typeface="Wingdings" pitchFamily="2" charset="2"/>
              <a:buChar char="§"/>
            </a:pPr>
            <a:r>
              <a:rPr lang="en-US" kern="1200" dirty="0">
                <a:ea typeface="+mn-ea"/>
              </a:rPr>
              <a:t>Registered Views Pulled into Region</a:t>
            </a:r>
          </a:p>
          <a:p>
            <a:pPr marL="1268413" lvl="3" indent="-342900" defTabSz="914363">
              <a:lnSpc>
                <a:spcPct val="90000"/>
              </a:lnSpc>
              <a:spcAft>
                <a:spcPts val="0"/>
              </a:spcAft>
              <a:buSzPct val="100000"/>
            </a:pPr>
            <a:r>
              <a:rPr lang="en-US" sz="2000" kern="1200" dirty="0">
                <a:ea typeface="+mn-ea"/>
              </a:rPr>
              <a:t>Register in code or use attribute</a:t>
            </a:r>
          </a:p>
          <a:p>
            <a:pPr marL="1095376" lvl="2" indent="-342900" defTabSz="914363">
              <a:lnSpc>
                <a:spcPct val="90000"/>
              </a:lnSpc>
              <a:spcAft>
                <a:spcPts val="0"/>
              </a:spcAft>
              <a:buSzPct val="100000"/>
              <a:buFont typeface="Wingdings" pitchFamily="2" charset="2"/>
              <a:buChar char="§"/>
            </a:pPr>
            <a:endParaRPr lang="en-US" sz="2400" kern="1200" dirty="0">
              <a:ea typeface="+mn-ea"/>
            </a:endParaRPr>
          </a:p>
        </p:txBody>
      </p:sp>
      <p:sp>
        <p:nvSpPr>
          <p:cNvPr id="11" name="Rounded Rectangle 10"/>
          <p:cNvSpPr/>
          <p:nvPr/>
        </p:nvSpPr>
        <p:spPr>
          <a:xfrm>
            <a:off x="478846" y="4566323"/>
            <a:ext cx="2814638" cy="1406041"/>
          </a:xfrm>
          <a:prstGeom prst="roundRect">
            <a:avLst>
              <a:gd name="adj" fmla="val 7381"/>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1">
                    <a:lumMod val="75000"/>
                  </a:schemeClr>
                </a:solidFill>
              </a:rPr>
              <a:t>Region</a:t>
            </a:r>
          </a:p>
        </p:txBody>
      </p:sp>
      <p:sp>
        <p:nvSpPr>
          <p:cNvPr id="12" name="Rounded Rectangle 11"/>
          <p:cNvSpPr/>
          <p:nvPr/>
        </p:nvSpPr>
        <p:spPr>
          <a:xfrm>
            <a:off x="3343278" y="3207001"/>
            <a:ext cx="1288468" cy="2765363"/>
          </a:xfrm>
          <a:prstGeom prst="roundRect">
            <a:avLst>
              <a:gd name="adj" fmla="val 5449"/>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1">
                    <a:lumMod val="75000"/>
                  </a:schemeClr>
                </a:solidFill>
              </a:rPr>
              <a:t>Region</a:t>
            </a:r>
          </a:p>
        </p:txBody>
      </p:sp>
      <p:sp>
        <p:nvSpPr>
          <p:cNvPr id="13" name="Rounded Rectangle 12"/>
          <p:cNvSpPr/>
          <p:nvPr/>
        </p:nvSpPr>
        <p:spPr>
          <a:xfrm>
            <a:off x="478845" y="3572694"/>
            <a:ext cx="2814639" cy="960834"/>
          </a:xfrm>
          <a:prstGeom prst="roundRect">
            <a:avLst>
              <a:gd name="adj" fmla="val 8440"/>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1">
                    <a:lumMod val="75000"/>
                  </a:schemeClr>
                </a:solidFill>
              </a:rPr>
              <a:t>Region</a:t>
            </a:r>
          </a:p>
        </p:txBody>
      </p:sp>
      <p:cxnSp>
        <p:nvCxnSpPr>
          <p:cNvPr id="19" name="Straight Arrow Connector 18"/>
          <p:cNvCxnSpPr>
            <a:stCxn id="28" idx="1"/>
          </p:cNvCxnSpPr>
          <p:nvPr/>
        </p:nvCxnSpPr>
        <p:spPr>
          <a:xfrm flipH="1" flipV="1">
            <a:off x="4393622" y="3514354"/>
            <a:ext cx="3405187" cy="116681"/>
          </a:xfrm>
          <a:prstGeom prst="straightConnector1">
            <a:avLst/>
          </a:prstGeom>
          <a:ln w="19050">
            <a:solidFill>
              <a:schemeClr val="accent1">
                <a:lumMod val="75000"/>
              </a:schemeClr>
            </a:solidFill>
            <a:tailEnd type="arrow"/>
          </a:ln>
        </p:spPr>
        <p:style>
          <a:lnRef idx="1">
            <a:schemeClr val="accent6"/>
          </a:lnRef>
          <a:fillRef idx="0">
            <a:schemeClr val="accent6"/>
          </a:fillRef>
          <a:effectRef idx="0">
            <a:schemeClr val="accent6"/>
          </a:effectRef>
          <a:fontRef idx="minor">
            <a:schemeClr val="tx1"/>
          </a:fontRef>
        </p:style>
      </p:cxnSp>
      <p:cxnSp>
        <p:nvCxnSpPr>
          <p:cNvPr id="20" name="Straight Arrow Connector 19"/>
          <p:cNvCxnSpPr>
            <a:stCxn id="26" idx="1"/>
            <a:endCxn id="11" idx="3"/>
          </p:cNvCxnSpPr>
          <p:nvPr/>
        </p:nvCxnSpPr>
        <p:spPr>
          <a:xfrm flipH="1">
            <a:off x="3293484" y="4945248"/>
            <a:ext cx="1795462" cy="324096"/>
          </a:xfrm>
          <a:prstGeom prst="straightConnector1">
            <a:avLst/>
          </a:prstGeom>
          <a:ln w="19050">
            <a:solidFill>
              <a:schemeClr val="accent1">
                <a:lumMod val="75000"/>
              </a:schemeClr>
            </a:solidFill>
            <a:tailEnd type="arrow"/>
          </a:ln>
        </p:spPr>
        <p:style>
          <a:lnRef idx="1">
            <a:schemeClr val="accent6"/>
          </a:lnRef>
          <a:fillRef idx="0">
            <a:schemeClr val="accent6"/>
          </a:fillRef>
          <a:effectRef idx="0">
            <a:schemeClr val="accent6"/>
          </a:effectRef>
          <a:fontRef idx="minor">
            <a:schemeClr val="tx1"/>
          </a:fontRef>
        </p:style>
      </p:cxnSp>
      <p:cxnSp>
        <p:nvCxnSpPr>
          <p:cNvPr id="23" name="Straight Arrow Connector 22"/>
          <p:cNvCxnSpPr>
            <a:stCxn id="27" idx="1"/>
            <a:endCxn id="13" idx="3"/>
          </p:cNvCxnSpPr>
          <p:nvPr/>
        </p:nvCxnSpPr>
        <p:spPr>
          <a:xfrm flipH="1">
            <a:off x="3293484" y="3415930"/>
            <a:ext cx="1795462" cy="637181"/>
          </a:xfrm>
          <a:prstGeom prst="straightConnector1">
            <a:avLst/>
          </a:prstGeom>
          <a:ln w="19050">
            <a:solidFill>
              <a:schemeClr val="accent1">
                <a:lumMod val="75000"/>
              </a:schemeClr>
            </a:solidFill>
            <a:tailEnd type="arrow"/>
          </a:ln>
        </p:spPr>
        <p:style>
          <a:lnRef idx="1">
            <a:schemeClr val="accent6"/>
          </a:lnRef>
          <a:fillRef idx="0">
            <a:schemeClr val="accent6"/>
          </a:fillRef>
          <a:effectRef idx="0">
            <a:schemeClr val="accent6"/>
          </a:effectRef>
          <a:fontRef idx="minor">
            <a:schemeClr val="tx1"/>
          </a:fontRef>
        </p:style>
      </p:cxnSp>
      <p:sp>
        <p:nvSpPr>
          <p:cNvPr id="21" name="Rectangular Callout 20"/>
          <p:cNvSpPr/>
          <p:nvPr/>
        </p:nvSpPr>
        <p:spPr bwMode="auto">
          <a:xfrm>
            <a:off x="88321" y="3207001"/>
            <a:ext cx="3009900" cy="919334"/>
          </a:xfrm>
          <a:prstGeom prst="wedgeRectCallout">
            <a:avLst>
              <a:gd name="adj1" fmla="val -696"/>
              <a:gd name="adj2" fmla="val 112666"/>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91440" rIns="91436" bIns="91440" numCol="1" rtlCol="0" anchor="t" anchorCtr="0" compatLnSpc="1">
            <a:prstTxWarp prst="textNoShape">
              <a:avLst/>
            </a:prstTxWarp>
          </a:bodyPr>
          <a:lstStyle/>
          <a:p>
            <a:r>
              <a:rPr lang="en-US" sz="1400" dirty="0">
                <a:solidFill>
                  <a:srgbClr val="0000FF"/>
                </a:solidFill>
                <a:latin typeface="Consolas" pitchFamily="49" charset="0"/>
              </a:rPr>
              <a:t>&lt;</a:t>
            </a:r>
            <a:r>
              <a:rPr lang="en-US" sz="1400" dirty="0" err="1">
                <a:solidFill>
                  <a:srgbClr val="A31515"/>
                </a:solidFill>
                <a:latin typeface="Consolas" pitchFamily="49" charset="0"/>
              </a:rPr>
              <a:t>ContentControl</a:t>
            </a:r>
            <a:r>
              <a:rPr lang="en-US" sz="1400" dirty="0">
                <a:solidFill>
                  <a:srgbClr val="0000FF"/>
                </a:solidFill>
                <a:latin typeface="Consolas" pitchFamily="49" charset="0"/>
              </a:rPr>
              <a:t/>
            </a:r>
            <a:br>
              <a:rPr lang="en-US" sz="1400" dirty="0">
                <a:solidFill>
                  <a:srgbClr val="0000FF"/>
                </a:solidFill>
                <a:latin typeface="Consolas" pitchFamily="49" charset="0"/>
              </a:rPr>
            </a:br>
            <a:r>
              <a:rPr lang="en-US" sz="1400" dirty="0">
                <a:solidFill>
                  <a:srgbClr val="0000FF"/>
                </a:solidFill>
                <a:latin typeface="Consolas" pitchFamily="49" charset="0"/>
              </a:rPr>
              <a:t>  </a:t>
            </a:r>
            <a:r>
              <a:rPr lang="en-US" sz="1400" dirty="0" err="1" smtClean="0">
                <a:solidFill>
                  <a:srgbClr val="FF0000"/>
                </a:solidFill>
                <a:latin typeface="Consolas" pitchFamily="49" charset="0"/>
              </a:rPr>
              <a:t>RegionManager.RegionName</a:t>
            </a:r>
            <a:r>
              <a:rPr lang="en-US" sz="1400" dirty="0" smtClean="0">
                <a:solidFill>
                  <a:srgbClr val="FF0000"/>
                </a:solidFill>
                <a:latin typeface="Consolas" pitchFamily="49" charset="0"/>
              </a:rPr>
              <a:t> </a:t>
            </a:r>
            <a:r>
              <a:rPr lang="en-US" sz="1400" dirty="0" smtClean="0">
                <a:solidFill>
                  <a:srgbClr val="0000FF"/>
                </a:solidFill>
                <a:latin typeface="Consolas" pitchFamily="49" charset="0"/>
              </a:rPr>
              <a:t>=</a:t>
            </a:r>
            <a:r>
              <a:rPr lang="en-US" sz="1400" dirty="0">
                <a:solidFill>
                  <a:srgbClr val="0000FF"/>
                </a:solidFill>
                <a:latin typeface="Consolas" pitchFamily="49" charset="0"/>
              </a:rPr>
              <a:t/>
            </a:r>
            <a:br>
              <a:rPr lang="en-US" sz="1400" dirty="0">
                <a:solidFill>
                  <a:srgbClr val="0000FF"/>
                </a:solidFill>
                <a:latin typeface="Consolas" pitchFamily="49" charset="0"/>
              </a:rPr>
            </a:br>
            <a:r>
              <a:rPr lang="en-US" sz="1400" dirty="0">
                <a:solidFill>
                  <a:srgbClr val="0000FF"/>
                </a:solidFill>
                <a:latin typeface="Consolas" pitchFamily="49" charset="0"/>
              </a:rPr>
              <a:t>  “</a:t>
            </a:r>
            <a:r>
              <a:rPr lang="en-US" sz="1400" dirty="0" err="1">
                <a:solidFill>
                  <a:srgbClr val="0000FF"/>
                </a:solidFill>
                <a:latin typeface="Consolas" pitchFamily="49" charset="0"/>
              </a:rPr>
              <a:t>BuySellRegion</a:t>
            </a:r>
            <a:r>
              <a:rPr lang="en-US" sz="1400" dirty="0">
                <a:solidFill>
                  <a:srgbClr val="0000FF"/>
                </a:solidFill>
                <a:latin typeface="Consolas" pitchFamily="49" charset="0"/>
              </a:rPr>
              <a:t>” /&gt;</a:t>
            </a:r>
          </a:p>
        </p:txBody>
      </p:sp>
      <p:pic>
        <p:nvPicPr>
          <p:cNvPr id="25" name="Picture 2"/>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a:stretch/>
        </p:blipFill>
        <p:spPr bwMode="auto">
          <a:xfrm>
            <a:off x="7811111" y="4462092"/>
            <a:ext cx="1204119" cy="1340644"/>
          </a:xfrm>
          <a:prstGeom prst="rect">
            <a:avLst/>
          </a:prstGeom>
          <a:noFill/>
          <a:ln w="9525">
            <a:noFill/>
            <a:miter lim="800000"/>
            <a:headEnd/>
            <a:tailEnd/>
          </a:ln>
          <a:effectLst/>
        </p:spPr>
      </p:pic>
      <p:pic>
        <p:nvPicPr>
          <p:cNvPr id="26" name="Picture 2"/>
          <p:cNvPicPr>
            <a:picLocks noChangeAspect="1" noChangeArrowheads="1"/>
          </p:cNvPicPr>
          <p:nvPr/>
        </p:nvPicPr>
        <p:blipFill rotWithShape="1">
          <a:blip r:embed="rId5" cstate="email">
            <a:extLst>
              <a:ext uri="{28A0092B-C50C-407E-A947-70E740481C1C}">
                <a14:useLocalDpi xmlns:a14="http://schemas.microsoft.com/office/drawing/2010/main" val="0"/>
              </a:ext>
            </a:extLst>
          </a:blip>
          <a:srcRect/>
          <a:stretch/>
        </p:blipFill>
        <p:spPr bwMode="auto">
          <a:xfrm>
            <a:off x="5088946" y="4219204"/>
            <a:ext cx="2619375" cy="1452087"/>
          </a:xfrm>
          <a:prstGeom prst="rect">
            <a:avLst/>
          </a:prstGeom>
          <a:noFill/>
          <a:ln w="9525">
            <a:noFill/>
            <a:miter lim="800000"/>
            <a:headEnd/>
            <a:tailEnd/>
          </a:ln>
          <a:effectLst/>
        </p:spPr>
      </p:pic>
      <p:pic>
        <p:nvPicPr>
          <p:cNvPr id="27" name="Picture 2"/>
          <p:cNvPicPr>
            <a:picLocks noChangeAspect="1" noChangeArrowheads="1"/>
          </p:cNvPicPr>
          <p:nvPr/>
        </p:nvPicPr>
        <p:blipFill rotWithShape="1">
          <a:blip r:embed="rId6" cstate="email">
            <a:extLst>
              <a:ext uri="{28A0092B-C50C-407E-A947-70E740481C1C}">
                <a14:useLocalDpi xmlns:a14="http://schemas.microsoft.com/office/drawing/2010/main" val="0"/>
              </a:ext>
            </a:extLst>
          </a:blip>
          <a:srcRect/>
          <a:stretch/>
        </p:blipFill>
        <p:spPr bwMode="auto">
          <a:xfrm>
            <a:off x="5088946" y="2928567"/>
            <a:ext cx="2614614" cy="974725"/>
          </a:xfrm>
          <a:prstGeom prst="rect">
            <a:avLst/>
          </a:prstGeom>
          <a:noFill/>
          <a:ln w="9525">
            <a:noFill/>
            <a:miter lim="800000"/>
            <a:headEnd/>
            <a:tailEnd/>
          </a:ln>
          <a:effectLst/>
        </p:spPr>
      </p:pic>
      <p:pic>
        <p:nvPicPr>
          <p:cNvPr id="28" name="Picture 2"/>
          <p:cNvPicPr>
            <a:picLocks noChangeAspect="1" noChangeArrowheads="1"/>
          </p:cNvPicPr>
          <p:nvPr/>
        </p:nvPicPr>
        <p:blipFill rotWithShape="1">
          <a:blip r:embed="rId7" cstate="email">
            <a:extLst>
              <a:ext uri="{28A0092B-C50C-407E-A947-70E740481C1C}">
                <a14:useLocalDpi xmlns:a14="http://schemas.microsoft.com/office/drawing/2010/main" val="0"/>
              </a:ext>
            </a:extLst>
          </a:blip>
          <a:srcRect/>
          <a:stretch/>
        </p:blipFill>
        <p:spPr bwMode="auto">
          <a:xfrm>
            <a:off x="7798809" y="2907135"/>
            <a:ext cx="1214437" cy="1447800"/>
          </a:xfrm>
          <a:prstGeom prst="rect">
            <a:avLst/>
          </a:prstGeom>
          <a:noFill/>
          <a:ln w="9525">
            <a:noFill/>
            <a:miter lim="800000"/>
            <a:headEnd/>
            <a:tailEnd/>
          </a:ln>
          <a:effectLst/>
        </p:spPr>
      </p:pic>
      <p:cxnSp>
        <p:nvCxnSpPr>
          <p:cNvPr id="30" name="Straight Arrow Connector 29"/>
          <p:cNvCxnSpPr>
            <a:stCxn id="25" idx="1"/>
          </p:cNvCxnSpPr>
          <p:nvPr/>
        </p:nvCxnSpPr>
        <p:spPr>
          <a:xfrm flipH="1" flipV="1">
            <a:off x="4393622" y="4847854"/>
            <a:ext cx="3417489" cy="284560"/>
          </a:xfrm>
          <a:prstGeom prst="straightConnector1">
            <a:avLst/>
          </a:prstGeom>
          <a:ln w="19050">
            <a:solidFill>
              <a:schemeClr val="accent1">
                <a:lumMod val="75000"/>
              </a:schemeClr>
            </a:solidFill>
            <a:tailEnd type="arrow"/>
          </a:ln>
        </p:spPr>
        <p:style>
          <a:lnRef idx="1">
            <a:schemeClr val="accent6"/>
          </a:lnRef>
          <a:fillRef idx="0">
            <a:schemeClr val="accent6"/>
          </a:fillRef>
          <a:effectRef idx="0">
            <a:schemeClr val="accent6"/>
          </a:effectRef>
          <a:fontRef idx="minor">
            <a:schemeClr val="tx1"/>
          </a:fontRef>
        </p:style>
      </p:cxnSp>
      <p:sp>
        <p:nvSpPr>
          <p:cNvPr id="22" name="Rectangular Callout 21"/>
          <p:cNvSpPr/>
          <p:nvPr/>
        </p:nvSpPr>
        <p:spPr bwMode="auto">
          <a:xfrm>
            <a:off x="3652898" y="2988892"/>
            <a:ext cx="4619625" cy="914400"/>
          </a:xfrm>
          <a:prstGeom prst="wedgeRectCallout">
            <a:avLst>
              <a:gd name="adj1" fmla="val -3561"/>
              <a:gd name="adj2" fmla="val 105098"/>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91440" rIns="91436" bIns="91440" numCol="1" rtlCol="0" anchor="t" anchorCtr="0" compatLnSpc="1">
            <a:prstTxWarp prst="textNoShape">
              <a:avLst/>
            </a:prstTxWarp>
          </a:bodyPr>
          <a:lstStyle/>
          <a:p>
            <a:r>
              <a:rPr lang="en-US" sz="1400" dirty="0" err="1">
                <a:solidFill>
                  <a:srgbClr val="0000FF"/>
                </a:solidFill>
                <a:latin typeface="Consolas" pitchFamily="49" charset="0"/>
              </a:rPr>
              <a:t>regionManager.RegisterViewType</a:t>
            </a:r>
            <a:r>
              <a:rPr lang="en-US" sz="1400" dirty="0">
                <a:solidFill>
                  <a:srgbClr val="0000FF"/>
                </a:solidFill>
                <a:latin typeface="Consolas" pitchFamily="49" charset="0"/>
              </a:rPr>
              <a:t>(</a:t>
            </a:r>
          </a:p>
          <a:p>
            <a:r>
              <a:rPr lang="en-US" sz="1400" dirty="0">
                <a:solidFill>
                  <a:srgbClr val="0000FF"/>
                </a:solidFill>
                <a:latin typeface="Consolas" pitchFamily="49" charset="0"/>
              </a:rPr>
              <a:t>    “</a:t>
            </a:r>
            <a:r>
              <a:rPr lang="en-US" sz="1400" dirty="0" err="1">
                <a:solidFill>
                  <a:srgbClr val="0000FF"/>
                </a:solidFill>
                <a:latin typeface="Consolas" pitchFamily="49" charset="0"/>
              </a:rPr>
              <a:t>BuySellRegion</a:t>
            </a:r>
            <a:r>
              <a:rPr lang="en-US" sz="1400" dirty="0">
                <a:solidFill>
                  <a:srgbClr val="0000FF"/>
                </a:solidFill>
                <a:latin typeface="Consolas" pitchFamily="49" charset="0"/>
              </a:rPr>
              <a:t>", </a:t>
            </a:r>
            <a:r>
              <a:rPr lang="en-US" sz="1400" dirty="0" err="1">
                <a:solidFill>
                  <a:srgbClr val="0000FF"/>
                </a:solidFill>
                <a:latin typeface="Consolas" pitchFamily="49" charset="0"/>
              </a:rPr>
              <a:t>typeof</a:t>
            </a:r>
            <a:r>
              <a:rPr lang="en-US" sz="1400" dirty="0">
                <a:solidFill>
                  <a:srgbClr val="0000FF"/>
                </a:solidFill>
                <a:latin typeface="Consolas" pitchFamily="49" charset="0"/>
              </a:rPr>
              <a:t>( </a:t>
            </a:r>
            <a:r>
              <a:rPr lang="en-US" sz="1400" dirty="0" err="1">
                <a:solidFill>
                  <a:srgbClr val="0000FF"/>
                </a:solidFill>
                <a:latin typeface="Consolas" pitchFamily="49" charset="0"/>
              </a:rPr>
              <a:t>BuySellView</a:t>
            </a:r>
            <a:r>
              <a:rPr lang="en-US" sz="1400" dirty="0">
                <a:solidFill>
                  <a:srgbClr val="0000FF"/>
                </a:solidFill>
                <a:latin typeface="Consolas" pitchFamily="49" charset="0"/>
              </a:rPr>
              <a:t> ) );</a:t>
            </a:r>
          </a:p>
        </p:txBody>
      </p:sp>
      <p:sp>
        <p:nvSpPr>
          <p:cNvPr id="24" name="Hexagon 23"/>
          <p:cNvSpPr/>
          <p:nvPr/>
        </p:nvSpPr>
        <p:spPr>
          <a:xfrm>
            <a:off x="7317156" y="228600"/>
            <a:ext cx="1643265" cy="1411047"/>
          </a:xfrm>
          <a:prstGeom prst="hexagon">
            <a:avLst>
              <a:gd name="adj" fmla="val 25000"/>
              <a:gd name="vf" fmla="val 115470"/>
            </a:avLst>
          </a:prstGeom>
          <a:blipFill>
            <a:blip r:embed="rId8">
              <a:extLst>
                <a:ext uri="{28A0092B-C50C-407E-A947-70E740481C1C}">
                  <a14:useLocalDpi xmlns:a14="http://schemas.microsoft.com/office/drawing/2010/main" val="0"/>
                </a:ext>
              </a:extLst>
            </a:blip>
            <a:srcRect/>
            <a:stretch>
              <a:fillRect l="-9000" r="-9000"/>
            </a:stretch>
          </a:blipFill>
          <a:effectLst>
            <a:reflection blurRad="6350" stA="52000" endA="300" endPos="35000" dir="5400000" sy="-100000" algn="bl" rotWithShape="0"/>
          </a:effectLst>
        </p:spPr>
        <p:style>
          <a:lnRef idx="2">
            <a:schemeClr val="accent5">
              <a:hueOff val="651405"/>
              <a:satOff val="2239"/>
              <a:lumOff val="-10745"/>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122276541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p:cTn id="21" dur="500" fill="hold"/>
                                        <p:tgtEl>
                                          <p:spTgt spid="21"/>
                                        </p:tgtEl>
                                        <p:attrNameLst>
                                          <p:attrName>ppt_w</p:attrName>
                                        </p:attrNameLst>
                                      </p:cBhvr>
                                      <p:tavLst>
                                        <p:tav tm="0">
                                          <p:val>
                                            <p:fltVal val="0"/>
                                          </p:val>
                                        </p:tav>
                                        <p:tav tm="100000">
                                          <p:val>
                                            <p:strVal val="#ppt_w"/>
                                          </p:val>
                                        </p:tav>
                                      </p:tavLst>
                                    </p:anim>
                                    <p:anim calcmode="lin" valueType="num">
                                      <p:cBhvr>
                                        <p:cTn id="22" dur="500" fill="hold"/>
                                        <p:tgtEl>
                                          <p:spTgt spid="21"/>
                                        </p:tgtEl>
                                        <p:attrNameLst>
                                          <p:attrName>ppt_h</p:attrName>
                                        </p:attrNameLst>
                                      </p:cBhvr>
                                      <p:tavLst>
                                        <p:tav tm="0">
                                          <p:val>
                                            <p:fltVal val="0"/>
                                          </p:val>
                                        </p:tav>
                                        <p:tav tm="100000">
                                          <p:val>
                                            <p:strVal val="#ppt_h"/>
                                          </p:val>
                                        </p:tav>
                                      </p:tavLst>
                                    </p:anim>
                                    <p:animEffect transition="in" filter="fade">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xit" presetSubtype="0" fill="hold" grpId="1" nodeType="clickEffect">
                                  <p:stCondLst>
                                    <p:cond delay="0"/>
                                  </p:stCondLst>
                                  <p:childTnLst>
                                    <p:anim calcmode="lin" valueType="num">
                                      <p:cBhvr>
                                        <p:cTn id="27" dur="500"/>
                                        <p:tgtEl>
                                          <p:spTgt spid="21"/>
                                        </p:tgtEl>
                                        <p:attrNameLst>
                                          <p:attrName>ppt_w</p:attrName>
                                        </p:attrNameLst>
                                      </p:cBhvr>
                                      <p:tavLst>
                                        <p:tav tm="0">
                                          <p:val>
                                            <p:strVal val="ppt_w"/>
                                          </p:val>
                                        </p:tav>
                                        <p:tav tm="100000">
                                          <p:val>
                                            <p:fltVal val="0"/>
                                          </p:val>
                                        </p:tav>
                                      </p:tavLst>
                                    </p:anim>
                                    <p:anim calcmode="lin" valueType="num">
                                      <p:cBhvr>
                                        <p:cTn id="28" dur="500"/>
                                        <p:tgtEl>
                                          <p:spTgt spid="21"/>
                                        </p:tgtEl>
                                        <p:attrNameLst>
                                          <p:attrName>ppt_h</p:attrName>
                                        </p:attrNameLst>
                                      </p:cBhvr>
                                      <p:tavLst>
                                        <p:tav tm="0">
                                          <p:val>
                                            <p:strVal val="ppt_h"/>
                                          </p:val>
                                        </p:tav>
                                        <p:tav tm="100000">
                                          <p:val>
                                            <p:fltVal val="0"/>
                                          </p:val>
                                        </p:tav>
                                      </p:tavLst>
                                    </p:anim>
                                    <p:animEffect transition="out" filter="fade">
                                      <p:cBhvr>
                                        <p:cTn id="29" dur="500"/>
                                        <p:tgtEl>
                                          <p:spTgt spid="21"/>
                                        </p:tgtEl>
                                      </p:cBhvr>
                                    </p:animEffect>
                                    <p:set>
                                      <p:cBhvr>
                                        <p:cTn id="30" dur="1" fill="hold">
                                          <p:stCondLst>
                                            <p:cond delay="499"/>
                                          </p:stCondLst>
                                        </p:cTn>
                                        <p:tgtEl>
                                          <p:spTgt spid="21"/>
                                        </p:tgtEl>
                                        <p:attrNameLst>
                                          <p:attrName>style.visibility</p:attrName>
                                        </p:attrNameLst>
                                      </p:cBhvr>
                                      <p:to>
                                        <p:strVal val="hidden"/>
                                      </p:to>
                                    </p:set>
                                  </p:childTnLst>
                                </p:cTn>
                              </p:par>
                            </p:childTnLst>
                          </p:cTn>
                        </p:par>
                        <p:par>
                          <p:cTn id="31" fill="hold">
                            <p:stCondLst>
                              <p:cond delay="500"/>
                            </p:stCondLst>
                            <p:childTnLst>
                              <p:par>
                                <p:cTn id="32" presetID="53" presetClass="entr" presetSubtype="0"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p:cTn id="34" dur="500" fill="hold"/>
                                        <p:tgtEl>
                                          <p:spTgt spid="22"/>
                                        </p:tgtEl>
                                        <p:attrNameLst>
                                          <p:attrName>ppt_w</p:attrName>
                                        </p:attrNameLst>
                                      </p:cBhvr>
                                      <p:tavLst>
                                        <p:tav tm="0">
                                          <p:val>
                                            <p:fltVal val="0"/>
                                          </p:val>
                                        </p:tav>
                                        <p:tav tm="100000">
                                          <p:val>
                                            <p:strVal val="#ppt_w"/>
                                          </p:val>
                                        </p:tav>
                                      </p:tavLst>
                                    </p:anim>
                                    <p:anim calcmode="lin" valueType="num">
                                      <p:cBhvr>
                                        <p:cTn id="35" dur="500" fill="hold"/>
                                        <p:tgtEl>
                                          <p:spTgt spid="22"/>
                                        </p:tgtEl>
                                        <p:attrNameLst>
                                          <p:attrName>ppt_h</p:attrName>
                                        </p:attrNameLst>
                                      </p:cBhvr>
                                      <p:tavLst>
                                        <p:tav tm="0">
                                          <p:val>
                                            <p:fltVal val="0"/>
                                          </p:val>
                                        </p:tav>
                                        <p:tav tm="100000">
                                          <p:val>
                                            <p:strVal val="#ppt_h"/>
                                          </p:val>
                                        </p:tav>
                                      </p:tavLst>
                                    </p:anim>
                                    <p:animEffect transition="in" filter="fade">
                                      <p:cBhvr>
                                        <p:cTn id="36" dur="500"/>
                                        <p:tgtEl>
                                          <p:spTgt spid="22"/>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xit" presetSubtype="0" fill="hold" grpId="1" nodeType="clickEffect">
                                  <p:stCondLst>
                                    <p:cond delay="0"/>
                                  </p:stCondLst>
                                  <p:childTnLst>
                                    <p:anim calcmode="lin" valueType="num">
                                      <p:cBhvr>
                                        <p:cTn id="40" dur="500"/>
                                        <p:tgtEl>
                                          <p:spTgt spid="22"/>
                                        </p:tgtEl>
                                        <p:attrNameLst>
                                          <p:attrName>ppt_w</p:attrName>
                                        </p:attrNameLst>
                                      </p:cBhvr>
                                      <p:tavLst>
                                        <p:tav tm="0">
                                          <p:val>
                                            <p:strVal val="ppt_w"/>
                                          </p:val>
                                        </p:tav>
                                        <p:tav tm="100000">
                                          <p:val>
                                            <p:fltVal val="0"/>
                                          </p:val>
                                        </p:tav>
                                      </p:tavLst>
                                    </p:anim>
                                    <p:anim calcmode="lin" valueType="num">
                                      <p:cBhvr>
                                        <p:cTn id="41" dur="500"/>
                                        <p:tgtEl>
                                          <p:spTgt spid="22"/>
                                        </p:tgtEl>
                                        <p:attrNameLst>
                                          <p:attrName>ppt_h</p:attrName>
                                        </p:attrNameLst>
                                      </p:cBhvr>
                                      <p:tavLst>
                                        <p:tav tm="0">
                                          <p:val>
                                            <p:strVal val="ppt_h"/>
                                          </p:val>
                                        </p:tav>
                                        <p:tav tm="100000">
                                          <p:val>
                                            <p:fltVal val="0"/>
                                          </p:val>
                                        </p:tav>
                                      </p:tavLst>
                                    </p:anim>
                                    <p:animEffect transition="out" filter="fade">
                                      <p:cBhvr>
                                        <p:cTn id="42" dur="500"/>
                                        <p:tgtEl>
                                          <p:spTgt spid="22"/>
                                        </p:tgtEl>
                                      </p:cBhvr>
                                    </p:animEffect>
                                    <p:set>
                                      <p:cBhvr>
                                        <p:cTn id="43" dur="1" fill="hold">
                                          <p:stCondLst>
                                            <p:cond delay="499"/>
                                          </p:stCondLst>
                                        </p:cTn>
                                        <p:tgtEl>
                                          <p:spTgt spid="22"/>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23"/>
                                        </p:tgtEl>
                                        <p:attrNameLst>
                                          <p:attrName>style.visibility</p:attrName>
                                        </p:attrNameLst>
                                      </p:cBhvr>
                                      <p:to>
                                        <p:strVal val="visible"/>
                                      </p:to>
                                    </p:set>
                                  </p:childTnLst>
                                </p:cTn>
                              </p:par>
                            </p:childTnLst>
                          </p:cTn>
                        </p:par>
                        <p:par>
                          <p:cTn id="48" fill="hold">
                            <p:stCondLst>
                              <p:cond delay="0"/>
                            </p:stCondLst>
                            <p:childTnLst>
                              <p:par>
                                <p:cTn id="49" presetID="10" presetClass="exit" presetSubtype="0" fill="hold" grpId="0" nodeType="afterEffect">
                                  <p:stCondLst>
                                    <p:cond delay="0"/>
                                  </p:stCondLst>
                                  <p:childTnLst>
                                    <p:animEffect transition="out" filter="fade">
                                      <p:cBhvr>
                                        <p:cTn id="50" dur="2000"/>
                                        <p:tgtEl>
                                          <p:spTgt spid="13"/>
                                        </p:tgtEl>
                                      </p:cBhvr>
                                    </p:animEffect>
                                    <p:set>
                                      <p:cBhvr>
                                        <p:cTn id="51" dur="1" fill="hold">
                                          <p:stCondLst>
                                            <p:cond delay="1999"/>
                                          </p:stCondLst>
                                        </p:cTn>
                                        <p:tgtEl>
                                          <p:spTgt spid="13"/>
                                        </p:tgtEl>
                                        <p:attrNameLst>
                                          <p:attrName>style.visibility</p:attrName>
                                        </p:attrNameLst>
                                      </p:cBhvr>
                                      <p:to>
                                        <p:strVal val="hidden"/>
                                      </p:to>
                                    </p:set>
                                  </p:childTnLst>
                                </p:cTn>
                              </p:par>
                            </p:childTnLst>
                          </p:cTn>
                        </p:par>
                        <p:par>
                          <p:cTn id="52" fill="hold">
                            <p:stCondLst>
                              <p:cond delay="2000"/>
                            </p:stCondLst>
                            <p:childTnLst>
                              <p:par>
                                <p:cTn id="53" presetID="1" presetClass="exit" presetSubtype="0" fill="hold" nodeType="afterEffect">
                                  <p:stCondLst>
                                    <p:cond delay="0"/>
                                  </p:stCondLst>
                                  <p:childTnLst>
                                    <p:set>
                                      <p:cBhvr>
                                        <p:cTn id="54" dur="1" fill="hold">
                                          <p:stCondLst>
                                            <p:cond delay="0"/>
                                          </p:stCondLst>
                                        </p:cTn>
                                        <p:tgtEl>
                                          <p:spTgt spid="23"/>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27"/>
                                        </p:tgtEl>
                                      </p:cBhvr>
                                    </p:animEffect>
                                    <p:set>
                                      <p:cBhvr>
                                        <p:cTn id="57" dur="1" fill="hold">
                                          <p:stCondLst>
                                            <p:cond delay="499"/>
                                          </p:stCondLst>
                                        </p:cTn>
                                        <p:tgtEl>
                                          <p:spTgt spid="27"/>
                                        </p:tgtEl>
                                        <p:attrNameLst>
                                          <p:attrName>style.visibility</p:attrName>
                                        </p:attrNameLst>
                                      </p:cBhvr>
                                      <p:to>
                                        <p:strVal val="hidden"/>
                                      </p:to>
                                    </p:set>
                                  </p:childTnLst>
                                </p:cTn>
                              </p:par>
                            </p:childTnLst>
                          </p:cTn>
                        </p:par>
                        <p:par>
                          <p:cTn id="58" fill="hold">
                            <p:stCondLst>
                              <p:cond delay="2500"/>
                            </p:stCondLst>
                            <p:childTnLst>
                              <p:par>
                                <p:cTn id="59" presetID="1" presetClass="entr" presetSubtype="0" fill="hold" nodeType="after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par>
                          <p:cTn id="61" fill="hold">
                            <p:stCondLst>
                              <p:cond delay="2500"/>
                            </p:stCondLst>
                            <p:childTnLst>
                              <p:par>
                                <p:cTn id="62" presetID="10" presetClass="exit" presetSubtype="0" fill="hold" grpId="0" nodeType="afterEffect">
                                  <p:stCondLst>
                                    <p:cond delay="0"/>
                                  </p:stCondLst>
                                  <p:childTnLst>
                                    <p:animEffect transition="out" filter="fade">
                                      <p:cBhvr>
                                        <p:cTn id="63" dur="2000"/>
                                        <p:tgtEl>
                                          <p:spTgt spid="11"/>
                                        </p:tgtEl>
                                      </p:cBhvr>
                                    </p:animEffect>
                                    <p:set>
                                      <p:cBhvr>
                                        <p:cTn id="64" dur="1" fill="hold">
                                          <p:stCondLst>
                                            <p:cond delay="1999"/>
                                          </p:stCondLst>
                                        </p:cTn>
                                        <p:tgtEl>
                                          <p:spTgt spid="11"/>
                                        </p:tgtEl>
                                        <p:attrNameLst>
                                          <p:attrName>style.visibility</p:attrName>
                                        </p:attrNameLst>
                                      </p:cBhvr>
                                      <p:to>
                                        <p:strVal val="hidden"/>
                                      </p:to>
                                    </p:set>
                                  </p:childTnLst>
                                </p:cTn>
                              </p:par>
                            </p:childTnLst>
                          </p:cTn>
                        </p:par>
                        <p:par>
                          <p:cTn id="65" fill="hold">
                            <p:stCondLst>
                              <p:cond delay="4500"/>
                            </p:stCondLst>
                            <p:childTnLst>
                              <p:par>
                                <p:cTn id="66" presetID="1" presetClass="exit" presetSubtype="0" fill="hold" nodeType="afterEffect">
                                  <p:stCondLst>
                                    <p:cond delay="0"/>
                                  </p:stCondLst>
                                  <p:childTnLst>
                                    <p:set>
                                      <p:cBhvr>
                                        <p:cTn id="67" dur="1" fill="hold">
                                          <p:stCondLst>
                                            <p:cond delay="0"/>
                                          </p:stCondLst>
                                        </p:cTn>
                                        <p:tgtEl>
                                          <p:spTgt spid="20"/>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26"/>
                                        </p:tgtEl>
                                      </p:cBhvr>
                                    </p:animEffect>
                                    <p:set>
                                      <p:cBhvr>
                                        <p:cTn id="70" dur="1" fill="hold">
                                          <p:stCondLst>
                                            <p:cond delay="499"/>
                                          </p:stCondLst>
                                        </p:cTn>
                                        <p:tgtEl>
                                          <p:spTgt spid="26"/>
                                        </p:tgtEl>
                                        <p:attrNameLst>
                                          <p:attrName>style.visibility</p:attrName>
                                        </p:attrNameLst>
                                      </p:cBhvr>
                                      <p:to>
                                        <p:strVal val="hidden"/>
                                      </p:to>
                                    </p:set>
                                  </p:childTnLst>
                                </p:cTn>
                              </p:par>
                            </p:childTnLst>
                          </p:cTn>
                        </p:par>
                        <p:par>
                          <p:cTn id="71" fill="hold">
                            <p:stCondLst>
                              <p:cond delay="5000"/>
                            </p:stCondLst>
                            <p:childTnLst>
                              <p:par>
                                <p:cTn id="72" presetID="1" presetClass="entr" presetSubtype="0" fill="hold" nodeType="afterEffect">
                                  <p:stCondLst>
                                    <p:cond delay="0"/>
                                  </p:stCondLst>
                                  <p:childTnLst>
                                    <p:set>
                                      <p:cBhvr>
                                        <p:cTn id="73" dur="1" fill="hold">
                                          <p:stCondLst>
                                            <p:cond delay="0"/>
                                          </p:stCondLst>
                                        </p:cTn>
                                        <p:tgtEl>
                                          <p:spTgt spid="19"/>
                                        </p:tgtEl>
                                        <p:attrNameLst>
                                          <p:attrName>style.visibility</p:attrName>
                                        </p:attrNameLst>
                                      </p:cBhvr>
                                      <p:to>
                                        <p:strVal val="visible"/>
                                      </p:to>
                                    </p:set>
                                  </p:childTnLst>
                                </p:cTn>
                              </p:par>
                            </p:childTnLst>
                          </p:cTn>
                        </p:par>
                        <p:par>
                          <p:cTn id="74" fill="hold">
                            <p:stCondLst>
                              <p:cond delay="5000"/>
                            </p:stCondLst>
                            <p:childTnLst>
                              <p:par>
                                <p:cTn id="75" presetID="1" presetClass="entr" presetSubtype="0" fill="hold" nodeType="afterEffect">
                                  <p:stCondLst>
                                    <p:cond delay="0"/>
                                  </p:stCondLst>
                                  <p:childTnLst>
                                    <p:set>
                                      <p:cBhvr>
                                        <p:cTn id="76" dur="1" fill="hold">
                                          <p:stCondLst>
                                            <p:cond delay="0"/>
                                          </p:stCondLst>
                                        </p:cTn>
                                        <p:tgtEl>
                                          <p:spTgt spid="30"/>
                                        </p:tgtEl>
                                        <p:attrNameLst>
                                          <p:attrName>style.visibility</p:attrName>
                                        </p:attrNameLst>
                                      </p:cBhvr>
                                      <p:to>
                                        <p:strVal val="visible"/>
                                      </p:to>
                                    </p:set>
                                  </p:childTnLst>
                                </p:cTn>
                              </p:par>
                            </p:childTnLst>
                          </p:cTn>
                        </p:par>
                        <p:par>
                          <p:cTn id="77" fill="hold">
                            <p:stCondLst>
                              <p:cond delay="5000"/>
                            </p:stCondLst>
                            <p:childTnLst>
                              <p:par>
                                <p:cTn id="78" presetID="10" presetClass="exit" presetSubtype="0" fill="hold" grpId="0" nodeType="afterEffect">
                                  <p:stCondLst>
                                    <p:cond delay="0"/>
                                  </p:stCondLst>
                                  <p:childTnLst>
                                    <p:animEffect transition="out" filter="fade">
                                      <p:cBhvr>
                                        <p:cTn id="79" dur="2000"/>
                                        <p:tgtEl>
                                          <p:spTgt spid="12"/>
                                        </p:tgtEl>
                                      </p:cBhvr>
                                    </p:animEffect>
                                    <p:set>
                                      <p:cBhvr>
                                        <p:cTn id="80" dur="1" fill="hold">
                                          <p:stCondLst>
                                            <p:cond delay="1999"/>
                                          </p:stCondLst>
                                        </p:cTn>
                                        <p:tgtEl>
                                          <p:spTgt spid="12"/>
                                        </p:tgtEl>
                                        <p:attrNameLst>
                                          <p:attrName>style.visibility</p:attrName>
                                        </p:attrNameLst>
                                      </p:cBhvr>
                                      <p:to>
                                        <p:strVal val="hidden"/>
                                      </p:to>
                                    </p:set>
                                  </p:childTnLst>
                                </p:cTn>
                              </p:par>
                            </p:childTnLst>
                          </p:cTn>
                        </p:par>
                        <p:par>
                          <p:cTn id="81" fill="hold">
                            <p:stCondLst>
                              <p:cond delay="7000"/>
                            </p:stCondLst>
                            <p:childTnLst>
                              <p:par>
                                <p:cTn id="82" presetID="1" presetClass="exit" presetSubtype="0" fill="hold" nodeType="afterEffect">
                                  <p:stCondLst>
                                    <p:cond delay="0"/>
                                  </p:stCondLst>
                                  <p:childTnLst>
                                    <p:set>
                                      <p:cBhvr>
                                        <p:cTn id="83" dur="1" fill="hold">
                                          <p:stCondLst>
                                            <p:cond delay="0"/>
                                          </p:stCondLst>
                                        </p:cTn>
                                        <p:tgtEl>
                                          <p:spTgt spid="19"/>
                                        </p:tgtEl>
                                        <p:attrNameLst>
                                          <p:attrName>style.visibility</p:attrName>
                                        </p:attrNameLst>
                                      </p:cBhvr>
                                      <p:to>
                                        <p:strVal val="hidden"/>
                                      </p:to>
                                    </p:set>
                                  </p:childTnLst>
                                </p:cTn>
                              </p:par>
                            </p:childTnLst>
                          </p:cTn>
                        </p:par>
                        <p:par>
                          <p:cTn id="84" fill="hold">
                            <p:stCondLst>
                              <p:cond delay="7000"/>
                            </p:stCondLst>
                            <p:childTnLst>
                              <p:par>
                                <p:cTn id="85" presetID="1" presetClass="exit" presetSubtype="0" fill="hold" nodeType="afterEffect">
                                  <p:stCondLst>
                                    <p:cond delay="0"/>
                                  </p:stCondLst>
                                  <p:childTnLst>
                                    <p:set>
                                      <p:cBhvr>
                                        <p:cTn id="86" dur="1" fill="hold">
                                          <p:stCondLst>
                                            <p:cond delay="0"/>
                                          </p:stCondLst>
                                        </p:cTn>
                                        <p:tgtEl>
                                          <p:spTgt spid="30"/>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28"/>
                                        </p:tgtEl>
                                      </p:cBhvr>
                                    </p:animEffect>
                                    <p:set>
                                      <p:cBhvr>
                                        <p:cTn id="89" dur="1" fill="hold">
                                          <p:stCondLst>
                                            <p:cond delay="499"/>
                                          </p:stCondLst>
                                        </p:cTn>
                                        <p:tgtEl>
                                          <p:spTgt spid="28"/>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25"/>
                                        </p:tgtEl>
                                      </p:cBhvr>
                                    </p:animEffect>
                                    <p:set>
                                      <p:cBhvr>
                                        <p:cTn id="92"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21" grpId="0" animBg="1"/>
      <p:bldP spid="21" grpId="1" animBg="1"/>
      <p:bldP spid="22" grpId="0" animBg="1"/>
      <p:bldP spid="22"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smtClean="0"/>
              <a:t>Demo</a:t>
            </a:r>
            <a:endParaRPr lang="en-US" dirty="0"/>
          </a:p>
        </p:txBody>
      </p:sp>
      <p:sp>
        <p:nvSpPr>
          <p:cNvPr id="9" name="Subtitle 8"/>
          <p:cNvSpPr>
            <a:spLocks noGrp="1"/>
          </p:cNvSpPr>
          <p:nvPr>
            <p:ph type="subTitle" idx="1"/>
          </p:nvPr>
        </p:nvSpPr>
        <p:spPr>
          <a:xfrm>
            <a:off x="1152525" y="4419600"/>
            <a:ext cx="6804025" cy="560387"/>
          </a:xfrm>
        </p:spPr>
        <p:txBody>
          <a:bodyPr/>
          <a:lstStyle/>
          <a:p>
            <a:r>
              <a:rPr lang="en-US" dirty="0"/>
              <a:t>Constructing the UI</a:t>
            </a:r>
          </a:p>
        </p:txBody>
      </p:sp>
      <p:sp>
        <p:nvSpPr>
          <p:cNvPr id="10" name="TextBox 9"/>
          <p:cNvSpPr txBox="1"/>
          <p:nvPr/>
        </p:nvSpPr>
        <p:spPr>
          <a:xfrm>
            <a:off x="1219200" y="5284787"/>
            <a:ext cx="5867400" cy="923330"/>
          </a:xfrm>
          <a:prstGeom prst="rect">
            <a:avLst/>
          </a:prstGeom>
          <a:noFill/>
        </p:spPr>
        <p:txBody>
          <a:bodyPr wrap="square" rtlCol="0">
            <a:spAutoFit/>
          </a:bodyPr>
          <a:lstStyle/>
          <a:p>
            <a:r>
              <a:rPr lang="en-US" dirty="0"/>
              <a:t>Stock Trader </a:t>
            </a:r>
            <a:r>
              <a:rPr lang="en-US" dirty="0" err="1"/>
              <a:t>PositionSummaryView</a:t>
            </a:r>
            <a:endParaRPr lang="en-US" dirty="0"/>
          </a:p>
          <a:p>
            <a:r>
              <a:rPr lang="en-US" dirty="0"/>
              <a:t>Uses Attribute View Discovery</a:t>
            </a:r>
          </a:p>
          <a:p>
            <a:endParaRPr lang="en-US" dirty="0"/>
          </a:p>
        </p:txBody>
      </p:sp>
      <p:sp>
        <p:nvSpPr>
          <p:cNvPr id="6" name="Hexagon 5"/>
          <p:cNvSpPr/>
          <p:nvPr/>
        </p:nvSpPr>
        <p:spPr>
          <a:xfrm>
            <a:off x="7317156" y="228600"/>
            <a:ext cx="1643265" cy="1411047"/>
          </a:xfrm>
          <a:prstGeom prst="hexagon">
            <a:avLst>
              <a:gd name="adj" fmla="val 25000"/>
              <a:gd name="vf" fmla="val 115470"/>
            </a:avLst>
          </a:prstGeom>
          <a:blipFill>
            <a:blip r:embed="rId3">
              <a:extLst>
                <a:ext uri="{28A0092B-C50C-407E-A947-70E740481C1C}">
                  <a14:useLocalDpi xmlns:a14="http://schemas.microsoft.com/office/drawing/2010/main" val="0"/>
                </a:ext>
              </a:extLst>
            </a:blip>
            <a:srcRect/>
            <a:stretch>
              <a:fillRect l="-9000" r="-9000"/>
            </a:stretch>
          </a:blipFill>
          <a:effectLst>
            <a:reflection blurRad="6350" stA="52000" endA="300" endPos="35000" dir="5400000" sy="-100000" algn="bl" rotWithShape="0"/>
          </a:effectLst>
        </p:spPr>
        <p:style>
          <a:lnRef idx="2">
            <a:schemeClr val="accent5">
              <a:hueOff val="651405"/>
              <a:satOff val="2239"/>
              <a:lumOff val="-10745"/>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2567826069"/>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9552" y="414189"/>
            <a:ext cx="8412459" cy="609398"/>
          </a:xfrm>
        </p:spPr>
        <p:txBody>
          <a:bodyPr>
            <a:noAutofit/>
          </a:bodyPr>
          <a:lstStyle/>
          <a:p>
            <a:r>
              <a:rPr sz="4400" dirty="0" smtClean="0"/>
              <a:t>Separated Presentation</a:t>
            </a:r>
            <a:endParaRPr lang="en-US" sz="4400" dirty="0"/>
          </a:p>
        </p:txBody>
      </p:sp>
      <p:sp>
        <p:nvSpPr>
          <p:cNvPr id="6" name="Content Placeholder 5"/>
          <p:cNvSpPr>
            <a:spLocks noGrp="1"/>
          </p:cNvSpPr>
          <p:nvPr>
            <p:ph idx="1"/>
          </p:nvPr>
        </p:nvSpPr>
        <p:spPr>
          <a:xfrm>
            <a:off x="472387" y="1087609"/>
            <a:ext cx="7272808" cy="5256583"/>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476250" defTabSz="914363">
              <a:lnSpc>
                <a:spcPct val="110000"/>
              </a:lnSpc>
              <a:spcBef>
                <a:spcPts val="600"/>
              </a:spcBef>
              <a:spcAft>
                <a:spcPts val="0"/>
              </a:spcAft>
              <a:buSzPct val="100000"/>
            </a:pPr>
            <a:r>
              <a:rPr lang="en-US" kern="1200" dirty="0"/>
              <a:t>Model-View-</a:t>
            </a:r>
            <a:r>
              <a:rPr lang="en-US" kern="1200" dirty="0" err="1"/>
              <a:t>ViewModel</a:t>
            </a:r>
            <a:endParaRPr lang="en-US" kern="1200" dirty="0"/>
          </a:p>
          <a:p>
            <a:pPr marL="750888" defTabSz="914363">
              <a:lnSpc>
                <a:spcPct val="110000"/>
              </a:lnSpc>
              <a:spcBef>
                <a:spcPts val="600"/>
              </a:spcBef>
              <a:spcAft>
                <a:spcPts val="0"/>
              </a:spcAft>
              <a:buSzPct val="100000"/>
            </a:pPr>
            <a:r>
              <a:rPr lang="en-US" kern="1200" dirty="0"/>
              <a:t>Model</a:t>
            </a:r>
          </a:p>
          <a:p>
            <a:pPr marL="1268413" lvl="3" indent="-342900" defTabSz="914363">
              <a:lnSpc>
                <a:spcPct val="110000"/>
              </a:lnSpc>
              <a:spcBef>
                <a:spcPts val="600"/>
              </a:spcBef>
              <a:spcAft>
                <a:spcPts val="0"/>
              </a:spcAft>
              <a:buSzPct val="100000"/>
            </a:pPr>
            <a:r>
              <a:rPr lang="en-US" sz="2400" kern="1200" dirty="0">
                <a:ea typeface="+mn-ea"/>
              </a:rPr>
              <a:t>Application Domain</a:t>
            </a:r>
          </a:p>
          <a:p>
            <a:pPr marL="820738" lvl="2" indent="-342900" defTabSz="914363">
              <a:lnSpc>
                <a:spcPct val="110000"/>
              </a:lnSpc>
              <a:spcBef>
                <a:spcPts val="600"/>
              </a:spcBef>
              <a:spcAft>
                <a:spcPts val="0"/>
              </a:spcAft>
              <a:buSzPct val="100000"/>
              <a:buFont typeface="Wingdings" pitchFamily="2" charset="2"/>
              <a:buChar char="§"/>
            </a:pPr>
            <a:r>
              <a:rPr lang="en-US" sz="2400" kern="1200" dirty="0">
                <a:ea typeface="+mn-ea"/>
              </a:rPr>
              <a:t>View</a:t>
            </a:r>
          </a:p>
          <a:p>
            <a:pPr marL="1268413" lvl="3" indent="-342900" defTabSz="914363">
              <a:lnSpc>
                <a:spcPct val="110000"/>
              </a:lnSpc>
              <a:spcBef>
                <a:spcPts val="600"/>
              </a:spcBef>
              <a:spcAft>
                <a:spcPts val="0"/>
              </a:spcAft>
              <a:buSzPct val="100000"/>
            </a:pPr>
            <a:r>
              <a:rPr lang="en-US" sz="2400" kern="1200" dirty="0">
                <a:ea typeface="+mn-ea"/>
              </a:rPr>
              <a:t>Encapsulate UI &amp; UI Logic</a:t>
            </a:r>
          </a:p>
          <a:p>
            <a:pPr marL="1268413" lvl="3" indent="-342900" defTabSz="914363">
              <a:lnSpc>
                <a:spcPct val="110000"/>
              </a:lnSpc>
              <a:spcBef>
                <a:spcPts val="600"/>
              </a:spcBef>
              <a:spcAft>
                <a:spcPts val="0"/>
              </a:spcAft>
              <a:buSzPct val="100000"/>
            </a:pPr>
            <a:r>
              <a:rPr lang="en-US" sz="2400" kern="1200" dirty="0">
                <a:ea typeface="+mn-ea"/>
              </a:rPr>
              <a:t>Minimal Code Behind</a:t>
            </a:r>
          </a:p>
          <a:p>
            <a:pPr marL="1268413" lvl="3" indent="-342900" defTabSz="914363">
              <a:lnSpc>
                <a:spcPct val="110000"/>
              </a:lnSpc>
              <a:spcBef>
                <a:spcPts val="600"/>
              </a:spcBef>
              <a:spcAft>
                <a:spcPts val="0"/>
              </a:spcAft>
              <a:buSzPct val="100000"/>
            </a:pPr>
            <a:r>
              <a:rPr lang="en-US" sz="2400" kern="1200" dirty="0">
                <a:ea typeface="+mn-ea"/>
              </a:rPr>
              <a:t>UI Designer Friendly</a:t>
            </a:r>
          </a:p>
          <a:p>
            <a:pPr marL="820738" lvl="2" indent="-342900" defTabSz="914363">
              <a:lnSpc>
                <a:spcPct val="110000"/>
              </a:lnSpc>
              <a:spcBef>
                <a:spcPts val="600"/>
              </a:spcBef>
              <a:spcAft>
                <a:spcPts val="0"/>
              </a:spcAft>
              <a:buSzPct val="100000"/>
              <a:buFont typeface="Wingdings" pitchFamily="2" charset="2"/>
              <a:buChar char="§"/>
            </a:pPr>
            <a:r>
              <a:rPr lang="en-US" sz="2400" kern="1200" dirty="0">
                <a:ea typeface="+mn-ea"/>
              </a:rPr>
              <a:t>ViewModel</a:t>
            </a:r>
          </a:p>
          <a:p>
            <a:pPr marL="1268413" lvl="3" indent="-342900" defTabSz="914363">
              <a:lnSpc>
                <a:spcPct val="110000"/>
              </a:lnSpc>
              <a:spcBef>
                <a:spcPts val="600"/>
              </a:spcBef>
              <a:spcAft>
                <a:spcPts val="0"/>
              </a:spcAft>
              <a:buSzPct val="100000"/>
            </a:pPr>
            <a:r>
              <a:rPr lang="en-US" sz="2400" kern="1200" dirty="0">
                <a:ea typeface="+mn-ea"/>
              </a:rPr>
              <a:t>Presentation Logic &amp; State</a:t>
            </a:r>
          </a:p>
          <a:p>
            <a:pPr marL="1268413" lvl="3" indent="-342900" defTabSz="914363">
              <a:lnSpc>
                <a:spcPct val="110000"/>
              </a:lnSpc>
              <a:spcBef>
                <a:spcPts val="600"/>
              </a:spcBef>
              <a:spcAft>
                <a:spcPts val="0"/>
              </a:spcAft>
              <a:buSzPct val="100000"/>
            </a:pPr>
            <a:r>
              <a:rPr lang="en-US" sz="2400" kern="1200" dirty="0">
                <a:ea typeface="+mn-ea"/>
              </a:rPr>
              <a:t>Unit Testable</a:t>
            </a:r>
          </a:p>
          <a:p>
            <a:pPr marL="1268413" lvl="3" indent="-342900" defTabSz="914363">
              <a:lnSpc>
                <a:spcPct val="110000"/>
              </a:lnSpc>
              <a:spcBef>
                <a:spcPts val="600"/>
              </a:spcBef>
              <a:spcAft>
                <a:spcPts val="0"/>
              </a:spcAft>
              <a:buSzPct val="100000"/>
            </a:pPr>
            <a:r>
              <a:rPr lang="en-US" sz="2400" kern="1200" dirty="0">
                <a:ea typeface="+mn-ea"/>
              </a:rPr>
              <a:t>UI Independent</a:t>
            </a:r>
          </a:p>
        </p:txBody>
      </p:sp>
      <p:sp>
        <p:nvSpPr>
          <p:cNvPr id="48130" name="AutoShape 2" descr="mk:@MSITStore:D:\Projects\P&amp;P\Prism\Prism%201.0\Composite%20Application%20Guidance%20for%20WPF%20-%20June%202008.chm::/html/images/a773ba60-9e0b-4cd6-839a-13b04faa2867.png"/>
          <p:cNvSpPr>
            <a:spLocks noChangeAspect="1" noChangeArrowheads="1"/>
          </p:cNvSpPr>
          <p:nvPr/>
        </p:nvSpPr>
        <p:spPr bwMode="auto">
          <a:xfrm>
            <a:off x="63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8132" name="AutoShape 4" descr="mk:@MSITStore:D:\Projects\P&amp;P\Prism\Prism%201.0\Composite%20Application%20Guidance%20for%20WPF%20-%20June%202008.chm::/html/images/a773ba60-9e0b-4cd6-839a-13b04faa2867.png"/>
          <p:cNvSpPr>
            <a:spLocks noChangeAspect="1" noChangeArrowheads="1"/>
          </p:cNvSpPr>
          <p:nvPr/>
        </p:nvSpPr>
        <p:spPr bwMode="auto">
          <a:xfrm>
            <a:off x="63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8134" name="AutoShape 6" descr="mk:@MSITStore:D:\Projects\P&amp;P\Prism\Prism%201.0\Composite%20Application%20Guidance%20for%20WPF%20-%20June%202008.chm::/html/images/a773ba60-9e0b-4cd6-839a-13b04faa2867.png"/>
          <p:cNvSpPr>
            <a:spLocks noChangeAspect="1" noChangeArrowheads="1"/>
          </p:cNvSpPr>
          <p:nvPr/>
        </p:nvSpPr>
        <p:spPr bwMode="auto">
          <a:xfrm>
            <a:off x="63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8136" name="AutoShape 8" descr="mk:@MSITStore:D:\Projects\P&amp;P\Prism\Prism%201.0\Composite%20Application%20Guidance%20for%20WPF%20-%20June%202008.chm::/html/images/a773ba60-9e0b-4cd6-839a-13b04faa2867.png"/>
          <p:cNvSpPr>
            <a:spLocks noChangeAspect="1" noChangeArrowheads="1"/>
          </p:cNvSpPr>
          <p:nvPr/>
        </p:nvSpPr>
        <p:spPr bwMode="auto">
          <a:xfrm>
            <a:off x="63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8138" name="AutoShape 10" descr="mk:@MSITStore:D:\Projects\P&amp;P\Prism\Prism%201.0\Composite%20Application%20Guidance%20for%20WPF%20-%20June%202008.chm::/html/images/a773ba60-9e0b-4cd6-839a-13b04faa2867.png"/>
          <p:cNvSpPr>
            <a:spLocks noChangeAspect="1" noChangeArrowheads="1"/>
          </p:cNvSpPr>
          <p:nvPr/>
        </p:nvSpPr>
        <p:spPr bwMode="auto">
          <a:xfrm>
            <a:off x="63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8140" name="AutoShape 12" descr="mk:@MSITStore:D:\Projects\P&amp;P\Prism\Prism%201.0\Composite%20Application%20Guidance%20for%20WPF%20-%20June%202008.chm::/html/images/a773ba60-9e0b-4cd6-839a-13b04faa2867.png"/>
          <p:cNvSpPr>
            <a:spLocks noChangeAspect="1" noChangeArrowheads="1"/>
          </p:cNvSpPr>
          <p:nvPr/>
        </p:nvSpPr>
        <p:spPr bwMode="auto">
          <a:xfrm>
            <a:off x="63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pSp>
        <p:nvGrpSpPr>
          <p:cNvPr id="7" name="Group 75"/>
          <p:cNvGrpSpPr/>
          <p:nvPr/>
        </p:nvGrpSpPr>
        <p:grpSpPr>
          <a:xfrm>
            <a:off x="5220072" y="5393947"/>
            <a:ext cx="3776260" cy="771357"/>
            <a:chOff x="1146536" y="5029200"/>
            <a:chExt cx="5650233" cy="952500"/>
          </a:xfrm>
        </p:grpSpPr>
        <p:sp>
          <p:nvSpPr>
            <p:cNvPr id="54" name="Rounded Rectangle 53"/>
            <p:cNvSpPr/>
            <p:nvPr/>
          </p:nvSpPr>
          <p:spPr bwMode="auto">
            <a:xfrm>
              <a:off x="3048000" y="5029200"/>
              <a:ext cx="1778000" cy="9525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14099"/>
              <a:r>
                <a:rPr lang="en-US" sz="1600" dirty="0" smtClean="0">
                  <a:solidFill>
                    <a:schemeClr val="bg2">
                      <a:lumMod val="50000"/>
                    </a:schemeClr>
                  </a:solidFill>
                  <a:effectLst>
                    <a:outerShdw blurRad="38100" dist="38100" dir="2700000" algn="tl">
                      <a:srgbClr val="000000">
                        <a:alpha val="43137"/>
                      </a:srgbClr>
                    </a:outerShdw>
                  </a:effectLst>
                  <a:latin typeface="Calibri" pitchFamily="34" charset="0"/>
                </a:rPr>
                <a:t>ViewModel</a:t>
              </a:r>
            </a:p>
          </p:txBody>
        </p:sp>
        <p:sp>
          <p:nvSpPr>
            <p:cNvPr id="55" name="Rounded Rectangle 54"/>
            <p:cNvSpPr/>
            <p:nvPr/>
          </p:nvSpPr>
          <p:spPr bwMode="auto">
            <a:xfrm>
              <a:off x="5234668" y="5029200"/>
              <a:ext cx="1562101" cy="952500"/>
            </a:xfrm>
            <a:prstGeom prst="roundRect">
              <a:avLst/>
            </a:prstGeom>
            <a:solidFill>
              <a:srgbClr val="00B050"/>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dirty="0" smtClean="0">
                  <a:solidFill>
                    <a:schemeClr val="bg2">
                      <a:lumMod val="50000"/>
                    </a:schemeClr>
                  </a:solidFill>
                  <a:effectLst>
                    <a:outerShdw blurRad="38100" dist="38100" dir="2700000" algn="tl">
                      <a:srgbClr val="000000">
                        <a:alpha val="43137"/>
                      </a:srgbClr>
                    </a:outerShdw>
                  </a:effectLst>
                  <a:latin typeface="Calibri" pitchFamily="34" charset="0"/>
                </a:rPr>
                <a:t>Model</a:t>
              </a:r>
            </a:p>
          </p:txBody>
        </p:sp>
        <p:sp>
          <p:nvSpPr>
            <p:cNvPr id="63" name="Rounded Rectangle 62"/>
            <p:cNvSpPr/>
            <p:nvPr/>
          </p:nvSpPr>
          <p:spPr bwMode="auto">
            <a:xfrm>
              <a:off x="1146536" y="5029200"/>
              <a:ext cx="1562101" cy="952500"/>
            </a:xfrm>
            <a:prstGeom prst="roundRect">
              <a:avLst/>
            </a:prstGeom>
            <a:solidFill>
              <a:schemeClr val="tx2"/>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600" dirty="0" smtClean="0">
                  <a:solidFill>
                    <a:schemeClr val="accent4">
                      <a:lumMod val="25000"/>
                    </a:schemeClr>
                  </a:solidFill>
                  <a:effectLst>
                    <a:outerShdw blurRad="38100" dist="38100" dir="2700000" algn="tl">
                      <a:srgbClr val="000000">
                        <a:alpha val="43137"/>
                      </a:srgbClr>
                    </a:outerShdw>
                  </a:effectLst>
                  <a:latin typeface="Calibri" pitchFamily="34" charset="0"/>
                </a:rPr>
                <a:t>View</a:t>
              </a:r>
            </a:p>
          </p:txBody>
        </p:sp>
        <p:cxnSp>
          <p:nvCxnSpPr>
            <p:cNvPr id="58" name="Straight Arrow Connector 57"/>
            <p:cNvCxnSpPr>
              <a:stCxn id="54" idx="3"/>
              <a:endCxn id="55" idx="1"/>
            </p:cNvCxnSpPr>
            <p:nvPr/>
          </p:nvCxnSpPr>
          <p:spPr>
            <a:xfrm>
              <a:off x="4826001" y="5505450"/>
              <a:ext cx="408667" cy="180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0800000" flipV="1">
              <a:off x="4828699" y="5750790"/>
              <a:ext cx="398451" cy="7215"/>
            </a:xfrm>
            <a:prstGeom prst="straightConnector1">
              <a:avLst/>
            </a:prstGeom>
            <a:ln w="19050">
              <a:solidFill>
                <a:schemeClr val="tx1"/>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63" idx="3"/>
              <a:endCxn id="54" idx="1"/>
            </p:cNvCxnSpPr>
            <p:nvPr/>
          </p:nvCxnSpPr>
          <p:spPr>
            <a:xfrm>
              <a:off x="2708637" y="5505450"/>
              <a:ext cx="339363" cy="180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rot="10800000">
              <a:off x="2701120" y="5743575"/>
              <a:ext cx="346881" cy="11114"/>
            </a:xfrm>
            <a:prstGeom prst="straightConnector1">
              <a:avLst/>
            </a:prstGeom>
            <a:ln w="19050">
              <a:solidFill>
                <a:schemeClr val="tx1"/>
              </a:solidFill>
              <a:prstDash val="sysDash"/>
              <a:tailEnd type="stealth" w="lg" len="lg"/>
            </a:ln>
          </p:spPr>
          <p:style>
            <a:lnRef idx="1">
              <a:schemeClr val="accent1"/>
            </a:lnRef>
            <a:fillRef idx="0">
              <a:schemeClr val="accent1"/>
            </a:fillRef>
            <a:effectRef idx="0">
              <a:schemeClr val="accent1"/>
            </a:effectRef>
            <a:fontRef idx="minor">
              <a:schemeClr val="tx1"/>
            </a:fontRef>
          </p:style>
        </p:cxnSp>
      </p:grpSp>
      <p:sp>
        <p:nvSpPr>
          <p:cNvPr id="32" name="Hexagon 31"/>
          <p:cNvSpPr/>
          <p:nvPr/>
        </p:nvSpPr>
        <p:spPr>
          <a:xfrm>
            <a:off x="7315200" y="228600"/>
            <a:ext cx="1643265" cy="1411047"/>
          </a:xfrm>
          <a:prstGeom prst="hexagon">
            <a:avLst>
              <a:gd name="adj" fmla="val 25000"/>
              <a:gd name="vf" fmla="val 115470"/>
            </a:avLst>
          </a:prstGeom>
          <a:blipFill>
            <a:blip r:embed="rId3" cstate="print">
              <a:extLst>
                <a:ext uri="{28A0092B-C50C-407E-A947-70E740481C1C}">
                  <a14:useLocalDpi xmlns:a14="http://schemas.microsoft.com/office/drawing/2010/main" val="0"/>
                </a:ext>
              </a:extLst>
            </a:blip>
            <a:srcRect/>
            <a:stretch>
              <a:fillRect/>
            </a:stretch>
          </a:blipFill>
          <a:effectLst>
            <a:reflection blurRad="6350" stA="52000" endA="300" endPos="35000" dir="5400000" sy="-100000" algn="bl" rotWithShape="0"/>
          </a:effectLst>
        </p:spPr>
        <p:style>
          <a:lnRef idx="2">
            <a:schemeClr val="accent5">
              <a:hueOff val="1954216"/>
              <a:satOff val="6718"/>
              <a:lumOff val="-32236"/>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2826143140"/>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smtClean="0"/>
              <a:t>Demo</a:t>
            </a:r>
            <a:endParaRPr lang="en-US" dirty="0"/>
          </a:p>
        </p:txBody>
      </p:sp>
      <p:sp>
        <p:nvSpPr>
          <p:cNvPr id="9" name="Subtitle 8"/>
          <p:cNvSpPr>
            <a:spLocks noGrp="1"/>
          </p:cNvSpPr>
          <p:nvPr>
            <p:ph type="subTitle" idx="1"/>
          </p:nvPr>
        </p:nvSpPr>
        <p:spPr>
          <a:xfrm>
            <a:off x="1152525" y="4419600"/>
            <a:ext cx="6804025" cy="560387"/>
          </a:xfrm>
        </p:spPr>
        <p:txBody>
          <a:bodyPr/>
          <a:lstStyle/>
          <a:p>
            <a:r>
              <a:rPr lang="en-US" dirty="0"/>
              <a:t>Separated Presentation</a:t>
            </a:r>
            <a:r>
              <a:rPr lang="sl-SI" dirty="0"/>
              <a:t/>
            </a:r>
            <a:br>
              <a:rPr lang="sl-SI" dirty="0"/>
            </a:br>
            <a:endParaRPr lang="en-US" dirty="0"/>
          </a:p>
        </p:txBody>
      </p:sp>
      <p:sp>
        <p:nvSpPr>
          <p:cNvPr id="10" name="TextBox 9"/>
          <p:cNvSpPr txBox="1"/>
          <p:nvPr/>
        </p:nvSpPr>
        <p:spPr>
          <a:xfrm>
            <a:off x="1219200" y="5284787"/>
            <a:ext cx="5867400" cy="646331"/>
          </a:xfrm>
          <a:prstGeom prst="rect">
            <a:avLst/>
          </a:prstGeom>
          <a:noFill/>
        </p:spPr>
        <p:txBody>
          <a:bodyPr wrap="square" rtlCol="0">
            <a:spAutoFit/>
          </a:bodyPr>
          <a:lstStyle/>
          <a:p>
            <a:r>
              <a:rPr lang="en-US" dirty="0" err="1"/>
              <a:t>ArticleView</a:t>
            </a:r>
            <a:r>
              <a:rPr lang="en-US" dirty="0"/>
              <a:t>, </a:t>
            </a:r>
            <a:r>
              <a:rPr lang="en-US" dirty="0" err="1"/>
              <a:t>ArticleViewModel</a:t>
            </a:r>
            <a:endParaRPr lang="en-US" dirty="0"/>
          </a:p>
          <a:p>
            <a:endParaRPr lang="en-US" dirty="0"/>
          </a:p>
        </p:txBody>
      </p:sp>
      <p:sp>
        <p:nvSpPr>
          <p:cNvPr id="7" name="Hexagon 6"/>
          <p:cNvSpPr/>
          <p:nvPr/>
        </p:nvSpPr>
        <p:spPr>
          <a:xfrm>
            <a:off x="7315200" y="228600"/>
            <a:ext cx="1643265" cy="1411047"/>
          </a:xfrm>
          <a:prstGeom prst="hexagon">
            <a:avLst>
              <a:gd name="adj" fmla="val 25000"/>
              <a:gd name="vf" fmla="val 115470"/>
            </a:avLst>
          </a:prstGeom>
          <a:blipFill>
            <a:blip r:embed="rId3" cstate="print">
              <a:extLst>
                <a:ext uri="{28A0092B-C50C-407E-A947-70E740481C1C}">
                  <a14:useLocalDpi xmlns:a14="http://schemas.microsoft.com/office/drawing/2010/main" val="0"/>
                </a:ext>
              </a:extLst>
            </a:blip>
            <a:srcRect/>
            <a:stretch>
              <a:fillRect/>
            </a:stretch>
          </a:blipFill>
          <a:effectLst>
            <a:reflection blurRad="6350" stA="52000" endA="300" endPos="35000" dir="5400000" sy="-100000" algn="bl" rotWithShape="0"/>
          </a:effectLst>
        </p:spPr>
        <p:style>
          <a:lnRef idx="2">
            <a:schemeClr val="accent5">
              <a:hueOff val="1954216"/>
              <a:satOff val="6718"/>
              <a:lumOff val="-32236"/>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1633244685"/>
      </p:ext>
    </p:extLst>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14189"/>
            <a:ext cx="8229600" cy="609398"/>
          </a:xfrm>
        </p:spPr>
        <p:txBody>
          <a:bodyPr>
            <a:noAutofit/>
          </a:bodyPr>
          <a:lstStyle/>
          <a:p>
            <a:r>
              <a:rPr sz="4400" dirty="0" smtClean="0"/>
              <a:t>Commands and Events</a:t>
            </a:r>
            <a:endParaRPr lang="en-US" sz="4400" dirty="0"/>
          </a:p>
        </p:txBody>
      </p:sp>
      <p:sp>
        <p:nvSpPr>
          <p:cNvPr id="24" name="Content Placeholder 23"/>
          <p:cNvSpPr>
            <a:spLocks noGrp="1"/>
          </p:cNvSpPr>
          <p:nvPr>
            <p:ph idx="1"/>
          </p:nvPr>
        </p:nvSpPr>
        <p:spPr>
          <a:xfrm>
            <a:off x="381000" y="1124744"/>
            <a:ext cx="8763000" cy="2948499"/>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476250" defTabSz="914363">
              <a:lnSpc>
                <a:spcPct val="110000"/>
              </a:lnSpc>
              <a:spcBef>
                <a:spcPts val="600"/>
              </a:spcBef>
              <a:spcAft>
                <a:spcPts val="0"/>
              </a:spcAft>
              <a:buSzPct val="100000"/>
            </a:pPr>
            <a:r>
              <a:rPr lang="en-US" kern="1200" dirty="0"/>
              <a:t>Delegate Commands</a:t>
            </a:r>
          </a:p>
          <a:p>
            <a:pPr marL="922338" lvl="1" indent="-342900" defTabSz="914363">
              <a:lnSpc>
                <a:spcPct val="110000"/>
              </a:lnSpc>
              <a:spcBef>
                <a:spcPts val="600"/>
              </a:spcBef>
              <a:spcAft>
                <a:spcPts val="0"/>
              </a:spcAft>
              <a:buSzPct val="100000"/>
              <a:buFont typeface="Wingdings" pitchFamily="2" charset="2"/>
              <a:buChar char="§"/>
            </a:pPr>
            <a:r>
              <a:rPr lang="en-US" kern="1200" dirty="0">
                <a:ea typeface="+mn-ea"/>
              </a:rPr>
              <a:t>Delegate Based Commanding Pattern</a:t>
            </a:r>
          </a:p>
          <a:p>
            <a:pPr marL="476250" defTabSz="914363">
              <a:lnSpc>
                <a:spcPct val="110000"/>
              </a:lnSpc>
              <a:spcBef>
                <a:spcPts val="600"/>
              </a:spcBef>
              <a:spcAft>
                <a:spcPts val="0"/>
              </a:spcAft>
              <a:buSzPct val="100000"/>
            </a:pPr>
            <a:r>
              <a:rPr lang="en-US" kern="1200" dirty="0"/>
              <a:t>Composite Commands</a:t>
            </a:r>
          </a:p>
          <a:p>
            <a:pPr marL="922338" lvl="1" indent="-342900" defTabSz="914363">
              <a:lnSpc>
                <a:spcPct val="110000"/>
              </a:lnSpc>
              <a:spcBef>
                <a:spcPts val="600"/>
              </a:spcBef>
              <a:spcAft>
                <a:spcPts val="0"/>
              </a:spcAft>
              <a:buSzPct val="100000"/>
              <a:buFont typeface="Wingdings" pitchFamily="2" charset="2"/>
              <a:buChar char="§"/>
            </a:pPr>
            <a:r>
              <a:rPr lang="en-US" kern="1200" dirty="0">
                <a:ea typeface="+mn-ea"/>
              </a:rPr>
              <a:t>Multiple Handler Command Routing</a:t>
            </a:r>
          </a:p>
          <a:p>
            <a:pPr marL="476250" defTabSz="914363">
              <a:lnSpc>
                <a:spcPct val="110000"/>
              </a:lnSpc>
              <a:spcBef>
                <a:spcPts val="600"/>
              </a:spcBef>
              <a:spcAft>
                <a:spcPts val="0"/>
              </a:spcAft>
              <a:buSzPct val="100000"/>
            </a:pPr>
            <a:r>
              <a:rPr lang="en-US" kern="1200" dirty="0"/>
              <a:t>Event Aggregator</a:t>
            </a:r>
          </a:p>
          <a:p>
            <a:pPr marL="922338" lvl="1" indent="-342900" defTabSz="914363">
              <a:lnSpc>
                <a:spcPct val="110000"/>
              </a:lnSpc>
              <a:spcBef>
                <a:spcPts val="600"/>
              </a:spcBef>
              <a:spcAft>
                <a:spcPts val="0"/>
              </a:spcAft>
              <a:buSzPct val="100000"/>
              <a:buFont typeface="Wingdings" pitchFamily="2" charset="2"/>
              <a:buChar char="§"/>
            </a:pPr>
            <a:r>
              <a:rPr lang="en-US" kern="1200" dirty="0">
                <a:ea typeface="+mn-ea"/>
              </a:rPr>
              <a:t>Loosely Coupled Pub/Sub Events</a:t>
            </a:r>
          </a:p>
        </p:txBody>
      </p:sp>
      <p:grpSp>
        <p:nvGrpSpPr>
          <p:cNvPr id="4" name="Group 17"/>
          <p:cNvGrpSpPr/>
          <p:nvPr/>
        </p:nvGrpSpPr>
        <p:grpSpPr>
          <a:xfrm>
            <a:off x="7204285" y="5140796"/>
            <a:ext cx="1726931" cy="952500"/>
            <a:chOff x="5512056" y="4455935"/>
            <a:chExt cx="2492943" cy="1470013"/>
          </a:xfrm>
        </p:grpSpPr>
        <p:sp>
          <p:nvSpPr>
            <p:cNvPr id="8" name="Rectangle 7"/>
            <p:cNvSpPr/>
            <p:nvPr/>
          </p:nvSpPr>
          <p:spPr bwMode="auto">
            <a:xfrm>
              <a:off x="5512056" y="4455935"/>
              <a:ext cx="2492943" cy="1470013"/>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a:r>
                <a:rPr lang="en-US" sz="1600" dirty="0" smtClean="0">
                  <a:solidFill>
                    <a:schemeClr val="tx2"/>
                  </a:solidFill>
                  <a:latin typeface="Calibri" pitchFamily="34" charset="0"/>
                </a:rPr>
                <a:t>Module B</a:t>
              </a:r>
            </a:p>
          </p:txBody>
        </p:sp>
        <p:sp>
          <p:nvSpPr>
            <p:cNvPr id="9" name="Rounded Rectangle 8"/>
            <p:cNvSpPr/>
            <p:nvPr/>
          </p:nvSpPr>
          <p:spPr bwMode="auto">
            <a:xfrm>
              <a:off x="5744529" y="4977982"/>
              <a:ext cx="2050179" cy="735242"/>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a:solidFill>
                    <a:schemeClr val="accent4">
                      <a:lumMod val="10000"/>
                    </a:schemeClr>
                  </a:solidFill>
                </a:rPr>
                <a:t>Customer</a:t>
              </a:r>
              <a:br>
                <a:rPr lang="en-US" sz="1400" dirty="0">
                  <a:solidFill>
                    <a:schemeClr val="accent4">
                      <a:lumMod val="10000"/>
                    </a:schemeClr>
                  </a:solidFill>
                </a:rPr>
              </a:br>
              <a:r>
                <a:rPr lang="en-US" sz="1400" dirty="0">
                  <a:solidFill>
                    <a:schemeClr val="accent4">
                      <a:lumMod val="10000"/>
                    </a:schemeClr>
                  </a:solidFill>
                </a:rPr>
                <a:t>Presenter</a:t>
              </a:r>
            </a:p>
          </p:txBody>
        </p:sp>
      </p:grpSp>
      <p:grpSp>
        <p:nvGrpSpPr>
          <p:cNvPr id="5" name="Group 22"/>
          <p:cNvGrpSpPr/>
          <p:nvPr/>
        </p:nvGrpSpPr>
        <p:grpSpPr>
          <a:xfrm>
            <a:off x="5233281" y="5140796"/>
            <a:ext cx="1716735" cy="952500"/>
            <a:chOff x="1586553" y="4447914"/>
            <a:chExt cx="2492943" cy="1470013"/>
          </a:xfrm>
        </p:grpSpPr>
        <p:sp>
          <p:nvSpPr>
            <p:cNvPr id="14" name="Rectangle 13"/>
            <p:cNvSpPr/>
            <p:nvPr/>
          </p:nvSpPr>
          <p:spPr bwMode="auto">
            <a:xfrm>
              <a:off x="1586553" y="4447914"/>
              <a:ext cx="2492943" cy="1470013"/>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a:r>
                <a:rPr lang="en-US" sz="1600" dirty="0" smtClean="0">
                  <a:solidFill>
                    <a:schemeClr val="tx2"/>
                  </a:solidFill>
                  <a:latin typeface="Calibri" pitchFamily="34" charset="0"/>
                </a:rPr>
                <a:t>Module A</a:t>
              </a:r>
            </a:p>
          </p:txBody>
        </p:sp>
        <p:sp>
          <p:nvSpPr>
            <p:cNvPr id="15" name="Rounded Rectangle 14"/>
            <p:cNvSpPr/>
            <p:nvPr/>
          </p:nvSpPr>
          <p:spPr bwMode="auto">
            <a:xfrm>
              <a:off x="1771037" y="4988852"/>
              <a:ext cx="2050181" cy="739684"/>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a:solidFill>
                    <a:schemeClr val="accent4">
                      <a:lumMod val="10000"/>
                    </a:schemeClr>
                  </a:solidFill>
                </a:rPr>
                <a:t>Order</a:t>
              </a:r>
              <a:br>
                <a:rPr lang="en-US" sz="1400" dirty="0">
                  <a:solidFill>
                    <a:schemeClr val="accent4">
                      <a:lumMod val="10000"/>
                    </a:schemeClr>
                  </a:solidFill>
                </a:rPr>
              </a:br>
              <a:r>
                <a:rPr lang="en-US" sz="1400" dirty="0">
                  <a:solidFill>
                    <a:schemeClr val="accent4">
                      <a:lumMod val="10000"/>
                    </a:schemeClr>
                  </a:solidFill>
                </a:rPr>
                <a:t>Presenter</a:t>
              </a:r>
            </a:p>
          </p:txBody>
        </p:sp>
      </p:grpSp>
      <p:sp>
        <p:nvSpPr>
          <p:cNvPr id="20" name="Rounded Rectangle 19"/>
          <p:cNvSpPr/>
          <p:nvPr/>
        </p:nvSpPr>
        <p:spPr>
          <a:xfrm>
            <a:off x="6451340" y="3994421"/>
            <a:ext cx="1291716" cy="61297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dirty="0" smtClean="0">
                <a:solidFill>
                  <a:schemeClr val="accent4">
                    <a:lumMod val="10000"/>
                  </a:schemeClr>
                </a:solidFill>
              </a:rPr>
              <a:t>Event</a:t>
            </a:r>
            <a:r>
              <a:rPr lang="en-US" sz="1400" dirty="0" smtClean="0">
                <a:solidFill>
                  <a:schemeClr val="tx2"/>
                </a:solidFill>
              </a:rPr>
              <a:t/>
            </a:r>
            <a:br>
              <a:rPr lang="en-US" sz="1400" dirty="0" smtClean="0">
                <a:solidFill>
                  <a:schemeClr val="tx2"/>
                </a:solidFill>
              </a:rPr>
            </a:br>
            <a:r>
              <a:rPr lang="en-US" sz="1400" dirty="0" smtClean="0">
                <a:solidFill>
                  <a:schemeClr val="accent4">
                    <a:lumMod val="10000"/>
                  </a:schemeClr>
                </a:solidFill>
              </a:rPr>
              <a:t>Aggregator</a:t>
            </a:r>
            <a:endParaRPr lang="en-US" sz="1400" dirty="0">
              <a:solidFill>
                <a:schemeClr val="accent4">
                  <a:lumMod val="10000"/>
                </a:schemeClr>
              </a:solidFill>
            </a:endParaRPr>
          </a:p>
        </p:txBody>
      </p:sp>
      <p:sp>
        <p:nvSpPr>
          <p:cNvPr id="21" name="TextBox 20"/>
          <p:cNvSpPr txBox="1"/>
          <p:nvPr/>
        </p:nvSpPr>
        <p:spPr>
          <a:xfrm>
            <a:off x="8069177" y="4454997"/>
            <a:ext cx="1045479" cy="338554"/>
          </a:xfrm>
          <a:prstGeom prst="rect">
            <a:avLst/>
          </a:prstGeom>
          <a:noFill/>
        </p:spPr>
        <p:txBody>
          <a:bodyPr wrap="none" rtlCol="0">
            <a:spAutoFit/>
          </a:bodyPr>
          <a:lstStyle/>
          <a:p>
            <a:r>
              <a:rPr lang="en-US" sz="1600" dirty="0" smtClean="0"/>
              <a:t>Subscribe</a:t>
            </a:r>
            <a:endParaRPr lang="en-US" sz="1600" dirty="0"/>
          </a:p>
        </p:txBody>
      </p:sp>
      <p:sp>
        <p:nvSpPr>
          <p:cNvPr id="22" name="TextBox 21"/>
          <p:cNvSpPr txBox="1"/>
          <p:nvPr/>
        </p:nvSpPr>
        <p:spPr>
          <a:xfrm>
            <a:off x="5076056" y="4531197"/>
            <a:ext cx="851515" cy="338554"/>
          </a:xfrm>
          <a:prstGeom prst="rect">
            <a:avLst/>
          </a:prstGeom>
          <a:noFill/>
        </p:spPr>
        <p:txBody>
          <a:bodyPr wrap="none" rtlCol="0">
            <a:spAutoFit/>
          </a:bodyPr>
          <a:lstStyle/>
          <a:p>
            <a:r>
              <a:rPr lang="en-US" sz="1600" dirty="0" smtClean="0"/>
              <a:t>Publish</a:t>
            </a:r>
            <a:endParaRPr lang="en-US" sz="1600" dirty="0"/>
          </a:p>
        </p:txBody>
      </p:sp>
      <p:grpSp>
        <p:nvGrpSpPr>
          <p:cNvPr id="13" name="Group 27"/>
          <p:cNvGrpSpPr/>
          <p:nvPr/>
        </p:nvGrpSpPr>
        <p:grpSpPr>
          <a:xfrm rot="18984749">
            <a:off x="6824776" y="4590584"/>
            <a:ext cx="807529" cy="1048995"/>
            <a:chOff x="7940289" y="4158662"/>
            <a:chExt cx="807529" cy="1048995"/>
          </a:xfrm>
        </p:grpSpPr>
        <p:sp>
          <p:nvSpPr>
            <p:cNvPr id="11" name="Lightning Bolt 10"/>
            <p:cNvSpPr/>
            <p:nvPr/>
          </p:nvSpPr>
          <p:spPr bwMode="auto">
            <a:xfrm rot="20264382">
              <a:off x="7942385" y="4167082"/>
              <a:ext cx="432214" cy="1040575"/>
            </a:xfrm>
            <a:prstGeom prst="lightningBolt">
              <a:avLst/>
            </a:prstGeom>
            <a:solidFill>
              <a:srgbClr val="FFFF00"/>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8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3" name="TextBox 22"/>
            <p:cNvSpPr txBox="1"/>
            <p:nvPr/>
          </p:nvSpPr>
          <p:spPr>
            <a:xfrm rot="2615251">
              <a:off x="7940289" y="4158662"/>
              <a:ext cx="807529" cy="400110"/>
            </a:xfrm>
            <a:prstGeom prst="rect">
              <a:avLst/>
            </a:prstGeom>
            <a:noFill/>
          </p:spPr>
          <p:txBody>
            <a:bodyPr wrap="none" rtlCol="0">
              <a:spAutoFit/>
            </a:bodyPr>
            <a:lstStyle/>
            <a:p>
              <a:r>
                <a:rPr lang="en-US" sz="2000" dirty="0" smtClean="0"/>
                <a:t>Event</a:t>
              </a:r>
              <a:endParaRPr lang="en-US" sz="2000" dirty="0"/>
            </a:p>
          </p:txBody>
        </p:sp>
      </p:grpSp>
      <p:pic>
        <p:nvPicPr>
          <p:cNvPr id="1028" name="Picture 4" descr="http://i.msdn.microsoft.com/Cc707837.28ea2d26-3d5e-4e2e-8a5f-4b3ef2fd7a59(en-us,MSDN.10).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23326" y="3752304"/>
            <a:ext cx="4408714" cy="2413000"/>
          </a:xfrm>
          <a:prstGeom prst="rect">
            <a:avLst/>
          </a:prstGeom>
          <a:noFill/>
        </p:spPr>
      </p:pic>
      <p:cxnSp>
        <p:nvCxnSpPr>
          <p:cNvPr id="26" name="Shape 25"/>
          <p:cNvCxnSpPr>
            <a:stCxn id="14" idx="0"/>
            <a:endCxn id="20" idx="1"/>
          </p:cNvCxnSpPr>
          <p:nvPr/>
        </p:nvCxnSpPr>
        <p:spPr>
          <a:xfrm rot="5400000" flipH="1" flipV="1">
            <a:off x="5851550" y="4541008"/>
            <a:ext cx="839888" cy="359691"/>
          </a:xfrm>
          <a:prstGeom prst="bentConnector2">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Shape 26"/>
          <p:cNvCxnSpPr>
            <a:stCxn id="8" idx="0"/>
            <a:endCxn id="20" idx="3"/>
          </p:cNvCxnSpPr>
          <p:nvPr/>
        </p:nvCxnSpPr>
        <p:spPr>
          <a:xfrm rot="16200000" flipV="1">
            <a:off x="7485460" y="4558505"/>
            <a:ext cx="839888" cy="324695"/>
          </a:xfrm>
          <a:prstGeom prst="bentConnector2">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5" name="Hexagon 24"/>
          <p:cNvSpPr/>
          <p:nvPr/>
        </p:nvSpPr>
        <p:spPr>
          <a:xfrm>
            <a:off x="7315200" y="228600"/>
            <a:ext cx="1643265" cy="1411047"/>
          </a:xfrm>
          <a:prstGeom prst="hexagon">
            <a:avLst>
              <a:gd name="adj" fmla="val 25000"/>
              <a:gd name="vf" fmla="val 115470"/>
            </a:avLst>
          </a:prstGeom>
          <a:blipFill>
            <a:blip r:embed="rId4">
              <a:extLst>
                <a:ext uri="{28A0092B-C50C-407E-A947-70E740481C1C}">
                  <a14:useLocalDpi xmlns:a14="http://schemas.microsoft.com/office/drawing/2010/main" val="0"/>
                </a:ext>
              </a:extLst>
            </a:blip>
            <a:srcRect/>
            <a:stretch>
              <a:fillRect l="-8000" r="-8000"/>
            </a:stretch>
          </a:blipFill>
          <a:effectLst>
            <a:reflection blurRad="6350" stA="52000" endA="300" endPos="35000" dir="5400000" sy="-100000" algn="bl" rotWithShape="0"/>
          </a:effectLst>
        </p:spPr>
        <p:style>
          <a:lnRef idx="2">
            <a:schemeClr val="accent5">
              <a:hueOff val="2605621"/>
              <a:satOff val="8957"/>
              <a:lumOff val="-42981"/>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1515153232"/>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smtClean="0"/>
              <a:t>Demo</a:t>
            </a:r>
            <a:endParaRPr lang="en-US" dirty="0"/>
          </a:p>
        </p:txBody>
      </p:sp>
      <p:sp>
        <p:nvSpPr>
          <p:cNvPr id="9" name="Subtitle 8"/>
          <p:cNvSpPr>
            <a:spLocks noGrp="1"/>
          </p:cNvSpPr>
          <p:nvPr>
            <p:ph type="subTitle" idx="1"/>
          </p:nvPr>
        </p:nvSpPr>
        <p:spPr>
          <a:xfrm>
            <a:off x="1152525" y="4419600"/>
            <a:ext cx="6804025" cy="560387"/>
          </a:xfrm>
        </p:spPr>
        <p:txBody>
          <a:bodyPr/>
          <a:lstStyle/>
          <a:p>
            <a:r>
              <a:rPr lang="en-US" dirty="0"/>
              <a:t>Commands and Events</a:t>
            </a:r>
            <a:r>
              <a:rPr lang="sl-SI" dirty="0"/>
              <a:t/>
            </a:r>
            <a:br>
              <a:rPr lang="sl-SI" dirty="0"/>
            </a:br>
            <a:endParaRPr lang="en-US" dirty="0"/>
          </a:p>
        </p:txBody>
      </p:sp>
      <p:sp>
        <p:nvSpPr>
          <p:cNvPr id="10" name="TextBox 9"/>
          <p:cNvSpPr txBox="1"/>
          <p:nvPr/>
        </p:nvSpPr>
        <p:spPr>
          <a:xfrm>
            <a:off x="1219200" y="5284787"/>
            <a:ext cx="5867400" cy="1200329"/>
          </a:xfrm>
          <a:prstGeom prst="rect">
            <a:avLst/>
          </a:prstGeom>
          <a:noFill/>
        </p:spPr>
        <p:txBody>
          <a:bodyPr wrap="square" rtlCol="0">
            <a:spAutoFit/>
          </a:bodyPr>
          <a:lstStyle/>
          <a:p>
            <a:r>
              <a:rPr lang="en-US" dirty="0" err="1"/>
              <a:t>ArticleViewModel</a:t>
            </a:r>
            <a:endParaRPr lang="en-US" dirty="0"/>
          </a:p>
          <a:p>
            <a:r>
              <a:rPr lang="en-US" dirty="0" err="1"/>
              <a:t>TickerSymbolSelectedEvent</a:t>
            </a:r>
            <a:endParaRPr lang="en-US" dirty="0"/>
          </a:p>
          <a:p>
            <a:r>
              <a:rPr lang="en-US" dirty="0" err="1"/>
              <a:t>ShowArticleListCommand</a:t>
            </a:r>
            <a:endParaRPr lang="en-US" dirty="0"/>
          </a:p>
          <a:p>
            <a:endParaRPr lang="en-US" dirty="0"/>
          </a:p>
        </p:txBody>
      </p:sp>
      <p:sp>
        <p:nvSpPr>
          <p:cNvPr id="6" name="Hexagon 5"/>
          <p:cNvSpPr/>
          <p:nvPr/>
        </p:nvSpPr>
        <p:spPr>
          <a:xfrm>
            <a:off x="7315200" y="228600"/>
            <a:ext cx="1643265" cy="1411047"/>
          </a:xfrm>
          <a:prstGeom prst="hexagon">
            <a:avLst>
              <a:gd name="adj" fmla="val 25000"/>
              <a:gd name="vf" fmla="val 115470"/>
            </a:avLst>
          </a:prstGeom>
          <a:blipFill>
            <a:blip r:embed="rId3">
              <a:extLst>
                <a:ext uri="{28A0092B-C50C-407E-A947-70E740481C1C}">
                  <a14:useLocalDpi xmlns:a14="http://schemas.microsoft.com/office/drawing/2010/main" val="0"/>
                </a:ext>
              </a:extLst>
            </a:blip>
            <a:srcRect/>
            <a:stretch>
              <a:fillRect l="-8000" r="-8000"/>
            </a:stretch>
          </a:blipFill>
          <a:effectLst>
            <a:reflection blurRad="6350" stA="52000" endA="300" endPos="35000" dir="5400000" sy="-100000" algn="bl" rotWithShape="0"/>
          </a:effectLst>
        </p:spPr>
        <p:style>
          <a:lnRef idx="2">
            <a:schemeClr val="accent5">
              <a:hueOff val="2605621"/>
              <a:satOff val="8957"/>
              <a:lumOff val="-42981"/>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2128754457"/>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39552" y="385415"/>
            <a:ext cx="8517632" cy="633413"/>
          </a:xfrm>
        </p:spPr>
        <p:txBody>
          <a:bodyPr>
            <a:noAutofit/>
          </a:bodyPr>
          <a:lstStyle/>
          <a:p>
            <a:r>
              <a:rPr lang="en-US" sz="4400" dirty="0" smtClean="0"/>
              <a:t>Agenda</a:t>
            </a:r>
            <a:endParaRPr lang="en-US" sz="4400" dirty="0">
              <a:solidFill>
                <a:srgbClr val="FFE300"/>
              </a:solidFill>
            </a:endParaRPr>
          </a:p>
        </p:txBody>
      </p:sp>
      <p:sp>
        <p:nvSpPr>
          <p:cNvPr id="7" name="Text Placeholder 2"/>
          <p:cNvSpPr txBox="1">
            <a:spLocks/>
          </p:cNvSpPr>
          <p:nvPr/>
        </p:nvSpPr>
        <p:spPr>
          <a:xfrm>
            <a:off x="539552" y="1700808"/>
            <a:ext cx="8382000" cy="4933380"/>
          </a:xfrm>
          <a:prstGeom prst="rect">
            <a:avLst/>
          </a:prstGeom>
        </p:spPr>
        <p:txBody>
          <a:bodyPr/>
          <a:lstStyle>
            <a:lvl1pPr marL="361950" indent="-361950" algn="l" defTabSz="914363" rtl="0" eaLnBrk="1" latinLnBrk="0" hangingPunct="1">
              <a:lnSpc>
                <a:spcPct val="90000"/>
              </a:lnSpc>
              <a:spcBef>
                <a:spcPct val="20000"/>
              </a:spcBef>
              <a:buSzPct val="100000"/>
              <a:buFontTx/>
              <a:buBlip>
                <a:blip r:embed="rId3"/>
              </a:buBlip>
              <a:defRPr sz="3200" kern="1200">
                <a:solidFill>
                  <a:schemeClr val="bg1"/>
                </a:solidFill>
                <a:latin typeface="Calibri" pitchFamily="34" charset="0"/>
                <a:ea typeface="+mn-ea"/>
                <a:cs typeface="+mn-cs"/>
              </a:defRPr>
            </a:lvl1pPr>
            <a:lvl2pPr marL="808038" indent="-344488" algn="l" defTabSz="914363" rtl="0" eaLnBrk="1" latinLnBrk="0" hangingPunct="1">
              <a:lnSpc>
                <a:spcPct val="90000"/>
              </a:lnSpc>
              <a:spcBef>
                <a:spcPct val="20000"/>
              </a:spcBef>
              <a:buSzPct val="100000"/>
              <a:buFontTx/>
              <a:buBlip>
                <a:blip r:embed="rId3"/>
              </a:buBlip>
              <a:defRPr sz="2800" kern="1200">
                <a:solidFill>
                  <a:schemeClr val="bg1"/>
                </a:solidFill>
                <a:latin typeface="Calibri" pitchFamily="34" charset="0"/>
                <a:ea typeface="+mn-ea"/>
                <a:cs typeface="+mn-cs"/>
              </a:defRPr>
            </a:lvl2pPr>
            <a:lvl3pPr marL="1168400" indent="-346075" algn="l" defTabSz="914363" rtl="0" eaLnBrk="1" latinLnBrk="0" hangingPunct="1">
              <a:lnSpc>
                <a:spcPct val="90000"/>
              </a:lnSpc>
              <a:spcBef>
                <a:spcPct val="20000"/>
              </a:spcBef>
              <a:buSzPct val="100000"/>
              <a:buFontTx/>
              <a:buBlip>
                <a:blip r:embed="rId3"/>
              </a:buBlip>
              <a:defRPr sz="2400" kern="1200">
                <a:solidFill>
                  <a:schemeClr val="bg1"/>
                </a:solidFill>
                <a:latin typeface="Calibri" pitchFamily="34" charset="0"/>
                <a:ea typeface="+mn-ea"/>
                <a:cs typeface="+mn-cs"/>
              </a:defRPr>
            </a:lvl3pPr>
            <a:lvl4pPr marL="1516063" indent="-347663" algn="l" defTabSz="914363" rtl="0" eaLnBrk="1" latinLnBrk="0" hangingPunct="1">
              <a:lnSpc>
                <a:spcPct val="90000"/>
              </a:lnSpc>
              <a:spcBef>
                <a:spcPct val="20000"/>
              </a:spcBef>
              <a:buSzPct val="100000"/>
              <a:buFontTx/>
              <a:buBlip>
                <a:blip r:embed="rId3"/>
              </a:buBlip>
              <a:defRPr sz="2400" kern="1200">
                <a:solidFill>
                  <a:schemeClr val="bg1"/>
                </a:solidFill>
                <a:latin typeface="Calibri" pitchFamily="34" charset="0"/>
                <a:ea typeface="+mn-ea"/>
                <a:cs typeface="+mn-cs"/>
              </a:defRPr>
            </a:lvl4pPr>
            <a:lvl5pPr marL="1852613" indent="-325438" algn="l" defTabSz="914363" rtl="0" eaLnBrk="1" latinLnBrk="0" hangingPunct="1">
              <a:lnSpc>
                <a:spcPct val="90000"/>
              </a:lnSpc>
              <a:spcBef>
                <a:spcPct val="20000"/>
              </a:spcBef>
              <a:buSzPct val="100000"/>
              <a:buFontTx/>
              <a:buBlip>
                <a:blip r:embed="rId3"/>
              </a:buBlip>
              <a:defRPr sz="24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spcBef>
                <a:spcPct val="25000"/>
              </a:spcBef>
              <a:spcAft>
                <a:spcPct val="25000"/>
              </a:spcAft>
              <a:buClr>
                <a:srgbClr val="F3F0A1"/>
              </a:buClr>
              <a:buFont typeface="Wingdings" pitchFamily="2" charset="2"/>
              <a:buChar char="§"/>
            </a:pPr>
            <a:r>
              <a:rPr lang="en-US" sz="2400" dirty="0">
                <a:solidFill>
                  <a:schemeClr val="tx1"/>
                </a:solidFill>
                <a:latin typeface="+mn-lt"/>
              </a:rPr>
              <a:t>Client Application Challenges</a:t>
            </a:r>
          </a:p>
          <a:p>
            <a:pPr marL="342900" indent="-342900">
              <a:spcBef>
                <a:spcPct val="25000"/>
              </a:spcBef>
              <a:spcAft>
                <a:spcPct val="25000"/>
              </a:spcAft>
              <a:buClr>
                <a:srgbClr val="F3F0A1"/>
              </a:buClr>
              <a:buFont typeface="Wingdings" pitchFamily="2" charset="2"/>
              <a:buChar char="§"/>
            </a:pPr>
            <a:r>
              <a:rPr lang="en-US" sz="2400" dirty="0">
                <a:solidFill>
                  <a:schemeClr val="tx1"/>
                </a:solidFill>
                <a:latin typeface="+mn-lt"/>
              </a:rPr>
              <a:t>What’s In The Box?</a:t>
            </a:r>
          </a:p>
          <a:p>
            <a:pPr marL="342900" indent="-342900">
              <a:spcBef>
                <a:spcPct val="25000"/>
              </a:spcBef>
              <a:spcAft>
                <a:spcPct val="25000"/>
              </a:spcAft>
              <a:buClr>
                <a:srgbClr val="F3F0A1"/>
              </a:buClr>
              <a:buFont typeface="Wingdings" pitchFamily="2" charset="2"/>
              <a:buChar char="§"/>
            </a:pPr>
            <a:r>
              <a:rPr lang="en-US" sz="2400" dirty="0">
                <a:solidFill>
                  <a:schemeClr val="tx1"/>
                </a:solidFill>
                <a:latin typeface="+mn-lt"/>
              </a:rPr>
              <a:t>Core Concepts</a:t>
            </a:r>
          </a:p>
          <a:p>
            <a:pPr marL="342900" indent="-342900">
              <a:spcBef>
                <a:spcPct val="25000"/>
              </a:spcBef>
              <a:spcAft>
                <a:spcPct val="25000"/>
              </a:spcAft>
              <a:buClr>
                <a:srgbClr val="F3F0A1"/>
              </a:buClr>
              <a:buFont typeface="Wingdings" pitchFamily="2" charset="2"/>
              <a:buChar char="§"/>
            </a:pPr>
            <a:r>
              <a:rPr lang="en-US" sz="2400" dirty="0">
                <a:solidFill>
                  <a:schemeClr val="tx1"/>
                </a:solidFill>
                <a:latin typeface="+mn-lt"/>
              </a:rPr>
              <a:t>Summary</a:t>
            </a:r>
          </a:p>
        </p:txBody>
      </p:sp>
    </p:spTree>
    <p:extLst>
      <p:ext uri="{BB962C8B-B14F-4D97-AF65-F5344CB8AC3E}">
        <p14:creationId xmlns:p14="http://schemas.microsoft.com/office/powerpoint/2010/main" val="349794266"/>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14189"/>
            <a:ext cx="8229600" cy="609398"/>
          </a:xfrm>
        </p:spPr>
        <p:txBody>
          <a:bodyPr>
            <a:noAutofit/>
          </a:bodyPr>
          <a:lstStyle/>
          <a:p>
            <a:r>
              <a:rPr lang="en-US" sz="4400" dirty="0" smtClean="0"/>
              <a:t>Navigation</a:t>
            </a:r>
            <a:endParaRPr lang="en-US" sz="4400" dirty="0"/>
          </a:p>
        </p:txBody>
      </p:sp>
      <p:sp>
        <p:nvSpPr>
          <p:cNvPr id="24" name="Content Placeholder 23"/>
          <p:cNvSpPr>
            <a:spLocks noGrp="1"/>
          </p:cNvSpPr>
          <p:nvPr>
            <p:ph idx="1"/>
          </p:nvPr>
        </p:nvSpPr>
        <p:spPr>
          <a:xfrm>
            <a:off x="539552" y="1263064"/>
            <a:ext cx="8280920" cy="4974248"/>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476250" defTabSz="914363">
              <a:lnSpc>
                <a:spcPct val="90000"/>
              </a:lnSpc>
              <a:spcAft>
                <a:spcPts val="0"/>
              </a:spcAft>
              <a:buSzPct val="100000"/>
            </a:pPr>
            <a:r>
              <a:rPr lang="en-US" kern="1200" dirty="0"/>
              <a:t>State-Based</a:t>
            </a:r>
          </a:p>
          <a:p>
            <a:pPr marL="922338" lvl="1" indent="-342900" defTabSz="914363">
              <a:lnSpc>
                <a:spcPct val="90000"/>
              </a:lnSpc>
              <a:spcAft>
                <a:spcPts val="0"/>
              </a:spcAft>
              <a:buSzPct val="100000"/>
              <a:buFont typeface="Wingdings" pitchFamily="2" charset="2"/>
              <a:buChar char="§"/>
            </a:pPr>
            <a:r>
              <a:rPr lang="en-US" sz="2400" kern="1200" dirty="0" err="1">
                <a:ea typeface="+mn-ea"/>
              </a:rPr>
              <a:t>VisualStateManager</a:t>
            </a:r>
            <a:r>
              <a:rPr lang="en-US" sz="2400" kern="1200" dirty="0">
                <a:ea typeface="+mn-ea"/>
              </a:rPr>
              <a:t> State Changes</a:t>
            </a:r>
          </a:p>
          <a:p>
            <a:pPr marL="476250" defTabSz="914363">
              <a:lnSpc>
                <a:spcPct val="90000"/>
              </a:lnSpc>
              <a:spcAft>
                <a:spcPts val="0"/>
              </a:spcAft>
              <a:buSzPct val="100000"/>
            </a:pPr>
            <a:r>
              <a:rPr lang="en-US" kern="1200" dirty="0"/>
              <a:t>View-Based</a:t>
            </a:r>
          </a:p>
          <a:p>
            <a:pPr marL="822325" lvl="3" indent="-342900" defTabSz="914363">
              <a:lnSpc>
                <a:spcPct val="90000"/>
              </a:lnSpc>
              <a:spcAft>
                <a:spcPts val="0"/>
              </a:spcAft>
              <a:buSzPct val="100000"/>
            </a:pPr>
            <a:r>
              <a:rPr lang="en-US" sz="2400" kern="1200" dirty="0">
                <a:ea typeface="+mn-ea"/>
              </a:rPr>
              <a:t>Uses the Rich Prism Navigation API</a:t>
            </a:r>
          </a:p>
          <a:p>
            <a:pPr marL="822325" lvl="3" indent="-342900" defTabSz="914363">
              <a:lnSpc>
                <a:spcPct val="90000"/>
              </a:lnSpc>
              <a:spcAft>
                <a:spcPts val="0"/>
              </a:spcAft>
              <a:buSzPct val="100000"/>
            </a:pPr>
            <a:r>
              <a:rPr lang="en-US" sz="2400" kern="1200" dirty="0">
                <a:ea typeface="+mn-ea"/>
              </a:rPr>
              <a:t>Uri Used to Navigation Content to a Region</a:t>
            </a:r>
          </a:p>
          <a:p>
            <a:pPr marL="822325" lvl="3" indent="-342900" defTabSz="914363">
              <a:lnSpc>
                <a:spcPct val="90000"/>
              </a:lnSpc>
              <a:spcAft>
                <a:spcPts val="0"/>
              </a:spcAft>
              <a:buSzPct val="100000"/>
            </a:pPr>
            <a:r>
              <a:rPr lang="en-US" sz="2400" kern="1200" dirty="0">
                <a:ea typeface="+mn-ea"/>
              </a:rPr>
              <a:t>Lifetime Control </a:t>
            </a:r>
          </a:p>
          <a:p>
            <a:pPr marL="476250" defTabSz="914363">
              <a:lnSpc>
                <a:spcPct val="90000"/>
              </a:lnSpc>
              <a:spcAft>
                <a:spcPts val="0"/>
              </a:spcAft>
              <a:buSzPct val="100000"/>
            </a:pPr>
            <a:r>
              <a:rPr lang="en-US" kern="1200" dirty="0"/>
              <a:t>Silverlight Frame Navigation </a:t>
            </a:r>
            <a:r>
              <a:rPr lang="en-US" kern="1200" dirty="0" smtClean="0"/>
              <a:t>Support</a:t>
            </a:r>
          </a:p>
          <a:p>
            <a:pPr marL="876300" lvl="1" defTabSz="914363">
              <a:lnSpc>
                <a:spcPct val="90000"/>
              </a:lnSpc>
              <a:spcAft>
                <a:spcPts val="0"/>
              </a:spcAft>
              <a:buSzPct val="100000"/>
            </a:pPr>
            <a:r>
              <a:rPr lang="en-US" kern="1200" dirty="0"/>
              <a:t>http:/blogs.msdn.com/b/</a:t>
            </a:r>
            <a:r>
              <a:rPr lang="en-US" kern="1200" dirty="0" err="1"/>
              <a:t>kashiffl</a:t>
            </a:r>
            <a:r>
              <a:rPr lang="en-US" kern="1200" dirty="0" smtClean="0"/>
              <a:t>/</a:t>
            </a:r>
          </a:p>
          <a:p>
            <a:pPr marL="476250" defTabSz="914363">
              <a:lnSpc>
                <a:spcPct val="90000"/>
              </a:lnSpc>
              <a:spcAft>
                <a:spcPts val="0"/>
              </a:spcAft>
              <a:buSzPct val="100000"/>
            </a:pPr>
            <a:endParaRPr lang="en-US" sz="2400" kern="1200" dirty="0" smtClean="0">
              <a:ea typeface="+mn-ea"/>
            </a:endParaRPr>
          </a:p>
          <a:p>
            <a:pPr marL="706438" lvl="2" indent="-361950" defTabSz="914363">
              <a:lnSpc>
                <a:spcPct val="90000"/>
              </a:lnSpc>
              <a:buSzPct val="100000"/>
              <a:buFontTx/>
              <a:buBlip>
                <a:blip r:embed="rId3"/>
              </a:buBlip>
            </a:pPr>
            <a:endParaRPr lang="en-US" sz="2400" kern="1200" dirty="0">
              <a:ea typeface="+mn-ea"/>
            </a:endParaRPr>
          </a:p>
        </p:txBody>
      </p:sp>
      <p:sp>
        <p:nvSpPr>
          <p:cNvPr id="28" name="Hexagon 27"/>
          <p:cNvSpPr/>
          <p:nvPr/>
        </p:nvSpPr>
        <p:spPr>
          <a:xfrm>
            <a:off x="7315200" y="228600"/>
            <a:ext cx="1652851" cy="1424872"/>
          </a:xfrm>
          <a:prstGeom prst="hexagon">
            <a:avLst/>
          </a:prstGeom>
          <a:blipFill>
            <a:blip r:embed="rId4"/>
            <a:stretch>
              <a:fillRect l="-7000" r="-7000"/>
            </a:stretch>
          </a:blipFill>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1970842"/>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smtClean="0"/>
              <a:t>Demo</a:t>
            </a:r>
            <a:endParaRPr lang="en-US" dirty="0"/>
          </a:p>
        </p:txBody>
      </p:sp>
      <p:sp>
        <p:nvSpPr>
          <p:cNvPr id="9" name="Subtitle 8"/>
          <p:cNvSpPr>
            <a:spLocks noGrp="1"/>
          </p:cNvSpPr>
          <p:nvPr>
            <p:ph type="subTitle" idx="1"/>
          </p:nvPr>
        </p:nvSpPr>
        <p:spPr>
          <a:xfrm>
            <a:off x="1152525" y="4419600"/>
            <a:ext cx="6804025" cy="560387"/>
          </a:xfrm>
        </p:spPr>
        <p:txBody>
          <a:bodyPr/>
          <a:lstStyle/>
          <a:p>
            <a:r>
              <a:rPr lang="en-US" dirty="0" smtClean="0"/>
              <a:t>Navigation</a:t>
            </a:r>
            <a:endParaRPr lang="en-US" dirty="0"/>
          </a:p>
        </p:txBody>
      </p:sp>
      <p:sp>
        <p:nvSpPr>
          <p:cNvPr id="10" name="TextBox 9"/>
          <p:cNvSpPr txBox="1"/>
          <p:nvPr/>
        </p:nvSpPr>
        <p:spPr>
          <a:xfrm>
            <a:off x="1219200" y="5284787"/>
            <a:ext cx="5867400" cy="1200329"/>
          </a:xfrm>
          <a:prstGeom prst="rect">
            <a:avLst/>
          </a:prstGeom>
          <a:noFill/>
        </p:spPr>
        <p:txBody>
          <a:bodyPr wrap="square" rtlCol="0">
            <a:spAutoFit/>
          </a:bodyPr>
          <a:lstStyle/>
          <a:p>
            <a:r>
              <a:rPr lang="en-US" dirty="0" smtClean="0"/>
              <a:t>Codeless </a:t>
            </a:r>
            <a:r>
              <a:rPr lang="en-US" dirty="0"/>
              <a:t>Navigation Initiation</a:t>
            </a:r>
          </a:p>
          <a:p>
            <a:r>
              <a:rPr lang="en-US" dirty="0" err="1"/>
              <a:t>ShellView</a:t>
            </a:r>
            <a:r>
              <a:rPr lang="en-US" dirty="0"/>
              <a:t> – Uri Mapper</a:t>
            </a:r>
          </a:p>
          <a:p>
            <a:r>
              <a:rPr lang="en-US" dirty="0" err="1"/>
              <a:t>InventoryView</a:t>
            </a:r>
            <a:endParaRPr lang="en-US" dirty="0"/>
          </a:p>
          <a:p>
            <a:endParaRPr lang="en-US" dirty="0"/>
          </a:p>
        </p:txBody>
      </p:sp>
      <p:sp>
        <p:nvSpPr>
          <p:cNvPr id="7" name="Hexagon 6"/>
          <p:cNvSpPr/>
          <p:nvPr/>
        </p:nvSpPr>
        <p:spPr>
          <a:xfrm>
            <a:off x="7315200" y="228600"/>
            <a:ext cx="1652851" cy="1424872"/>
          </a:xfrm>
          <a:prstGeom prst="hexagon">
            <a:avLst/>
          </a:prstGeom>
          <a:blipFill>
            <a:blip r:embed="rId3"/>
            <a:stretch>
              <a:fillRect l="-7000" r="-7000"/>
            </a:stretch>
          </a:blipFill>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0494180"/>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71330"/>
            <a:ext cx="8375946" cy="609398"/>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defTabSz="914363" fontAlgn="auto">
              <a:lnSpc>
                <a:spcPct val="90000"/>
              </a:lnSpc>
              <a:spcAft>
                <a:spcPts val="0"/>
              </a:spcAft>
            </a:pPr>
            <a:r>
              <a:rPr lang="en-US" sz="4400" dirty="0"/>
              <a:t>Summary</a:t>
            </a:r>
          </a:p>
        </p:txBody>
      </p:sp>
      <p:sp>
        <p:nvSpPr>
          <p:cNvPr id="3" name="Text Placeholder 2"/>
          <p:cNvSpPr>
            <a:spLocks noGrp="1"/>
          </p:cNvSpPr>
          <p:nvPr>
            <p:ph idx="1"/>
          </p:nvPr>
        </p:nvSpPr>
        <p:spPr>
          <a:xfrm>
            <a:off x="539552" y="1022176"/>
            <a:ext cx="8610600" cy="5791200"/>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361950" defTabSz="914363">
              <a:lnSpc>
                <a:spcPct val="90000"/>
              </a:lnSpc>
              <a:spcAft>
                <a:spcPts val="0"/>
              </a:spcAft>
              <a:buSzPct val="100000"/>
            </a:pPr>
            <a:r>
              <a:rPr lang="en-US" kern="1200" dirty="0"/>
              <a:t>Prism: Guidance For Composite Client Applications</a:t>
            </a:r>
          </a:p>
          <a:p>
            <a:pPr marL="762000" lvl="1" defTabSz="914363">
              <a:lnSpc>
                <a:spcPct val="90000"/>
              </a:lnSpc>
              <a:spcAft>
                <a:spcPts val="0"/>
              </a:spcAft>
              <a:buSzPct val="100000"/>
            </a:pPr>
            <a:r>
              <a:rPr lang="en-US" kern="1200" dirty="0">
                <a:ea typeface="+mn-ea"/>
              </a:rPr>
              <a:t>Library of Patterns for Modularity, Composition, Separated Presentation</a:t>
            </a:r>
            <a:r>
              <a:rPr lang="en-US" kern="1200" dirty="0" smtClean="0">
                <a:ea typeface="+mn-ea"/>
              </a:rPr>
              <a:t>…</a:t>
            </a:r>
            <a:endParaRPr lang="en-US" kern="1200" dirty="0">
              <a:ea typeface="+mn-ea"/>
            </a:endParaRPr>
          </a:p>
          <a:p>
            <a:pPr marL="361950" defTabSz="914363">
              <a:lnSpc>
                <a:spcPct val="90000"/>
              </a:lnSpc>
              <a:spcAft>
                <a:spcPts val="0"/>
              </a:spcAft>
              <a:buSzPct val="100000"/>
            </a:pPr>
            <a:r>
              <a:rPr lang="en-US" kern="1200" dirty="0"/>
              <a:t>Solid but Flexible Architectural Foundation</a:t>
            </a:r>
          </a:p>
          <a:p>
            <a:pPr marL="808038" lvl="1" defTabSz="914363">
              <a:lnSpc>
                <a:spcPct val="90000"/>
              </a:lnSpc>
              <a:spcAft>
                <a:spcPts val="0"/>
              </a:spcAft>
              <a:buSzPct val="100000"/>
            </a:pPr>
            <a:r>
              <a:rPr lang="en-US" kern="1200" dirty="0">
                <a:ea typeface="+mn-ea"/>
              </a:rPr>
              <a:t>Promotes Re-use, Unit Testing, Independent Development</a:t>
            </a:r>
          </a:p>
          <a:p>
            <a:pPr marL="808038" lvl="1" defTabSz="914363">
              <a:lnSpc>
                <a:spcPct val="90000"/>
              </a:lnSpc>
              <a:spcAft>
                <a:spcPts val="0"/>
              </a:spcAft>
              <a:buSzPct val="100000"/>
            </a:pPr>
            <a:r>
              <a:rPr lang="en-US" kern="1200" dirty="0">
                <a:ea typeface="+mn-ea"/>
              </a:rPr>
              <a:t>Supports Design-Time &amp; Run-Time </a:t>
            </a:r>
            <a:r>
              <a:rPr lang="en-US" kern="1200" dirty="0" smtClean="0">
                <a:ea typeface="+mn-ea"/>
              </a:rPr>
              <a:t>Extensibility</a:t>
            </a:r>
            <a:endParaRPr lang="en-US" kern="1200" dirty="0">
              <a:ea typeface="+mn-ea"/>
            </a:endParaRPr>
          </a:p>
          <a:p>
            <a:pPr marL="361950" defTabSz="914363">
              <a:lnSpc>
                <a:spcPct val="90000"/>
              </a:lnSpc>
              <a:spcAft>
                <a:spcPts val="0"/>
              </a:spcAft>
              <a:buSzPct val="100000"/>
            </a:pPr>
            <a:r>
              <a:rPr lang="en-US" kern="1200" dirty="0"/>
              <a:t>Multi-Targeting</a:t>
            </a:r>
          </a:p>
          <a:p>
            <a:pPr marL="808038" lvl="1" defTabSz="914363">
              <a:lnSpc>
                <a:spcPct val="90000"/>
              </a:lnSpc>
              <a:spcAft>
                <a:spcPts val="0"/>
              </a:spcAft>
              <a:buSzPct val="100000"/>
            </a:pPr>
            <a:r>
              <a:rPr lang="en-US" kern="1200" dirty="0">
                <a:ea typeface="+mn-ea"/>
              </a:rPr>
              <a:t>Promotes Re-use across WPF &amp; Silverlight</a:t>
            </a:r>
          </a:p>
          <a:p>
            <a:pPr marL="808038" lvl="1" defTabSz="914363">
              <a:lnSpc>
                <a:spcPct val="90000"/>
              </a:lnSpc>
              <a:spcAft>
                <a:spcPts val="0"/>
              </a:spcAft>
              <a:buSzPct val="100000"/>
            </a:pPr>
            <a:r>
              <a:rPr lang="en-US" kern="1200" dirty="0">
                <a:ea typeface="+mn-ea"/>
              </a:rPr>
              <a:t>Support Multi User Experience or </a:t>
            </a:r>
            <a:r>
              <a:rPr lang="en-US" kern="1200" dirty="0" smtClean="0">
                <a:ea typeface="+mn-ea"/>
              </a:rPr>
              <a:t>Migration</a:t>
            </a:r>
            <a:endParaRPr lang="en-US" kern="1200" dirty="0"/>
          </a:p>
          <a:p>
            <a:pPr marL="361950" defTabSz="914363">
              <a:lnSpc>
                <a:spcPct val="90000"/>
              </a:lnSpc>
              <a:spcAft>
                <a:spcPts val="0"/>
              </a:spcAft>
              <a:buSzPct val="100000"/>
            </a:pPr>
            <a:r>
              <a:rPr lang="en-US" kern="1200" dirty="0" err="1"/>
              <a:t>Libraray</a:t>
            </a:r>
            <a:r>
              <a:rPr lang="en-US" kern="1200" dirty="0"/>
              <a:t> Code, Reference Implementations, Quick-Starts, Hands-On Labs, Book (coming soon), and Documentation Available on MSDN &amp; </a:t>
            </a:r>
            <a:r>
              <a:rPr lang="en-US" kern="1200" dirty="0" smtClean="0"/>
              <a:t>CodePlex</a:t>
            </a:r>
            <a:endParaRPr lang="en-US" kern="1200" dirty="0"/>
          </a:p>
          <a:p>
            <a:pPr marL="361950" defTabSz="914363">
              <a:lnSpc>
                <a:spcPct val="90000"/>
              </a:lnSpc>
              <a:spcAft>
                <a:spcPts val="0"/>
              </a:spcAft>
              <a:buSzPct val="100000"/>
            </a:pPr>
            <a:r>
              <a:rPr lang="en-US" kern="1200" dirty="0"/>
              <a:t>What’s Next?</a:t>
            </a:r>
          </a:p>
          <a:p>
            <a:pPr marL="808038" lvl="1" defTabSz="914363">
              <a:lnSpc>
                <a:spcPct val="90000"/>
              </a:lnSpc>
              <a:spcAft>
                <a:spcPts val="0"/>
              </a:spcAft>
              <a:buSzPct val="100000"/>
            </a:pPr>
            <a:r>
              <a:rPr lang="en-US" kern="1200" dirty="0">
                <a:ea typeface="+mn-ea"/>
              </a:rPr>
              <a:t>Send us feedback &amp; ideas for Prism refresh </a:t>
            </a:r>
            <a:r>
              <a:rPr lang="en-US" sz="1800" dirty="0" smtClean="0"/>
              <a:t>for Silverlight </a:t>
            </a:r>
            <a:r>
              <a:rPr lang="en-US" sz="1800" dirty="0" err="1" smtClean="0"/>
              <a:t>vNext</a:t>
            </a:r>
            <a:endParaRPr lang="en-US" sz="1800" dirty="0"/>
          </a:p>
        </p:txBody>
      </p:sp>
    </p:spTree>
    <p:extLst>
      <p:ext uri="{BB962C8B-B14F-4D97-AF65-F5344CB8AC3E}">
        <p14:creationId xmlns:p14="http://schemas.microsoft.com/office/powerpoint/2010/main" val="85639932"/>
      </p:ext>
    </p:extLst>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70756"/>
            <a:ext cx="8517632" cy="633413"/>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defTabSz="914363" fontAlgn="auto">
              <a:lnSpc>
                <a:spcPct val="90000"/>
              </a:lnSpc>
              <a:spcAft>
                <a:spcPts val="0"/>
              </a:spcAft>
            </a:pPr>
            <a:r>
              <a:rPr sz="4400" dirty="0"/>
              <a:t>Where </a:t>
            </a:r>
            <a:r>
              <a:rPr lang="en-US" sz="4400" dirty="0"/>
              <a:t>C</a:t>
            </a:r>
            <a:r>
              <a:rPr sz="4400" dirty="0"/>
              <a:t>an </a:t>
            </a:r>
            <a:r>
              <a:rPr lang="en-US" sz="4400" dirty="0"/>
              <a:t>Y</a:t>
            </a:r>
            <a:r>
              <a:rPr sz="4400" dirty="0"/>
              <a:t>ou </a:t>
            </a:r>
            <a:r>
              <a:rPr lang="en-US" sz="4400" dirty="0"/>
              <a:t>F</a:t>
            </a:r>
            <a:r>
              <a:rPr sz="4400" dirty="0"/>
              <a:t>ind It?</a:t>
            </a:r>
            <a:endParaRPr lang="en-US" sz="4400" dirty="0"/>
          </a:p>
        </p:txBody>
      </p:sp>
      <p:sp>
        <p:nvSpPr>
          <p:cNvPr id="3" name="Content Placeholder 2"/>
          <p:cNvSpPr>
            <a:spLocks noGrp="1"/>
          </p:cNvSpPr>
          <p:nvPr>
            <p:ph idx="1"/>
          </p:nvPr>
        </p:nvSpPr>
        <p:spPr>
          <a:xfrm>
            <a:off x="251520" y="1268760"/>
            <a:ext cx="4531668" cy="52031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defTabSz="914363" eaLnBrk="1" hangingPunct="1">
              <a:lnSpc>
                <a:spcPct val="90000"/>
              </a:lnSpc>
              <a:buSzPct val="100000"/>
              <a:buFont typeface="Arial" pitchFamily="34" charset="0"/>
              <a:buChar char="•"/>
            </a:pPr>
            <a:r>
              <a:rPr lang="en-US" kern="1200" dirty="0">
                <a:hlinkClick r:id="rId3"/>
              </a:rPr>
              <a:t>www.microsoft.com/prism</a:t>
            </a:r>
            <a:endParaRPr lang="en-US" kern="1200" dirty="0"/>
          </a:p>
        </p:txBody>
      </p:sp>
      <p:pic>
        <p:nvPicPr>
          <p:cNvPr id="1026" name="Picture 2" descr="C:\Users\kashiffl\AppData\Local\Temp\SNAGHTML238c93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448" y="2348881"/>
            <a:ext cx="4678643" cy="3596598"/>
          </a:xfrm>
          <a:prstGeom prst="rect">
            <a:avLst/>
          </a:prstGeom>
          <a:noFill/>
          <a:effectLst>
            <a:reflection blurRad="6350" stA="52000" endA="300" endPos="35000" dir="5400000" sy="-100000" algn="bl" rotWithShape="0"/>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pic>
        <p:nvPicPr>
          <p:cNvPr id="1028" name="Picture 4" descr="C:\Users\kashiffl\AppData\Local\Temp\SNAGHTML23a42a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1961" y="2298201"/>
            <a:ext cx="4744570" cy="3647278"/>
          </a:xfrm>
          <a:prstGeom prst="rect">
            <a:avLst/>
          </a:prstGeom>
          <a:noFill/>
          <a:effectLst>
            <a:reflection blurRad="6350" stA="52000" endA="300" endPos="35000" dir="5400000" sy="-100000" algn="bl" rotWithShape="0"/>
          </a:effectLst>
          <a:scene3d>
            <a:camera prst="perspectiveContrastingLeftFacing"/>
            <a:lightRig rig="threePt" dir="t"/>
          </a:scene3d>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4788024" y="1268760"/>
            <a:ext cx="4069185" cy="615553"/>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342900" indent="-342900" defTabSz="914363">
              <a:lnSpc>
                <a:spcPct val="90000"/>
              </a:lnSpc>
              <a:spcBef>
                <a:spcPct val="25000"/>
              </a:spcBef>
              <a:spcAft>
                <a:spcPct val="25000"/>
              </a:spcAft>
              <a:buClr>
                <a:srgbClr val="F3F0A1"/>
              </a:buClr>
              <a:buSzPct val="100000"/>
              <a:buFont typeface="Arial" pitchFamily="34" charset="0"/>
              <a:buChar char="•"/>
            </a:pPr>
            <a:r>
              <a:rPr lang="en-US" sz="2400" dirty="0">
                <a:cs typeface="+mn-cs"/>
                <a:hlinkClick r:id="rId6"/>
              </a:rPr>
              <a:t>www.codeplex.com/prism</a:t>
            </a:r>
            <a:endParaRPr lang="en-US" sz="2400" dirty="0">
              <a:cs typeface="+mn-cs"/>
            </a:endParaRPr>
          </a:p>
        </p:txBody>
      </p:sp>
    </p:spTree>
    <p:extLst>
      <p:ext uri="{BB962C8B-B14F-4D97-AF65-F5344CB8AC3E}">
        <p14:creationId xmlns:p14="http://schemas.microsoft.com/office/powerpoint/2010/main" val="3872895855"/>
      </p:ext>
    </p:extLst>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0648"/>
            <a:ext cx="8229600" cy="609398"/>
          </a:xfrm>
        </p:spPr>
        <p:txBody>
          <a:bodyPr vert="horz" wrap="square" lIns="0" tIns="0" rIns="0" bIns="0" rtlCol="0" anchor="t">
            <a:spAutoFit/>
          </a:bodyPr>
          <a:lstStyle/>
          <a:p>
            <a:pPr defTabSz="914363" fontAlgn="auto">
              <a:lnSpc>
                <a:spcPct val="90000"/>
              </a:lnSpc>
              <a:spcAft>
                <a:spcPts val="0"/>
              </a:spcAft>
            </a:pPr>
            <a:r>
              <a:rPr lang="en-US" sz="4400" dirty="0"/>
              <a:t>Prism Template Pack</a:t>
            </a:r>
          </a:p>
        </p:txBody>
      </p:sp>
      <p:sp>
        <p:nvSpPr>
          <p:cNvPr id="3" name="Content Placeholder 2"/>
          <p:cNvSpPr>
            <a:spLocks noGrp="1"/>
          </p:cNvSpPr>
          <p:nvPr>
            <p:ph idx="1"/>
          </p:nvPr>
        </p:nvSpPr>
        <p:spPr>
          <a:xfrm>
            <a:off x="1295325" y="5733256"/>
            <a:ext cx="6589043" cy="404407"/>
          </a:xfrm>
        </p:spPr>
        <p:txBody>
          <a:bodyPr>
            <a:noAutofit/>
          </a:bodyPr>
          <a:lstStyle/>
          <a:p>
            <a:pPr marL="0" indent="0" algn="ctr">
              <a:buNone/>
            </a:pPr>
            <a:r>
              <a:rPr lang="en-US" sz="2400" dirty="0" smtClean="0"/>
              <a:t>Available </a:t>
            </a:r>
            <a:r>
              <a:rPr lang="en-US" sz="2400" dirty="0"/>
              <a:t>From : </a:t>
            </a:r>
            <a:r>
              <a:rPr lang="en-US" sz="2400" dirty="0">
                <a:hlinkClick r:id="rId3"/>
              </a:rPr>
              <a:t>http://</a:t>
            </a:r>
            <a:r>
              <a:rPr lang="en-US" sz="2400" dirty="0" smtClean="0">
                <a:hlinkClick r:id="rId3"/>
              </a:rPr>
              <a:t>blogs.msdn.com/dphill</a:t>
            </a:r>
            <a:r>
              <a:rPr lang="en-US" sz="2400" dirty="0" smtClean="0"/>
              <a:t> </a:t>
            </a:r>
          </a:p>
        </p:txBody>
      </p:sp>
      <p:pic>
        <p:nvPicPr>
          <p:cNvPr id="1026" name="Picture 2" descr="C:\Users\kashiffl\AppData\Local\Temp\SNAGHTML15792a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908720"/>
            <a:ext cx="6772570" cy="4680520"/>
          </a:xfrm>
          <a:prstGeom prst="rect">
            <a:avLst/>
          </a:prstGeom>
          <a:noFill/>
          <a:ln w="9525">
            <a:noFill/>
            <a:miter lim="800000"/>
            <a:headEnd/>
            <a:tailEnd/>
          </a:ln>
          <a:effectLst>
            <a:reflection blurRad="6350" stA="150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204479"/>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a:t>
            </a:r>
            <a:endParaRPr lang="en-US" dirty="0"/>
          </a:p>
        </p:txBody>
      </p:sp>
      <p:sp>
        <p:nvSpPr>
          <p:cNvPr id="3" name="Content Placeholder 2"/>
          <p:cNvSpPr>
            <a:spLocks noGrp="1"/>
          </p:cNvSpPr>
          <p:nvPr>
            <p:ph idx="1"/>
          </p:nvPr>
        </p:nvSpPr>
        <p:spPr>
          <a:xfrm>
            <a:off x="228600" y="762000"/>
            <a:ext cx="8743950" cy="5330825"/>
          </a:xfrm>
        </p:spPr>
        <p:txBody>
          <a:bodyPr/>
          <a:lstStyle/>
          <a:p>
            <a:r>
              <a:rPr lang="en-US" dirty="0"/>
              <a:t>Twitter</a:t>
            </a:r>
            <a:r>
              <a:rPr lang="en-US" dirty="0" smtClean="0"/>
              <a:t>: @</a:t>
            </a:r>
            <a:r>
              <a:rPr lang="en-US" dirty="0"/>
              <a:t>kdawg02</a:t>
            </a:r>
          </a:p>
          <a:p>
            <a:r>
              <a:rPr lang="en-US" dirty="0"/>
              <a:t>Blogs</a:t>
            </a:r>
          </a:p>
          <a:p>
            <a:pPr lvl="1"/>
            <a:r>
              <a:rPr lang="en-US" dirty="0">
                <a:hlinkClick r:id="rId2"/>
              </a:rPr>
              <a:t>http://karlshifflett.wordpress.com/</a:t>
            </a:r>
            <a:endParaRPr lang="en-US" dirty="0"/>
          </a:p>
          <a:p>
            <a:pPr lvl="1"/>
            <a:r>
              <a:rPr lang="en-US" dirty="0">
                <a:hlinkClick r:id="rId3"/>
              </a:rPr>
              <a:t>http://blogs.msdn.com/b/kashiffl/</a:t>
            </a:r>
            <a:endParaRPr lang="en-US" dirty="0"/>
          </a:p>
          <a:p>
            <a:pPr lvl="1"/>
            <a:r>
              <a:rPr lang="en-US" dirty="0">
                <a:hlinkClick r:id="rId4"/>
              </a:rPr>
              <a:t>http://blogs.msdn.com/b/wpfsldesigner/</a:t>
            </a:r>
            <a:endParaRPr lang="en-US" dirty="0"/>
          </a:p>
          <a:p>
            <a:r>
              <a:rPr lang="en-US" dirty="0"/>
              <a:t>Links</a:t>
            </a:r>
          </a:p>
          <a:p>
            <a:pPr lvl="1"/>
            <a:r>
              <a:rPr lang="en-US" dirty="0">
                <a:hlinkClick r:id="rId5"/>
              </a:rPr>
              <a:t>http://compositewpf.codeplex.com/</a:t>
            </a:r>
          </a:p>
          <a:p>
            <a:pPr lvl="1"/>
            <a:r>
              <a:rPr lang="en-US" dirty="0">
                <a:hlinkClick r:id="rId5"/>
              </a:rPr>
              <a:t>http://msdn.microsoft.com/en-us/practices/default.aspx</a:t>
            </a:r>
            <a:endParaRPr lang="en-US" dirty="0"/>
          </a:p>
          <a:p>
            <a:endParaRPr lang="en-US" sz="2000" dirty="0"/>
          </a:p>
          <a:p>
            <a:endParaRPr lang="en-US" dirty="0"/>
          </a:p>
        </p:txBody>
      </p:sp>
    </p:spTree>
    <p:extLst>
      <p:ext uri="{BB962C8B-B14F-4D97-AF65-F5344CB8AC3E}">
        <p14:creationId xmlns:p14="http://schemas.microsoft.com/office/powerpoint/2010/main" val="750634150"/>
      </p:ext>
    </p:extLst>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rrowheads="1"/>
          </p:cNvPicPr>
          <p:nvPr/>
        </p:nvPicPr>
        <p:blipFill>
          <a:blip r:embed="rId2" cstate="print"/>
          <a:stretch>
            <a:fillRect/>
          </a:stretch>
        </p:blipFill>
        <p:spPr bwMode="black">
          <a:xfrm>
            <a:off x="1066800" y="2971800"/>
            <a:ext cx="6820407" cy="1592092"/>
          </a:xfrm>
          <a:prstGeom prst="rect">
            <a:avLst/>
          </a:prstGeom>
          <a:noFill/>
          <a:ln>
            <a:noFill/>
          </a:ln>
        </p:spPr>
      </p:pic>
    </p:spTree>
    <p:extLst>
      <p:ext uri="{BB962C8B-B14F-4D97-AF65-F5344CB8AC3E}">
        <p14:creationId xmlns:p14="http://schemas.microsoft.com/office/powerpoint/2010/main" val="2262000357"/>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124744"/>
            <a:ext cx="8375946" cy="5190352"/>
          </a:xfrm>
        </p:spPr>
        <p:txBody>
          <a:bodyPr>
            <a:noAutofit/>
          </a:bodyPr>
          <a:lstStyle/>
          <a:p>
            <a:pPr defTabSz="914363">
              <a:lnSpc>
                <a:spcPct val="90000"/>
              </a:lnSpc>
              <a:buSzPct val="100000"/>
            </a:pPr>
            <a:r>
              <a:rPr lang="en-US" kern="1200" dirty="0"/>
              <a:t>The Problem:</a:t>
            </a:r>
          </a:p>
          <a:p>
            <a:pPr marL="742950" lvl="2" indent="-342900" defTabSz="914363">
              <a:lnSpc>
                <a:spcPct val="90000"/>
              </a:lnSpc>
              <a:buSzPct val="100000"/>
              <a:buFont typeface="Wingdings" pitchFamily="2" charset="2"/>
              <a:buChar char="§"/>
            </a:pPr>
            <a:r>
              <a:rPr lang="en-US" sz="2200" kern="1200" dirty="0">
                <a:ea typeface="+mn-ea"/>
              </a:rPr>
              <a:t>Client Applications are Challenging</a:t>
            </a:r>
          </a:p>
          <a:p>
            <a:pPr marL="742950" lvl="2" indent="-342900" defTabSz="914363">
              <a:lnSpc>
                <a:spcPct val="90000"/>
              </a:lnSpc>
              <a:buSzPct val="100000"/>
              <a:buFont typeface="Wingdings" pitchFamily="2" charset="2"/>
              <a:buChar char="§"/>
            </a:pPr>
            <a:r>
              <a:rPr lang="en-US" sz="2200" kern="1200" dirty="0">
                <a:ea typeface="+mn-ea"/>
              </a:rPr>
              <a:t>How To Make The Application Dynamic, Customizable, Extensible, Maintainable, and Testable</a:t>
            </a:r>
            <a:r>
              <a:rPr lang="en-US" sz="2200" kern="1200" dirty="0" smtClean="0">
                <a:ea typeface="+mn-ea"/>
              </a:rPr>
              <a:t>?</a:t>
            </a:r>
          </a:p>
          <a:p>
            <a:pPr defTabSz="914363">
              <a:lnSpc>
                <a:spcPct val="90000"/>
              </a:lnSpc>
              <a:buSzPct val="100000"/>
            </a:pPr>
            <a:r>
              <a:rPr lang="en-US" kern="1200" dirty="0" smtClean="0"/>
              <a:t>The Solution:</a:t>
            </a:r>
          </a:p>
          <a:p>
            <a:pPr marL="742950" lvl="2" indent="-342900" defTabSz="914363">
              <a:lnSpc>
                <a:spcPct val="90000"/>
              </a:lnSpc>
              <a:buSzPct val="100000"/>
              <a:buFont typeface="Wingdings" pitchFamily="2" charset="2"/>
              <a:buChar char="§"/>
            </a:pPr>
            <a:r>
              <a:rPr lang="en-US" sz="2200" kern="1200" dirty="0" smtClean="0">
                <a:ea typeface="+mn-ea"/>
              </a:rPr>
              <a:t>Break </a:t>
            </a:r>
            <a:r>
              <a:rPr lang="en-US" sz="2200" kern="1200" dirty="0">
                <a:ea typeface="+mn-ea"/>
              </a:rPr>
              <a:t>Application Into Pieces</a:t>
            </a:r>
          </a:p>
          <a:p>
            <a:pPr marL="742950" lvl="2" indent="-342900" defTabSz="914363">
              <a:lnSpc>
                <a:spcPct val="90000"/>
              </a:lnSpc>
              <a:buSzPct val="100000"/>
              <a:buFont typeface="Wingdings" pitchFamily="2" charset="2"/>
              <a:buChar char="§"/>
            </a:pPr>
            <a:r>
              <a:rPr lang="en-US" sz="2200" kern="1200" dirty="0">
                <a:ea typeface="+mn-ea"/>
              </a:rPr>
              <a:t>Manage Dependencies and Interactions</a:t>
            </a:r>
          </a:p>
          <a:p>
            <a:pPr marL="742950" lvl="2" indent="-342900" defTabSz="914363">
              <a:lnSpc>
                <a:spcPct val="90000"/>
              </a:lnSpc>
              <a:buSzPct val="100000"/>
              <a:buFont typeface="Wingdings" pitchFamily="2" charset="2"/>
              <a:buChar char="§"/>
            </a:pPr>
            <a:r>
              <a:rPr lang="en-US" sz="2200" kern="1200" dirty="0">
                <a:ea typeface="+mn-ea"/>
              </a:rPr>
              <a:t>Re-assemble Application at </a:t>
            </a:r>
            <a:r>
              <a:rPr lang="en-US" sz="2200" kern="1200" dirty="0" smtClean="0">
                <a:ea typeface="+mn-ea"/>
              </a:rPr>
              <a:t>Run-time</a:t>
            </a:r>
            <a:endParaRPr lang="en-US" sz="2200" kern="1200" dirty="0">
              <a:ea typeface="+mn-ea"/>
            </a:endParaRPr>
          </a:p>
          <a:p>
            <a:pPr defTabSz="914363">
              <a:lnSpc>
                <a:spcPct val="90000"/>
              </a:lnSpc>
              <a:buSzPct val="100000"/>
            </a:pPr>
            <a:r>
              <a:rPr lang="en-US" kern="1200" dirty="0"/>
              <a:t>Prism: </a:t>
            </a:r>
          </a:p>
          <a:p>
            <a:pPr marL="800100" lvl="3" indent="-342900" defTabSz="914363">
              <a:lnSpc>
                <a:spcPct val="90000"/>
              </a:lnSpc>
              <a:buSzPct val="100000"/>
            </a:pPr>
            <a:r>
              <a:rPr lang="en-US" sz="2200" kern="1200" dirty="0">
                <a:ea typeface="+mn-ea"/>
              </a:rPr>
              <a:t>Guidance For Building Composite Client Applications</a:t>
            </a:r>
          </a:p>
        </p:txBody>
      </p:sp>
      <p:sp>
        <p:nvSpPr>
          <p:cNvPr id="5" name="Title 1"/>
          <p:cNvSpPr txBox="1">
            <a:spLocks/>
          </p:cNvSpPr>
          <p:nvPr/>
        </p:nvSpPr>
        <p:spPr>
          <a:xfrm>
            <a:off x="539552" y="371330"/>
            <a:ext cx="8375946" cy="609398"/>
          </a:xfrm>
          <a:prstGeom prst="rect">
            <a:avLst/>
          </a:prstGeom>
        </p:spPr>
        <p:txBody>
          <a:bodyPr vert="horz" wrap="square" lIns="0" tIns="0" rIns="0" bIns="0" rtlCol="0" anchor="t">
            <a:spAutoFit/>
          </a:bodyPr>
          <a:lstStyle/>
          <a:p>
            <a:pPr marL="0" marR="0" lvl="0" indent="0" defTabSz="914363" latinLnBrk="0">
              <a:lnSpc>
                <a:spcPct val="90000"/>
              </a:lnSpc>
              <a:buClrTx/>
              <a:buSzTx/>
              <a:buFontTx/>
              <a:buNone/>
              <a:tabLst/>
              <a:defRPr/>
            </a:pPr>
            <a:r>
              <a:rPr lang="en-US" sz="4400" b="1" dirty="0">
                <a:solidFill>
                  <a:srgbClr val="F3F0A1"/>
                </a:solidFill>
                <a:latin typeface="+mj-lt"/>
                <a:ea typeface="+mj-ea"/>
                <a:cs typeface="+mj-cs"/>
              </a:rPr>
              <a:t>Client Application Challenges</a:t>
            </a:r>
          </a:p>
        </p:txBody>
      </p:sp>
    </p:spTree>
    <p:extLst>
      <p:ext uri="{BB962C8B-B14F-4D97-AF65-F5344CB8AC3E}">
        <p14:creationId xmlns:p14="http://schemas.microsoft.com/office/powerpoint/2010/main" val="1303288038"/>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Mixed Up Puzzle Jumbled.pn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a:xfrm>
            <a:off x="604611" y="740928"/>
            <a:ext cx="8131628" cy="5301343"/>
          </a:xfrm>
          <a:prstGeom prst="rect">
            <a:avLst/>
          </a:prstGeom>
        </p:spPr>
      </p:pic>
      <p:pic>
        <p:nvPicPr>
          <p:cNvPr id="4" name="Picture 3" descr="Full Puzzle.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43355" y="597753"/>
            <a:ext cx="8654141" cy="5587693"/>
          </a:xfrm>
          <a:prstGeom prst="rect">
            <a:avLst/>
          </a:prstGeom>
        </p:spPr>
      </p:pic>
      <p:sp>
        <p:nvSpPr>
          <p:cNvPr id="5" name="Title 1"/>
          <p:cNvSpPr txBox="1">
            <a:spLocks/>
          </p:cNvSpPr>
          <p:nvPr/>
        </p:nvSpPr>
        <p:spPr>
          <a:xfrm>
            <a:off x="383539" y="141353"/>
            <a:ext cx="8375946" cy="332399"/>
          </a:xfrm>
          <a:prstGeom prst="rect">
            <a:avLst/>
          </a:prstGeom>
        </p:spPr>
        <p:txBody>
          <a:bodyPr vert="horz" wrap="square" lIns="0" tIns="0" rIns="0" bIns="0" rtlCol="0" anchor="t">
            <a:sp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lang="en-US" sz="2400" b="1" dirty="0">
                <a:solidFill>
                  <a:srgbClr val="F3F0A1"/>
                </a:solidFill>
                <a:latin typeface="+mj-lt"/>
                <a:ea typeface="+mj-ea"/>
                <a:cs typeface="+mj-cs"/>
              </a:rPr>
              <a:t>What’s a Composite Application?</a:t>
            </a:r>
          </a:p>
        </p:txBody>
      </p:sp>
    </p:spTree>
    <p:extLst>
      <p:ext uri="{BB962C8B-B14F-4D97-AF65-F5344CB8AC3E}">
        <p14:creationId xmlns:p14="http://schemas.microsoft.com/office/powerpoint/2010/main" val="138598881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052736"/>
            <a:ext cx="7632848" cy="5402353"/>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defTabSz="914363">
              <a:spcAft>
                <a:spcPts val="0"/>
              </a:spcAft>
              <a:buSzPct val="100000"/>
            </a:pPr>
            <a:r>
              <a:rPr lang="en-US" kern="1200" dirty="0"/>
              <a:t>Prism Contains:</a:t>
            </a:r>
          </a:p>
          <a:p>
            <a:pPr marL="742950" lvl="2" indent="-342900" defTabSz="914363">
              <a:spcAft>
                <a:spcPts val="0"/>
              </a:spcAft>
              <a:buSzPct val="100000"/>
              <a:buFont typeface="Wingdings" pitchFamily="2" charset="2"/>
              <a:buChar char="§"/>
            </a:pPr>
            <a:r>
              <a:rPr lang="en-US" sz="2200" kern="1200" dirty="0">
                <a:ea typeface="+mn-ea"/>
              </a:rPr>
              <a:t>Library</a:t>
            </a:r>
          </a:p>
          <a:p>
            <a:pPr marL="742950" lvl="2" indent="-342900" defTabSz="914363">
              <a:spcAft>
                <a:spcPts val="0"/>
              </a:spcAft>
              <a:buSzPct val="100000"/>
              <a:buFont typeface="Wingdings" pitchFamily="2" charset="2"/>
              <a:buChar char="§"/>
            </a:pPr>
            <a:r>
              <a:rPr lang="en-US" sz="2200" kern="1200" dirty="0">
                <a:ea typeface="+mn-ea"/>
              </a:rPr>
              <a:t>Reference Implementations</a:t>
            </a:r>
          </a:p>
          <a:p>
            <a:pPr marL="742950" lvl="2" indent="-342900" defTabSz="914363">
              <a:spcAft>
                <a:spcPts val="0"/>
              </a:spcAft>
              <a:buSzPct val="100000"/>
              <a:buFont typeface="Wingdings" pitchFamily="2" charset="2"/>
              <a:buChar char="§"/>
            </a:pPr>
            <a:r>
              <a:rPr lang="en-US" sz="2200" kern="1200" dirty="0">
                <a:ea typeface="+mn-ea"/>
              </a:rPr>
              <a:t>Quick-Starts and Hand-On Labs</a:t>
            </a:r>
          </a:p>
          <a:p>
            <a:pPr marL="742950" lvl="2" indent="-342900" defTabSz="914363">
              <a:spcAft>
                <a:spcPts val="0"/>
              </a:spcAft>
              <a:buSzPct val="100000"/>
              <a:buFont typeface="Wingdings" pitchFamily="2" charset="2"/>
              <a:buChar char="§"/>
            </a:pPr>
            <a:r>
              <a:rPr lang="en-US" sz="2200" kern="1200" dirty="0">
                <a:ea typeface="+mn-ea"/>
              </a:rPr>
              <a:t>MSDN Documentation</a:t>
            </a:r>
          </a:p>
          <a:p>
            <a:pPr marL="742950" lvl="2" indent="-342900" defTabSz="914363">
              <a:spcAft>
                <a:spcPts val="0"/>
              </a:spcAft>
              <a:buSzPct val="100000"/>
              <a:buFont typeface="Wingdings" pitchFamily="2" charset="2"/>
              <a:buChar char="§"/>
            </a:pPr>
            <a:r>
              <a:rPr lang="en-US" sz="2200" kern="1200" dirty="0">
                <a:ea typeface="+mn-ea"/>
              </a:rPr>
              <a:t>Printed Book (coming soon)</a:t>
            </a:r>
          </a:p>
          <a:p>
            <a:pPr marL="742950" lvl="2" indent="-342900" defTabSz="914363">
              <a:spcAft>
                <a:spcPts val="0"/>
              </a:spcAft>
              <a:buSzPct val="100000"/>
              <a:buFont typeface="Wingdings" pitchFamily="2" charset="2"/>
              <a:buChar char="§"/>
            </a:pPr>
            <a:r>
              <a:rPr lang="en-US" sz="2200" kern="1200" dirty="0">
                <a:ea typeface="+mn-ea"/>
              </a:rPr>
              <a:t>Community – </a:t>
            </a:r>
            <a:r>
              <a:rPr lang="en-US" sz="2200" kern="1200" dirty="0" err="1">
                <a:ea typeface="+mn-ea"/>
              </a:rPr>
              <a:t>CodePlex</a:t>
            </a:r>
            <a:endParaRPr lang="en-US" sz="2200" kern="1200" dirty="0">
              <a:ea typeface="+mn-ea"/>
            </a:endParaRPr>
          </a:p>
          <a:p>
            <a:pPr defTabSz="914363">
              <a:spcAft>
                <a:spcPts val="0"/>
              </a:spcAft>
              <a:buSzPct val="100000"/>
            </a:pPr>
            <a:r>
              <a:rPr lang="en-US" kern="1200" dirty="0"/>
              <a:t>Prism Releases:</a:t>
            </a:r>
          </a:p>
          <a:p>
            <a:pPr marL="742950" lvl="2" indent="-342900" defTabSz="914363">
              <a:spcAft>
                <a:spcPts val="0"/>
              </a:spcAft>
              <a:buSzPct val="100000"/>
              <a:buFont typeface="Wingdings" pitchFamily="2" charset="2"/>
              <a:buChar char="§"/>
            </a:pPr>
            <a:r>
              <a:rPr lang="en-US" sz="2200" kern="1200" dirty="0">
                <a:ea typeface="+mn-ea"/>
              </a:rPr>
              <a:t>Prism 1.0 – WPF [July 2008]</a:t>
            </a:r>
          </a:p>
          <a:p>
            <a:pPr marL="742950" lvl="2" indent="-342900" defTabSz="914363">
              <a:spcAft>
                <a:spcPts val="0"/>
              </a:spcAft>
              <a:buSzPct val="100000"/>
              <a:buFont typeface="Wingdings" pitchFamily="2" charset="2"/>
              <a:buChar char="§"/>
            </a:pPr>
            <a:r>
              <a:rPr lang="en-US" sz="2200" kern="1200" dirty="0">
                <a:ea typeface="+mn-ea"/>
              </a:rPr>
              <a:t>Prism 2.0 – WPF &amp; Silverlight 2.0 [Feb 2009]</a:t>
            </a:r>
            <a:br>
              <a:rPr lang="en-US" sz="2200" kern="1200" dirty="0">
                <a:ea typeface="+mn-ea"/>
              </a:rPr>
            </a:br>
            <a:r>
              <a:rPr lang="en-US" sz="2200" kern="1200" dirty="0">
                <a:ea typeface="+mn-ea"/>
              </a:rPr>
              <a:t>	        </a:t>
            </a:r>
            <a:r>
              <a:rPr lang="en-US" sz="2200" kern="1200" dirty="0" smtClean="0">
                <a:ea typeface="+mn-ea"/>
              </a:rPr>
              <a:t>2.1 </a:t>
            </a:r>
            <a:r>
              <a:rPr lang="en-US" sz="2200" kern="1200" dirty="0">
                <a:ea typeface="+mn-ea"/>
              </a:rPr>
              <a:t>– WPF &amp; Silverlight 3.0 [Oct 2009]</a:t>
            </a:r>
          </a:p>
          <a:p>
            <a:pPr marL="742950" lvl="2" indent="-342900" defTabSz="914363">
              <a:spcAft>
                <a:spcPts val="0"/>
              </a:spcAft>
              <a:buSzPct val="100000"/>
              <a:buFont typeface="Wingdings" pitchFamily="2" charset="2"/>
              <a:buChar char="§"/>
            </a:pPr>
            <a:r>
              <a:rPr lang="en-US" sz="2200" kern="1200" dirty="0">
                <a:ea typeface="+mn-ea"/>
              </a:rPr>
              <a:t>Prism 4.0 – WPF &amp; Silverlight 4.0 [Nov 2010]</a:t>
            </a:r>
          </a:p>
        </p:txBody>
      </p:sp>
      <p:sp>
        <p:nvSpPr>
          <p:cNvPr id="5" name="Title 1"/>
          <p:cNvSpPr txBox="1">
            <a:spLocks/>
          </p:cNvSpPr>
          <p:nvPr/>
        </p:nvSpPr>
        <p:spPr>
          <a:xfrm>
            <a:off x="539552" y="371330"/>
            <a:ext cx="8375946" cy="609398"/>
          </a:xfrm>
          <a:prstGeom prst="rect">
            <a:avLst/>
          </a:prstGeom>
        </p:spPr>
        <p:txBody>
          <a:bodyPr vert="horz" wrap="square" lIns="0" tIns="0" rIns="0" bIns="0" rtlCol="0" anchor="t">
            <a:sp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lang="en-US" sz="4400" b="1" dirty="0">
                <a:solidFill>
                  <a:srgbClr val="F3F0A1"/>
                </a:solidFill>
                <a:latin typeface="+mj-lt"/>
                <a:ea typeface="+mj-ea"/>
                <a:cs typeface="+mj-cs"/>
              </a:rPr>
              <a:t>What’s In The Box?</a:t>
            </a:r>
          </a:p>
        </p:txBody>
      </p:sp>
      <p:pic>
        <p:nvPicPr>
          <p:cNvPr id="4" name="Picture 3" descr="\\eventsql\dvd\Online_ART\DVD_ART34\Artwork_Imagery\Icons - Illustrations\_WINDOWS SERVER ICONS\Tools\Toolbox tools repair fix Gray.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836974" y="256709"/>
            <a:ext cx="2307026" cy="1367882"/>
          </a:xfrm>
          <a:prstGeom prst="rect">
            <a:avLst/>
          </a:prstGeom>
          <a:noFill/>
        </p:spPr>
      </p:pic>
      <p:sp>
        <p:nvSpPr>
          <p:cNvPr id="2" name="TextBox 1"/>
          <p:cNvSpPr txBox="1"/>
          <p:nvPr/>
        </p:nvSpPr>
        <p:spPr>
          <a:xfrm>
            <a:off x="7121756" y="1001994"/>
            <a:ext cx="936104" cy="369332"/>
          </a:xfrm>
          <a:prstGeom prst="rect">
            <a:avLst/>
          </a:prstGeom>
          <a:noFill/>
          <a:scene3d>
            <a:camera prst="isometricOffAxis2Left"/>
            <a:lightRig rig="threePt" dir="t"/>
          </a:scene3d>
        </p:spPr>
        <p:txBody>
          <a:bodyPr wrap="square" rtlCol="0">
            <a:spAutoFit/>
          </a:bodyPr>
          <a:lstStyle/>
          <a:p>
            <a:r>
              <a:rPr lang="en-US" b="1" dirty="0" smtClean="0">
                <a:solidFill>
                  <a:schemeClr val="accent1">
                    <a:lumMod val="50000"/>
                  </a:schemeClr>
                </a:solidFill>
              </a:rPr>
              <a:t>Prism</a:t>
            </a:r>
            <a:endParaRPr lang="en-US" b="1" dirty="0">
              <a:solidFill>
                <a:schemeClr val="accent1">
                  <a:lumMod val="50000"/>
                </a:schemeClr>
              </a:solidFill>
            </a:endParaRPr>
          </a:p>
        </p:txBody>
      </p:sp>
    </p:spTree>
    <p:extLst>
      <p:ext uri="{BB962C8B-B14F-4D97-AF65-F5344CB8AC3E}">
        <p14:creationId xmlns:p14="http://schemas.microsoft.com/office/powerpoint/2010/main" val="3652982766"/>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85415"/>
            <a:ext cx="8517632" cy="633413"/>
          </a:xfrm>
        </p:spPr>
        <p:txBody>
          <a:bodyPr>
            <a:noAutofit/>
          </a:bodyPr>
          <a:lstStyle/>
          <a:p>
            <a:r>
              <a:rPr lang="en-US" dirty="0" smtClean="0"/>
              <a:t>Stock Trader Reference Implementation</a:t>
            </a:r>
            <a:endParaRPr lang="en-US" dirty="0"/>
          </a:p>
        </p:txBody>
      </p:sp>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2842" y="1660870"/>
            <a:ext cx="4933638" cy="4000378"/>
          </a:xfrm>
          <a:prstGeom prst="rect">
            <a:avLst/>
          </a:prstGeom>
          <a:noFill/>
          <a:ln w="9525">
            <a:noFill/>
            <a:miter lim="800000"/>
            <a:headEnd/>
            <a:tailEnd/>
          </a:ln>
          <a:effectLst>
            <a:reflection blurRad="6350" stA="52000" endA="300" endPos="35000" dir="5400000" sy="-100000" algn="bl" rotWithShape="0"/>
          </a:effectLst>
          <a:scene3d>
            <a:camera prst="perspectiveContrastingRightFacing"/>
            <a:lightRig rig="threePt" dir="t"/>
          </a:scene3d>
        </p:spPr>
      </p:pic>
      <p:pic>
        <p:nvPicPr>
          <p:cNvPr id="1027"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072735" y="1642111"/>
            <a:ext cx="4890482" cy="4019137"/>
          </a:xfrm>
          <a:prstGeom prst="rect">
            <a:avLst/>
          </a:prstGeom>
          <a:noFill/>
          <a:ln w="9525">
            <a:noFill/>
            <a:miter lim="800000"/>
            <a:headEnd/>
            <a:tailEnd/>
          </a:ln>
          <a:effectLst>
            <a:reflection blurRad="6350" stA="52000" endA="300" endPos="35000" dir="5400000" sy="-100000" algn="bl" rotWithShape="0"/>
          </a:effectLst>
          <a:scene3d>
            <a:camera prst="perspectiveContrastingLeftFacing"/>
            <a:lightRig rig="threePt" dir="t"/>
          </a:scene3d>
        </p:spPr>
      </p:pic>
    </p:spTree>
    <p:extLst>
      <p:ext uri="{BB962C8B-B14F-4D97-AF65-F5344CB8AC3E}">
        <p14:creationId xmlns:p14="http://schemas.microsoft.com/office/powerpoint/2010/main" val="142339611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1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smtClean="0"/>
              <a:t>Demo</a:t>
            </a:r>
            <a:endParaRPr lang="en-US" dirty="0"/>
          </a:p>
        </p:txBody>
      </p:sp>
      <p:sp>
        <p:nvSpPr>
          <p:cNvPr id="9" name="Subtitle 8"/>
          <p:cNvSpPr>
            <a:spLocks noGrp="1"/>
          </p:cNvSpPr>
          <p:nvPr>
            <p:ph type="subTitle" idx="1"/>
          </p:nvPr>
        </p:nvSpPr>
        <p:spPr>
          <a:xfrm>
            <a:off x="1152525" y="4419600"/>
            <a:ext cx="6804025" cy="560387"/>
          </a:xfrm>
        </p:spPr>
        <p:txBody>
          <a:bodyPr/>
          <a:lstStyle/>
          <a:p>
            <a:r>
              <a:rPr lang="en-US" dirty="0"/>
              <a:t>Stock Trader Reference Implementation</a:t>
            </a:r>
          </a:p>
        </p:txBody>
      </p:sp>
      <p:sp>
        <p:nvSpPr>
          <p:cNvPr id="10" name="TextBox 9"/>
          <p:cNvSpPr txBox="1"/>
          <p:nvPr/>
        </p:nvSpPr>
        <p:spPr>
          <a:xfrm>
            <a:off x="1219200" y="5284787"/>
            <a:ext cx="5867400" cy="369332"/>
          </a:xfrm>
          <a:prstGeom prst="rect">
            <a:avLst/>
          </a:prstGeom>
          <a:noFill/>
        </p:spPr>
        <p:txBody>
          <a:bodyPr wrap="square" rtlCol="0">
            <a:spAutoFit/>
          </a:bodyPr>
          <a:lstStyle/>
          <a:p>
            <a:r>
              <a:rPr lang="en-US" dirty="0"/>
              <a:t>Walk-Through UI and </a:t>
            </a:r>
            <a:r>
              <a:rPr lang="en-US" dirty="0" smtClean="0"/>
              <a:t>Interactions</a:t>
            </a:r>
            <a:endParaRPr lang="en-US" dirty="0"/>
          </a:p>
        </p:txBody>
      </p:sp>
    </p:spTree>
    <p:extLst>
      <p:ext uri="{BB962C8B-B14F-4D97-AF65-F5344CB8AC3E}">
        <p14:creationId xmlns:p14="http://schemas.microsoft.com/office/powerpoint/2010/main" val="3669294784"/>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a:spLocks/>
          </p:cNvSpPr>
          <p:nvPr/>
        </p:nvSpPr>
        <p:spPr>
          <a:xfrm>
            <a:off x="539552" y="127124"/>
            <a:ext cx="8412459" cy="769441"/>
          </a:xfrm>
          <a:prstGeom prst="rect">
            <a:avLst/>
          </a:prstGeom>
        </p:spPr>
        <p:txBody>
          <a:bodyPr>
            <a:spAutoFit/>
          </a:bodyPr>
          <a:lstStyle>
            <a:lvl1pPr algn="l" rtl="0" eaLnBrk="0" fontAlgn="base" hangingPunct="0">
              <a:spcBef>
                <a:spcPct val="0"/>
              </a:spcBef>
              <a:spcAft>
                <a:spcPct val="0"/>
              </a:spcAft>
              <a:defRPr sz="4000">
                <a:solidFill>
                  <a:schemeClr val="bg1"/>
                </a:solidFill>
                <a:latin typeface="+mj-lt"/>
                <a:ea typeface="+mj-ea"/>
                <a:cs typeface="+mj-cs"/>
              </a:defRPr>
            </a:lvl1pPr>
            <a:lvl2pPr algn="l" rtl="0" eaLnBrk="0" fontAlgn="base" hangingPunct="0">
              <a:spcBef>
                <a:spcPct val="0"/>
              </a:spcBef>
              <a:spcAft>
                <a:spcPct val="0"/>
              </a:spcAft>
              <a:defRPr sz="4000">
                <a:solidFill>
                  <a:schemeClr val="bg1"/>
                </a:solidFill>
                <a:latin typeface="Segoe UI" pitchFamily="34" charset="0"/>
              </a:defRPr>
            </a:lvl2pPr>
            <a:lvl3pPr algn="l" rtl="0" eaLnBrk="0" fontAlgn="base" hangingPunct="0">
              <a:spcBef>
                <a:spcPct val="0"/>
              </a:spcBef>
              <a:spcAft>
                <a:spcPct val="0"/>
              </a:spcAft>
              <a:defRPr sz="4000">
                <a:solidFill>
                  <a:schemeClr val="bg1"/>
                </a:solidFill>
                <a:latin typeface="Segoe UI" pitchFamily="34" charset="0"/>
              </a:defRPr>
            </a:lvl3pPr>
            <a:lvl4pPr algn="l" rtl="0" eaLnBrk="0" fontAlgn="base" hangingPunct="0">
              <a:spcBef>
                <a:spcPct val="0"/>
              </a:spcBef>
              <a:spcAft>
                <a:spcPct val="0"/>
              </a:spcAft>
              <a:defRPr sz="4000">
                <a:solidFill>
                  <a:schemeClr val="bg1"/>
                </a:solidFill>
                <a:latin typeface="Segoe UI" pitchFamily="34" charset="0"/>
              </a:defRPr>
            </a:lvl4pPr>
            <a:lvl5pPr algn="l" rtl="0" eaLnBrk="0" fontAlgn="base" hangingPunct="0">
              <a:spcBef>
                <a:spcPct val="0"/>
              </a:spcBef>
              <a:spcAft>
                <a:spcPct val="0"/>
              </a:spcAft>
              <a:defRPr sz="4000">
                <a:solidFill>
                  <a:schemeClr val="bg1"/>
                </a:solidFill>
                <a:latin typeface="Segoe UI" pitchFamily="34" charset="0"/>
              </a:defRPr>
            </a:lvl5pPr>
            <a:lvl6pPr marL="457200" algn="l" rtl="0" fontAlgn="base">
              <a:spcBef>
                <a:spcPct val="0"/>
              </a:spcBef>
              <a:spcAft>
                <a:spcPct val="0"/>
              </a:spcAft>
              <a:defRPr sz="4000">
                <a:solidFill>
                  <a:schemeClr val="bg1"/>
                </a:solidFill>
                <a:latin typeface="Segoe UI" pitchFamily="34" charset="0"/>
              </a:defRPr>
            </a:lvl6pPr>
            <a:lvl7pPr marL="914400" algn="l" rtl="0" fontAlgn="base">
              <a:spcBef>
                <a:spcPct val="0"/>
              </a:spcBef>
              <a:spcAft>
                <a:spcPct val="0"/>
              </a:spcAft>
              <a:defRPr sz="4000">
                <a:solidFill>
                  <a:schemeClr val="bg1"/>
                </a:solidFill>
                <a:latin typeface="Segoe UI" pitchFamily="34" charset="0"/>
              </a:defRPr>
            </a:lvl7pPr>
            <a:lvl8pPr marL="1371600" algn="l" rtl="0" fontAlgn="base">
              <a:spcBef>
                <a:spcPct val="0"/>
              </a:spcBef>
              <a:spcAft>
                <a:spcPct val="0"/>
              </a:spcAft>
              <a:defRPr sz="4000">
                <a:solidFill>
                  <a:schemeClr val="bg1"/>
                </a:solidFill>
                <a:latin typeface="Segoe UI" pitchFamily="34" charset="0"/>
              </a:defRPr>
            </a:lvl8pPr>
            <a:lvl9pPr marL="1828800" algn="l" rtl="0" fontAlgn="base">
              <a:spcBef>
                <a:spcPct val="0"/>
              </a:spcBef>
              <a:spcAft>
                <a:spcPct val="0"/>
              </a:spcAft>
              <a:defRPr sz="4000">
                <a:solidFill>
                  <a:schemeClr val="bg1"/>
                </a:solidFill>
                <a:latin typeface="Segoe UI" pitchFamily="34" charset="0"/>
              </a:defRPr>
            </a:lvl9pPr>
          </a:lstStyle>
          <a:p>
            <a:r>
              <a:rPr lang="en-US" sz="4400" b="1" dirty="0">
                <a:solidFill>
                  <a:srgbClr val="F3F0A1"/>
                </a:solidFill>
              </a:rPr>
              <a:t>Prism Core Concepts</a:t>
            </a:r>
          </a:p>
        </p:txBody>
      </p:sp>
      <p:grpSp>
        <p:nvGrpSpPr>
          <p:cNvPr id="42" name="Group 41"/>
          <p:cNvGrpSpPr/>
          <p:nvPr/>
        </p:nvGrpSpPr>
        <p:grpSpPr>
          <a:xfrm>
            <a:off x="251520" y="2491875"/>
            <a:ext cx="3057379" cy="2189255"/>
            <a:chOff x="251520" y="2723479"/>
            <a:chExt cx="3057379" cy="2189255"/>
          </a:xfrm>
        </p:grpSpPr>
        <p:sp>
          <p:nvSpPr>
            <p:cNvPr id="43" name="Freeform 42"/>
            <p:cNvSpPr/>
            <p:nvPr/>
          </p:nvSpPr>
          <p:spPr>
            <a:xfrm>
              <a:off x="1665634" y="3501687"/>
              <a:ext cx="1643265" cy="1411047"/>
            </a:xfrm>
            <a:custGeom>
              <a:avLst/>
              <a:gdLst>
                <a:gd name="connsiteX0" fmla="*/ 0 w 1643265"/>
                <a:gd name="connsiteY0" fmla="*/ 705524 h 1411047"/>
                <a:gd name="connsiteX1" fmla="*/ 352762 w 1643265"/>
                <a:gd name="connsiteY1" fmla="*/ 0 h 1411047"/>
                <a:gd name="connsiteX2" fmla="*/ 1290503 w 1643265"/>
                <a:gd name="connsiteY2" fmla="*/ 0 h 1411047"/>
                <a:gd name="connsiteX3" fmla="*/ 1643265 w 1643265"/>
                <a:gd name="connsiteY3" fmla="*/ 705524 h 1411047"/>
                <a:gd name="connsiteX4" fmla="*/ 1290503 w 1643265"/>
                <a:gd name="connsiteY4" fmla="*/ 1411047 h 1411047"/>
                <a:gd name="connsiteX5" fmla="*/ 352762 w 1643265"/>
                <a:gd name="connsiteY5" fmla="*/ 1411047 h 1411047"/>
                <a:gd name="connsiteX6" fmla="*/ 0 w 1643265"/>
                <a:gd name="connsiteY6" fmla="*/ 705524 h 1411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3265" h="1411047">
                  <a:moveTo>
                    <a:pt x="0" y="705524"/>
                  </a:moveTo>
                  <a:lnTo>
                    <a:pt x="352762" y="0"/>
                  </a:lnTo>
                  <a:lnTo>
                    <a:pt x="1290503" y="0"/>
                  </a:lnTo>
                  <a:lnTo>
                    <a:pt x="1643265" y="705524"/>
                  </a:lnTo>
                  <a:lnTo>
                    <a:pt x="1290503" y="1411047"/>
                  </a:lnTo>
                  <a:lnTo>
                    <a:pt x="352762" y="1411047"/>
                  </a:lnTo>
                  <a:lnTo>
                    <a:pt x="0" y="705524"/>
                  </a:lnTo>
                  <a:close/>
                </a:path>
              </a:pathLst>
            </a:custGeom>
          </p:spPr>
          <p:style>
            <a:lnRef idx="1">
              <a:schemeClr val="accent5"/>
            </a:lnRef>
            <a:fillRef idx="3">
              <a:schemeClr val="accent5"/>
            </a:fillRef>
            <a:effectRef idx="2">
              <a:schemeClr val="accent5"/>
            </a:effectRef>
            <a:fontRef idx="minor">
              <a:schemeClr val="lt1"/>
            </a:fontRef>
          </p:style>
          <p:txBody>
            <a:bodyPr spcFirstLastPara="0" vert="horz" wrap="square" lIns="254526" tIns="237608" rIns="254526" bIns="237608"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accent4">
                      <a:lumMod val="25000"/>
                    </a:schemeClr>
                  </a:solidFill>
                </a:rPr>
                <a:t>Dependency Injection</a:t>
              </a:r>
              <a:endParaRPr lang="en-US" sz="1500" b="1" kern="1200" dirty="0">
                <a:solidFill>
                  <a:schemeClr val="accent4">
                    <a:lumMod val="25000"/>
                  </a:schemeClr>
                </a:solidFill>
              </a:endParaRPr>
            </a:p>
          </p:txBody>
        </p:sp>
        <p:sp>
          <p:nvSpPr>
            <p:cNvPr id="44" name="Hexagon 43"/>
            <p:cNvSpPr/>
            <p:nvPr/>
          </p:nvSpPr>
          <p:spPr>
            <a:xfrm>
              <a:off x="1704843" y="4132706"/>
              <a:ext cx="191685" cy="165364"/>
            </a:xfrm>
            <a:prstGeom prst="hexagon">
              <a:avLst>
                <a:gd name="adj" fmla="val 25000"/>
                <a:gd name="vf" fmla="val 115470"/>
              </a:avLst>
            </a:prstGeom>
          </p:spPr>
          <p:style>
            <a:lnRef idx="2">
              <a:schemeClr val="accent5">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5" name="Hexagon 44"/>
            <p:cNvSpPr/>
            <p:nvPr/>
          </p:nvSpPr>
          <p:spPr>
            <a:xfrm>
              <a:off x="251520" y="2723479"/>
              <a:ext cx="1643265" cy="1411047"/>
            </a:xfrm>
            <a:prstGeom prst="hexagon">
              <a:avLst>
                <a:gd name="adj" fmla="val 25000"/>
                <a:gd name="vf" fmla="val 115470"/>
              </a:avLst>
            </a:prstGeom>
            <a:blipFill>
              <a:blip r:embed="rId2" cstate="print">
                <a:extLst>
                  <a:ext uri="{28A0092B-C50C-407E-A947-70E740481C1C}">
                    <a14:useLocalDpi xmlns:a14="http://schemas.microsoft.com/office/drawing/2010/main" val="0"/>
                  </a:ext>
                </a:extLst>
              </a:blip>
              <a:srcRect/>
              <a:stretch>
                <a:fillRect/>
              </a:stretch>
            </a:blipFill>
          </p:spPr>
          <p:style>
            <a:lnRef idx="2">
              <a:schemeClr val="accent5">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46" name="Hexagon 45"/>
            <p:cNvSpPr/>
            <p:nvPr/>
          </p:nvSpPr>
          <p:spPr>
            <a:xfrm>
              <a:off x="1377235" y="3945536"/>
              <a:ext cx="191685" cy="165364"/>
            </a:xfrm>
            <a:prstGeom prst="hexagon">
              <a:avLst>
                <a:gd name="adj" fmla="val 25000"/>
                <a:gd name="vf" fmla="val 115470"/>
              </a:avLst>
            </a:prstGeom>
          </p:spPr>
          <p:style>
            <a:lnRef idx="2">
              <a:schemeClr val="accent5">
                <a:hueOff val="296093"/>
                <a:satOff val="1018"/>
                <a:lumOff val="-4884"/>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47" name="Group 46"/>
          <p:cNvGrpSpPr/>
          <p:nvPr/>
        </p:nvGrpSpPr>
        <p:grpSpPr>
          <a:xfrm>
            <a:off x="3079749" y="2496771"/>
            <a:ext cx="3056508" cy="2192438"/>
            <a:chOff x="3079749" y="2717570"/>
            <a:chExt cx="3056508" cy="2192438"/>
          </a:xfrm>
        </p:grpSpPr>
        <p:sp>
          <p:nvSpPr>
            <p:cNvPr id="48" name="Freeform 47"/>
            <p:cNvSpPr/>
            <p:nvPr/>
          </p:nvSpPr>
          <p:spPr>
            <a:xfrm>
              <a:off x="3079749" y="2717570"/>
              <a:ext cx="1643265" cy="1411047"/>
            </a:xfrm>
            <a:custGeom>
              <a:avLst/>
              <a:gdLst>
                <a:gd name="connsiteX0" fmla="*/ 0 w 1643265"/>
                <a:gd name="connsiteY0" fmla="*/ 705524 h 1411047"/>
                <a:gd name="connsiteX1" fmla="*/ 352762 w 1643265"/>
                <a:gd name="connsiteY1" fmla="*/ 0 h 1411047"/>
                <a:gd name="connsiteX2" fmla="*/ 1290503 w 1643265"/>
                <a:gd name="connsiteY2" fmla="*/ 0 h 1411047"/>
                <a:gd name="connsiteX3" fmla="*/ 1643265 w 1643265"/>
                <a:gd name="connsiteY3" fmla="*/ 705524 h 1411047"/>
                <a:gd name="connsiteX4" fmla="*/ 1290503 w 1643265"/>
                <a:gd name="connsiteY4" fmla="*/ 1411047 h 1411047"/>
                <a:gd name="connsiteX5" fmla="*/ 352762 w 1643265"/>
                <a:gd name="connsiteY5" fmla="*/ 1411047 h 1411047"/>
                <a:gd name="connsiteX6" fmla="*/ 0 w 1643265"/>
                <a:gd name="connsiteY6" fmla="*/ 705524 h 1411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3265" h="1411047">
                  <a:moveTo>
                    <a:pt x="0" y="705524"/>
                  </a:moveTo>
                  <a:lnTo>
                    <a:pt x="352762" y="0"/>
                  </a:lnTo>
                  <a:lnTo>
                    <a:pt x="1290503" y="0"/>
                  </a:lnTo>
                  <a:lnTo>
                    <a:pt x="1643265" y="705524"/>
                  </a:lnTo>
                  <a:lnTo>
                    <a:pt x="1290503" y="1411047"/>
                  </a:lnTo>
                  <a:lnTo>
                    <a:pt x="352762" y="1411047"/>
                  </a:lnTo>
                  <a:lnTo>
                    <a:pt x="0" y="705524"/>
                  </a:lnTo>
                  <a:close/>
                </a:path>
              </a:pathLst>
            </a:custGeom>
            <a:gradFill>
              <a:gsLst>
                <a:gs pos="0">
                  <a:schemeClr val="accent1">
                    <a:lumMod val="75000"/>
                  </a:schemeClr>
                </a:gs>
                <a:gs pos="57000">
                  <a:schemeClr val="accent1">
                    <a:lumMod val="75000"/>
                  </a:schemeClr>
                </a:gs>
                <a:gs pos="100000">
                  <a:schemeClr val="accent1">
                    <a:lumMod val="40000"/>
                    <a:lumOff val="60000"/>
                  </a:schemeClr>
                </a:gs>
              </a:gsLst>
            </a:gradFill>
          </p:spPr>
          <p:style>
            <a:lnRef idx="1">
              <a:schemeClr val="accent5"/>
            </a:lnRef>
            <a:fillRef idx="3">
              <a:schemeClr val="accent5"/>
            </a:fillRef>
            <a:effectRef idx="2">
              <a:schemeClr val="accent5"/>
            </a:effectRef>
            <a:fontRef idx="minor">
              <a:schemeClr val="lt1"/>
            </a:fontRef>
          </p:style>
          <p:txBody>
            <a:bodyPr spcFirstLastPara="0" vert="horz" wrap="square" lIns="254526" tIns="237608" rIns="254526" bIns="237608"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tx1"/>
                  </a:solidFill>
                </a:rPr>
                <a:t>UI Composition</a:t>
              </a:r>
              <a:endParaRPr lang="en-US" sz="1500" b="1" kern="1200" dirty="0">
                <a:solidFill>
                  <a:schemeClr val="tx1"/>
                </a:solidFill>
              </a:endParaRPr>
            </a:p>
          </p:txBody>
        </p:sp>
        <p:sp>
          <p:nvSpPr>
            <p:cNvPr id="49" name="Hexagon 48"/>
            <p:cNvSpPr/>
            <p:nvPr/>
          </p:nvSpPr>
          <p:spPr>
            <a:xfrm>
              <a:off x="4210692" y="3937812"/>
              <a:ext cx="191685" cy="165364"/>
            </a:xfrm>
            <a:prstGeom prst="hexagon">
              <a:avLst>
                <a:gd name="adj" fmla="val 25000"/>
                <a:gd name="vf" fmla="val 115470"/>
              </a:avLst>
            </a:prstGeom>
          </p:spPr>
          <p:style>
            <a:lnRef idx="2">
              <a:schemeClr val="accent5">
                <a:hueOff val="592187"/>
                <a:satOff val="2036"/>
                <a:lumOff val="-9768"/>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0" name="Hexagon 49"/>
            <p:cNvSpPr/>
            <p:nvPr/>
          </p:nvSpPr>
          <p:spPr>
            <a:xfrm>
              <a:off x="4492992" y="3498961"/>
              <a:ext cx="1643265" cy="1411047"/>
            </a:xfrm>
            <a:prstGeom prst="hexagon">
              <a:avLst>
                <a:gd name="adj" fmla="val 25000"/>
                <a:gd name="vf" fmla="val 115470"/>
              </a:avLst>
            </a:prstGeom>
            <a:blipFill>
              <a:blip r:embed="rId3">
                <a:extLst>
                  <a:ext uri="{28A0092B-C50C-407E-A947-70E740481C1C}">
                    <a14:useLocalDpi xmlns:a14="http://schemas.microsoft.com/office/drawing/2010/main" val="0"/>
                  </a:ext>
                </a:extLst>
              </a:blip>
              <a:srcRect/>
              <a:stretch>
                <a:fillRect l="-9000" r="-9000"/>
              </a:stretch>
            </a:blipFill>
          </p:spPr>
          <p:style>
            <a:lnRef idx="2">
              <a:schemeClr val="accent5">
                <a:hueOff val="651405"/>
                <a:satOff val="2239"/>
                <a:lumOff val="-10745"/>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51" name="Hexagon 50"/>
            <p:cNvSpPr/>
            <p:nvPr/>
          </p:nvSpPr>
          <p:spPr>
            <a:xfrm>
              <a:off x="4533072" y="4126800"/>
              <a:ext cx="191685" cy="165364"/>
            </a:xfrm>
            <a:prstGeom prst="hexagon">
              <a:avLst>
                <a:gd name="adj" fmla="val 25000"/>
                <a:gd name="vf" fmla="val 115470"/>
              </a:avLst>
            </a:prstGeom>
          </p:spPr>
          <p:style>
            <a:lnRef idx="2">
              <a:schemeClr val="accent5">
                <a:hueOff val="888280"/>
                <a:satOff val="3053"/>
                <a:lumOff val="-14653"/>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52" name="Group 51"/>
          <p:cNvGrpSpPr/>
          <p:nvPr/>
        </p:nvGrpSpPr>
        <p:grpSpPr>
          <a:xfrm>
            <a:off x="1665634" y="936714"/>
            <a:ext cx="3057380" cy="2195618"/>
            <a:chOff x="1665634" y="1157513"/>
            <a:chExt cx="3057380" cy="2195618"/>
          </a:xfrm>
        </p:grpSpPr>
        <p:sp>
          <p:nvSpPr>
            <p:cNvPr id="53" name="Freeform 52"/>
            <p:cNvSpPr/>
            <p:nvPr/>
          </p:nvSpPr>
          <p:spPr>
            <a:xfrm>
              <a:off x="1665634" y="1942084"/>
              <a:ext cx="1643265" cy="1411047"/>
            </a:xfrm>
            <a:custGeom>
              <a:avLst/>
              <a:gdLst>
                <a:gd name="connsiteX0" fmla="*/ 0 w 1643265"/>
                <a:gd name="connsiteY0" fmla="*/ 705524 h 1411047"/>
                <a:gd name="connsiteX1" fmla="*/ 352762 w 1643265"/>
                <a:gd name="connsiteY1" fmla="*/ 0 h 1411047"/>
                <a:gd name="connsiteX2" fmla="*/ 1290503 w 1643265"/>
                <a:gd name="connsiteY2" fmla="*/ 0 h 1411047"/>
                <a:gd name="connsiteX3" fmla="*/ 1643265 w 1643265"/>
                <a:gd name="connsiteY3" fmla="*/ 705524 h 1411047"/>
                <a:gd name="connsiteX4" fmla="*/ 1290503 w 1643265"/>
                <a:gd name="connsiteY4" fmla="*/ 1411047 h 1411047"/>
                <a:gd name="connsiteX5" fmla="*/ 352762 w 1643265"/>
                <a:gd name="connsiteY5" fmla="*/ 1411047 h 1411047"/>
                <a:gd name="connsiteX6" fmla="*/ 0 w 1643265"/>
                <a:gd name="connsiteY6" fmla="*/ 705524 h 1411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3265" h="1411047">
                  <a:moveTo>
                    <a:pt x="0" y="705524"/>
                  </a:moveTo>
                  <a:lnTo>
                    <a:pt x="352762" y="0"/>
                  </a:lnTo>
                  <a:lnTo>
                    <a:pt x="1290503" y="0"/>
                  </a:lnTo>
                  <a:lnTo>
                    <a:pt x="1643265" y="705524"/>
                  </a:lnTo>
                  <a:lnTo>
                    <a:pt x="1290503" y="1411047"/>
                  </a:lnTo>
                  <a:lnTo>
                    <a:pt x="352762" y="1411047"/>
                  </a:lnTo>
                  <a:lnTo>
                    <a:pt x="0" y="705524"/>
                  </a:lnTo>
                  <a:close/>
                </a:path>
              </a:pathLst>
            </a:custGeom>
            <a:gradFill>
              <a:gsLst>
                <a:gs pos="0">
                  <a:schemeClr val="accent5">
                    <a:lumMod val="50000"/>
                  </a:schemeClr>
                </a:gs>
                <a:gs pos="80000">
                  <a:schemeClr val="accent5">
                    <a:lumMod val="75000"/>
                  </a:schemeClr>
                </a:gs>
                <a:gs pos="100000">
                  <a:schemeClr val="accent5">
                    <a:shade val="94000"/>
                    <a:satMod val="135000"/>
                  </a:schemeClr>
                </a:gs>
              </a:gsLst>
            </a:gradFill>
          </p:spPr>
          <p:style>
            <a:lnRef idx="1">
              <a:schemeClr val="accent5"/>
            </a:lnRef>
            <a:fillRef idx="3">
              <a:schemeClr val="accent5"/>
            </a:fillRef>
            <a:effectRef idx="2">
              <a:schemeClr val="accent5"/>
            </a:effectRef>
            <a:fontRef idx="minor">
              <a:schemeClr val="lt1"/>
            </a:fontRef>
          </p:style>
          <p:txBody>
            <a:bodyPr spcFirstLastPara="0" vert="horz" wrap="square" lIns="254526" tIns="237608" rIns="254526" bIns="237608"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tx1"/>
                  </a:solidFill>
                </a:rPr>
                <a:t>Modules</a:t>
              </a:r>
              <a:endParaRPr lang="en-US" sz="1500" b="1" kern="1200" dirty="0">
                <a:solidFill>
                  <a:schemeClr val="tx1"/>
                </a:solidFill>
              </a:endParaRPr>
            </a:p>
          </p:txBody>
        </p:sp>
        <p:sp>
          <p:nvSpPr>
            <p:cNvPr id="54" name="Hexagon 53"/>
            <p:cNvSpPr/>
            <p:nvPr/>
          </p:nvSpPr>
          <p:spPr>
            <a:xfrm>
              <a:off x="2791350" y="1968888"/>
              <a:ext cx="191685" cy="165364"/>
            </a:xfrm>
            <a:prstGeom prst="hexagon">
              <a:avLst>
                <a:gd name="adj" fmla="val 25000"/>
                <a:gd name="vf" fmla="val 115470"/>
              </a:avLst>
            </a:prstGeom>
          </p:spPr>
          <p:style>
            <a:lnRef idx="2">
              <a:schemeClr val="accent5">
                <a:hueOff val="1184373"/>
                <a:satOff val="4071"/>
                <a:lumOff val="-19537"/>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5" name="Hexagon 54"/>
            <p:cNvSpPr/>
            <p:nvPr/>
          </p:nvSpPr>
          <p:spPr>
            <a:xfrm>
              <a:off x="3079749" y="1157513"/>
              <a:ext cx="1643265" cy="1411047"/>
            </a:xfrm>
            <a:prstGeom prst="hexagon">
              <a:avLst>
                <a:gd name="adj" fmla="val 25000"/>
                <a:gd name="vf" fmla="val 115470"/>
              </a:avLst>
            </a:prstGeom>
            <a:blipFill>
              <a:blip r:embed="rId4">
                <a:extLst>
                  <a:ext uri="{28A0092B-C50C-407E-A947-70E740481C1C}">
                    <a14:useLocalDpi xmlns:a14="http://schemas.microsoft.com/office/drawing/2010/main" val="0"/>
                  </a:ext>
                </a:extLst>
              </a:blip>
              <a:srcRect/>
              <a:stretch>
                <a:fillRect l="-7000" r="-7000"/>
              </a:stretch>
            </a:blipFill>
          </p:spPr>
          <p:style>
            <a:lnRef idx="2">
              <a:schemeClr val="accent5">
                <a:hueOff val="1302810"/>
                <a:satOff val="4478"/>
                <a:lumOff val="-2149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56" name="Hexagon 55"/>
            <p:cNvSpPr/>
            <p:nvPr/>
          </p:nvSpPr>
          <p:spPr>
            <a:xfrm>
              <a:off x="3125928" y="1782626"/>
              <a:ext cx="191685" cy="165364"/>
            </a:xfrm>
            <a:prstGeom prst="hexagon">
              <a:avLst>
                <a:gd name="adj" fmla="val 25000"/>
                <a:gd name="vf" fmla="val 115470"/>
              </a:avLst>
            </a:prstGeom>
          </p:spPr>
          <p:style>
            <a:lnRef idx="2">
              <a:schemeClr val="accent5">
                <a:hueOff val="1480466"/>
                <a:satOff val="5089"/>
                <a:lumOff val="-24421"/>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57" name="Group 56"/>
          <p:cNvGrpSpPr/>
          <p:nvPr/>
        </p:nvGrpSpPr>
        <p:grpSpPr>
          <a:xfrm>
            <a:off x="4492992" y="1718105"/>
            <a:ext cx="3057380" cy="2204250"/>
            <a:chOff x="4492992" y="1938904"/>
            <a:chExt cx="3057380" cy="2204250"/>
          </a:xfrm>
        </p:grpSpPr>
        <p:sp>
          <p:nvSpPr>
            <p:cNvPr id="58" name="Freeform 57"/>
            <p:cNvSpPr/>
            <p:nvPr/>
          </p:nvSpPr>
          <p:spPr>
            <a:xfrm>
              <a:off x="4492992" y="1938904"/>
              <a:ext cx="1643265" cy="1411047"/>
            </a:xfrm>
            <a:custGeom>
              <a:avLst/>
              <a:gdLst>
                <a:gd name="connsiteX0" fmla="*/ 0 w 1643265"/>
                <a:gd name="connsiteY0" fmla="*/ 705524 h 1411047"/>
                <a:gd name="connsiteX1" fmla="*/ 352762 w 1643265"/>
                <a:gd name="connsiteY1" fmla="*/ 0 h 1411047"/>
                <a:gd name="connsiteX2" fmla="*/ 1290503 w 1643265"/>
                <a:gd name="connsiteY2" fmla="*/ 0 h 1411047"/>
                <a:gd name="connsiteX3" fmla="*/ 1643265 w 1643265"/>
                <a:gd name="connsiteY3" fmla="*/ 705524 h 1411047"/>
                <a:gd name="connsiteX4" fmla="*/ 1290503 w 1643265"/>
                <a:gd name="connsiteY4" fmla="*/ 1411047 h 1411047"/>
                <a:gd name="connsiteX5" fmla="*/ 352762 w 1643265"/>
                <a:gd name="connsiteY5" fmla="*/ 1411047 h 1411047"/>
                <a:gd name="connsiteX6" fmla="*/ 0 w 1643265"/>
                <a:gd name="connsiteY6" fmla="*/ 705524 h 1411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3265" h="1411047">
                  <a:moveTo>
                    <a:pt x="0" y="705524"/>
                  </a:moveTo>
                  <a:lnTo>
                    <a:pt x="352762" y="0"/>
                  </a:lnTo>
                  <a:lnTo>
                    <a:pt x="1290503" y="0"/>
                  </a:lnTo>
                  <a:lnTo>
                    <a:pt x="1643265" y="705524"/>
                  </a:lnTo>
                  <a:lnTo>
                    <a:pt x="1290503" y="1411047"/>
                  </a:lnTo>
                  <a:lnTo>
                    <a:pt x="352762" y="1411047"/>
                  </a:lnTo>
                  <a:lnTo>
                    <a:pt x="0" y="705524"/>
                  </a:lnTo>
                  <a:close/>
                </a:path>
              </a:pathLst>
            </a:custGeom>
            <a:gradFill>
              <a:gsLst>
                <a:gs pos="0">
                  <a:schemeClr val="accent5">
                    <a:lumMod val="50000"/>
                  </a:schemeClr>
                </a:gs>
                <a:gs pos="80000">
                  <a:schemeClr val="accent6">
                    <a:lumMod val="40000"/>
                    <a:lumOff val="60000"/>
                  </a:schemeClr>
                </a:gs>
                <a:gs pos="100000">
                  <a:schemeClr val="accent5">
                    <a:shade val="94000"/>
                    <a:satMod val="135000"/>
                  </a:schemeClr>
                </a:gs>
              </a:gsLst>
            </a:gradFill>
          </p:spPr>
          <p:style>
            <a:lnRef idx="1">
              <a:schemeClr val="accent5"/>
            </a:lnRef>
            <a:fillRef idx="3">
              <a:schemeClr val="accent5"/>
            </a:fillRef>
            <a:effectRef idx="2">
              <a:schemeClr val="accent5"/>
            </a:effectRef>
            <a:fontRef idx="minor">
              <a:schemeClr val="lt1"/>
            </a:fontRef>
          </p:style>
          <p:txBody>
            <a:bodyPr spcFirstLastPara="0" vert="horz" wrap="square" lIns="254526" tIns="237608" rIns="254526" bIns="237608"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tx1"/>
                  </a:solidFill>
                </a:rPr>
                <a:t>Separated Presentation Patterns</a:t>
              </a:r>
              <a:endParaRPr lang="en-US" sz="1500" b="1" kern="1200" dirty="0">
                <a:solidFill>
                  <a:schemeClr val="tx1"/>
                </a:solidFill>
              </a:endParaRPr>
            </a:p>
          </p:txBody>
        </p:sp>
        <p:sp>
          <p:nvSpPr>
            <p:cNvPr id="59" name="Hexagon 58"/>
            <p:cNvSpPr/>
            <p:nvPr/>
          </p:nvSpPr>
          <p:spPr>
            <a:xfrm>
              <a:off x="5914949" y="2564017"/>
              <a:ext cx="191685" cy="165364"/>
            </a:xfrm>
            <a:prstGeom prst="hexagon">
              <a:avLst>
                <a:gd name="adj" fmla="val 25000"/>
                <a:gd name="vf" fmla="val 115470"/>
              </a:avLst>
            </a:prstGeom>
          </p:spPr>
          <p:style>
            <a:lnRef idx="2">
              <a:schemeClr val="accent5">
                <a:hueOff val="1776560"/>
                <a:satOff val="6107"/>
                <a:lumOff val="-29305"/>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60" name="Hexagon 59"/>
            <p:cNvSpPr/>
            <p:nvPr/>
          </p:nvSpPr>
          <p:spPr>
            <a:xfrm>
              <a:off x="5907107" y="2732107"/>
              <a:ext cx="1643265" cy="1411047"/>
            </a:xfrm>
            <a:prstGeom prst="hexagon">
              <a:avLst>
                <a:gd name="adj" fmla="val 25000"/>
                <a:gd name="vf" fmla="val 115470"/>
              </a:avLst>
            </a:prstGeom>
            <a:blipFill>
              <a:blip r:embed="rId5" cstate="print">
                <a:extLst>
                  <a:ext uri="{28A0092B-C50C-407E-A947-70E740481C1C}">
                    <a14:useLocalDpi xmlns:a14="http://schemas.microsoft.com/office/drawing/2010/main" val="0"/>
                  </a:ext>
                </a:extLst>
              </a:blip>
              <a:srcRect/>
              <a:stretch>
                <a:fillRect/>
              </a:stretch>
            </a:blipFill>
          </p:spPr>
          <p:style>
            <a:lnRef idx="2">
              <a:schemeClr val="accent5">
                <a:hueOff val="1954216"/>
                <a:satOff val="6718"/>
                <a:lumOff val="-32236"/>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61" name="Hexagon 60"/>
            <p:cNvSpPr/>
            <p:nvPr/>
          </p:nvSpPr>
          <p:spPr>
            <a:xfrm>
              <a:off x="6227744" y="2757548"/>
              <a:ext cx="191685" cy="165364"/>
            </a:xfrm>
            <a:prstGeom prst="hexagon">
              <a:avLst>
                <a:gd name="adj" fmla="val 25000"/>
                <a:gd name="vf" fmla="val 115470"/>
              </a:avLst>
            </a:prstGeom>
          </p:spPr>
          <p:style>
            <a:lnRef idx="2">
              <a:schemeClr val="accent5">
                <a:hueOff val="2072653"/>
                <a:satOff val="7125"/>
                <a:lumOff val="-34189"/>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62" name="Group 61"/>
          <p:cNvGrpSpPr/>
          <p:nvPr/>
        </p:nvGrpSpPr>
        <p:grpSpPr>
          <a:xfrm>
            <a:off x="5907107" y="951706"/>
            <a:ext cx="3057380" cy="2198344"/>
            <a:chOff x="5907107" y="1172505"/>
            <a:chExt cx="3057380" cy="2198344"/>
          </a:xfrm>
        </p:grpSpPr>
        <p:sp>
          <p:nvSpPr>
            <p:cNvPr id="63" name="Freeform 62"/>
            <p:cNvSpPr/>
            <p:nvPr/>
          </p:nvSpPr>
          <p:spPr>
            <a:xfrm>
              <a:off x="5907107" y="1172505"/>
              <a:ext cx="1643265" cy="1411047"/>
            </a:xfrm>
            <a:custGeom>
              <a:avLst/>
              <a:gdLst>
                <a:gd name="connsiteX0" fmla="*/ 0 w 1643265"/>
                <a:gd name="connsiteY0" fmla="*/ 705524 h 1411047"/>
                <a:gd name="connsiteX1" fmla="*/ 352762 w 1643265"/>
                <a:gd name="connsiteY1" fmla="*/ 0 h 1411047"/>
                <a:gd name="connsiteX2" fmla="*/ 1290503 w 1643265"/>
                <a:gd name="connsiteY2" fmla="*/ 0 h 1411047"/>
                <a:gd name="connsiteX3" fmla="*/ 1643265 w 1643265"/>
                <a:gd name="connsiteY3" fmla="*/ 705524 h 1411047"/>
                <a:gd name="connsiteX4" fmla="*/ 1290503 w 1643265"/>
                <a:gd name="connsiteY4" fmla="*/ 1411047 h 1411047"/>
                <a:gd name="connsiteX5" fmla="*/ 352762 w 1643265"/>
                <a:gd name="connsiteY5" fmla="*/ 1411047 h 1411047"/>
                <a:gd name="connsiteX6" fmla="*/ 0 w 1643265"/>
                <a:gd name="connsiteY6" fmla="*/ 705524 h 1411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3265" h="1411047">
                  <a:moveTo>
                    <a:pt x="0" y="705524"/>
                  </a:moveTo>
                  <a:lnTo>
                    <a:pt x="352762" y="0"/>
                  </a:lnTo>
                  <a:lnTo>
                    <a:pt x="1290503" y="0"/>
                  </a:lnTo>
                  <a:lnTo>
                    <a:pt x="1643265" y="705524"/>
                  </a:lnTo>
                  <a:lnTo>
                    <a:pt x="1290503" y="1411047"/>
                  </a:lnTo>
                  <a:lnTo>
                    <a:pt x="352762" y="1411047"/>
                  </a:lnTo>
                  <a:lnTo>
                    <a:pt x="0" y="705524"/>
                  </a:lnTo>
                  <a:close/>
                </a:path>
              </a:pathLst>
            </a:custGeom>
            <a:gradFill>
              <a:gsLst>
                <a:gs pos="0">
                  <a:schemeClr val="accent6">
                    <a:lumMod val="60000"/>
                    <a:lumOff val="40000"/>
                  </a:schemeClr>
                </a:gs>
                <a:gs pos="53000">
                  <a:schemeClr val="accent1">
                    <a:lumMod val="75000"/>
                  </a:schemeClr>
                </a:gs>
                <a:gs pos="100000">
                  <a:schemeClr val="accent6">
                    <a:shade val="94000"/>
                    <a:satMod val="135000"/>
                  </a:schemeClr>
                </a:gs>
              </a:gsLst>
            </a:gradFill>
          </p:spPr>
          <p:style>
            <a:lnRef idx="1">
              <a:schemeClr val="accent6"/>
            </a:lnRef>
            <a:fillRef idx="3">
              <a:schemeClr val="accent6"/>
            </a:fillRef>
            <a:effectRef idx="2">
              <a:schemeClr val="accent6"/>
            </a:effectRef>
            <a:fontRef idx="minor">
              <a:schemeClr val="lt1"/>
            </a:fontRef>
          </p:style>
          <p:txBody>
            <a:bodyPr spcFirstLastPara="0" vert="horz" wrap="square" lIns="254526" tIns="237608" rIns="254526" bIns="237608"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tx1"/>
                  </a:solidFill>
                </a:rPr>
                <a:t>Events &amp; Commands</a:t>
              </a:r>
              <a:endParaRPr lang="en-US" sz="1500" b="1" kern="1200" dirty="0">
                <a:solidFill>
                  <a:schemeClr val="tx1"/>
                </a:solidFill>
              </a:endParaRPr>
            </a:p>
          </p:txBody>
        </p:sp>
        <p:sp>
          <p:nvSpPr>
            <p:cNvPr id="64" name="Hexagon 63"/>
            <p:cNvSpPr/>
            <p:nvPr/>
          </p:nvSpPr>
          <p:spPr>
            <a:xfrm>
              <a:off x="7329063" y="1804887"/>
              <a:ext cx="191685" cy="165364"/>
            </a:xfrm>
            <a:prstGeom prst="hexagon">
              <a:avLst>
                <a:gd name="adj" fmla="val 25000"/>
                <a:gd name="vf" fmla="val 115470"/>
              </a:avLst>
            </a:prstGeom>
          </p:spPr>
          <p:style>
            <a:lnRef idx="2">
              <a:schemeClr val="accent5">
                <a:hueOff val="2368746"/>
                <a:satOff val="8143"/>
                <a:lumOff val="-39073"/>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65" name="Hexagon 64"/>
            <p:cNvSpPr/>
            <p:nvPr/>
          </p:nvSpPr>
          <p:spPr>
            <a:xfrm>
              <a:off x="7321222" y="1959802"/>
              <a:ext cx="1643265" cy="1411047"/>
            </a:xfrm>
            <a:prstGeom prst="hexagon">
              <a:avLst>
                <a:gd name="adj" fmla="val 25000"/>
                <a:gd name="vf" fmla="val 115470"/>
              </a:avLst>
            </a:prstGeom>
            <a:blipFill>
              <a:blip r:embed="rId6">
                <a:extLst>
                  <a:ext uri="{28A0092B-C50C-407E-A947-70E740481C1C}">
                    <a14:useLocalDpi xmlns:a14="http://schemas.microsoft.com/office/drawing/2010/main" val="0"/>
                  </a:ext>
                </a:extLst>
              </a:blip>
              <a:srcRect/>
              <a:stretch>
                <a:fillRect l="-8000" r="-8000"/>
              </a:stretch>
            </a:blipFill>
          </p:spPr>
          <p:style>
            <a:lnRef idx="2">
              <a:schemeClr val="accent5">
                <a:hueOff val="2605621"/>
                <a:satOff val="8957"/>
                <a:lumOff val="-42981"/>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66" name="Hexagon 65"/>
            <p:cNvSpPr/>
            <p:nvPr/>
          </p:nvSpPr>
          <p:spPr>
            <a:xfrm>
              <a:off x="7648829" y="1991149"/>
              <a:ext cx="191685" cy="165364"/>
            </a:xfrm>
            <a:prstGeom prst="hexagon">
              <a:avLst>
                <a:gd name="adj" fmla="val 25000"/>
                <a:gd name="vf" fmla="val 115470"/>
              </a:avLst>
            </a:prstGeom>
          </p:spPr>
          <p:style>
            <a:lnRef idx="2">
              <a:schemeClr val="accent5">
                <a:hueOff val="2664839"/>
                <a:satOff val="9160"/>
                <a:lumOff val="-43958"/>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67" name="Group 66"/>
          <p:cNvGrpSpPr/>
          <p:nvPr/>
        </p:nvGrpSpPr>
        <p:grpSpPr>
          <a:xfrm>
            <a:off x="5907107" y="3296334"/>
            <a:ext cx="3057380" cy="2183353"/>
            <a:chOff x="5907107" y="3517133"/>
            <a:chExt cx="3057380" cy="2183353"/>
          </a:xfrm>
        </p:grpSpPr>
        <p:sp>
          <p:nvSpPr>
            <p:cNvPr id="68" name="Freeform 67"/>
            <p:cNvSpPr/>
            <p:nvPr/>
          </p:nvSpPr>
          <p:spPr>
            <a:xfrm>
              <a:off x="7321222" y="3517133"/>
              <a:ext cx="1643265" cy="1411047"/>
            </a:xfrm>
            <a:custGeom>
              <a:avLst/>
              <a:gdLst>
                <a:gd name="connsiteX0" fmla="*/ 0 w 1643265"/>
                <a:gd name="connsiteY0" fmla="*/ 705524 h 1411047"/>
                <a:gd name="connsiteX1" fmla="*/ 352762 w 1643265"/>
                <a:gd name="connsiteY1" fmla="*/ 0 h 1411047"/>
                <a:gd name="connsiteX2" fmla="*/ 1290503 w 1643265"/>
                <a:gd name="connsiteY2" fmla="*/ 0 h 1411047"/>
                <a:gd name="connsiteX3" fmla="*/ 1643265 w 1643265"/>
                <a:gd name="connsiteY3" fmla="*/ 705524 h 1411047"/>
                <a:gd name="connsiteX4" fmla="*/ 1290503 w 1643265"/>
                <a:gd name="connsiteY4" fmla="*/ 1411047 h 1411047"/>
                <a:gd name="connsiteX5" fmla="*/ 352762 w 1643265"/>
                <a:gd name="connsiteY5" fmla="*/ 1411047 h 1411047"/>
                <a:gd name="connsiteX6" fmla="*/ 0 w 1643265"/>
                <a:gd name="connsiteY6" fmla="*/ 705524 h 1411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3265" h="1411047">
                  <a:moveTo>
                    <a:pt x="0" y="705524"/>
                  </a:moveTo>
                  <a:lnTo>
                    <a:pt x="352762" y="0"/>
                  </a:lnTo>
                  <a:lnTo>
                    <a:pt x="1290503" y="0"/>
                  </a:lnTo>
                  <a:lnTo>
                    <a:pt x="1643265" y="705524"/>
                  </a:lnTo>
                  <a:lnTo>
                    <a:pt x="1290503" y="1411047"/>
                  </a:lnTo>
                  <a:lnTo>
                    <a:pt x="352762" y="1411047"/>
                  </a:lnTo>
                  <a:lnTo>
                    <a:pt x="0" y="705524"/>
                  </a:lnTo>
                  <a:close/>
                </a:path>
              </a:pathLst>
            </a:custGeom>
          </p:spPr>
          <p:style>
            <a:lnRef idx="1">
              <a:schemeClr val="accent1"/>
            </a:lnRef>
            <a:fillRef idx="3">
              <a:schemeClr val="accent1"/>
            </a:fillRef>
            <a:effectRef idx="2">
              <a:schemeClr val="accent1"/>
            </a:effectRef>
            <a:fontRef idx="minor">
              <a:schemeClr val="lt1"/>
            </a:fontRef>
          </p:style>
          <p:txBody>
            <a:bodyPr spcFirstLastPara="0" vert="horz" wrap="square" lIns="254526" tIns="237608" rIns="254526" bIns="237608"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accent4">
                      <a:lumMod val="25000"/>
                    </a:schemeClr>
                  </a:solidFill>
                </a:rPr>
                <a:t>Multi-Targeting</a:t>
              </a:r>
              <a:endParaRPr lang="en-US" sz="1500" b="1" kern="1200" dirty="0">
                <a:solidFill>
                  <a:schemeClr val="accent4">
                    <a:lumMod val="25000"/>
                  </a:schemeClr>
                </a:solidFill>
              </a:endParaRPr>
            </a:p>
          </p:txBody>
        </p:sp>
        <p:sp>
          <p:nvSpPr>
            <p:cNvPr id="69" name="Hexagon 68"/>
            <p:cNvSpPr/>
            <p:nvPr/>
          </p:nvSpPr>
          <p:spPr>
            <a:xfrm>
              <a:off x="7647087" y="4752822"/>
              <a:ext cx="191685" cy="165364"/>
            </a:xfrm>
            <a:prstGeom prst="hexagon">
              <a:avLst>
                <a:gd name="adj" fmla="val 25000"/>
                <a:gd name="vf" fmla="val 115470"/>
              </a:avLst>
            </a:prstGeom>
          </p:spPr>
          <p:style>
            <a:lnRef idx="2">
              <a:schemeClr val="accent5">
                <a:hueOff val="2960933"/>
                <a:satOff val="10178"/>
                <a:lumOff val="-48842"/>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70" name="Hexagon 69"/>
            <p:cNvSpPr/>
            <p:nvPr/>
          </p:nvSpPr>
          <p:spPr>
            <a:xfrm>
              <a:off x="5907107" y="4289439"/>
              <a:ext cx="1643265" cy="1411047"/>
            </a:xfrm>
            <a:prstGeom prst="hexagon">
              <a:avLst>
                <a:gd name="adj" fmla="val 25000"/>
                <a:gd name="vf" fmla="val 115470"/>
              </a:avLst>
            </a:prstGeom>
            <a:blipFill>
              <a:blip r:embed="rId7">
                <a:extLst>
                  <a:ext uri="{28A0092B-C50C-407E-A947-70E740481C1C}">
                    <a14:useLocalDpi xmlns:a14="http://schemas.microsoft.com/office/drawing/2010/main" val="0"/>
                  </a:ext>
                </a:extLst>
              </a:blip>
              <a:srcRect/>
              <a:stretch>
                <a:fillRect l="-16000" r="-16000"/>
              </a:stretch>
            </a:blipFill>
          </p:spPr>
          <p:style>
            <a:lnRef idx="2">
              <a:schemeClr val="accent5">
                <a:hueOff val="3257026"/>
                <a:satOff val="11196"/>
                <a:lumOff val="-53726"/>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71" name="Hexagon 70"/>
            <p:cNvSpPr/>
            <p:nvPr/>
          </p:nvSpPr>
          <p:spPr>
            <a:xfrm>
              <a:off x="7342133" y="4908646"/>
              <a:ext cx="191685" cy="165364"/>
            </a:xfrm>
            <a:prstGeom prst="hexagon">
              <a:avLst>
                <a:gd name="adj" fmla="val 25000"/>
                <a:gd name="vf" fmla="val 115470"/>
              </a:avLst>
            </a:prstGeom>
          </p:spPr>
          <p:style>
            <a:lnRef idx="2">
              <a:schemeClr val="accent5">
                <a:hueOff val="3257026"/>
                <a:satOff val="11196"/>
                <a:lumOff val="-53726"/>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72" name="Group 71"/>
          <p:cNvGrpSpPr/>
          <p:nvPr/>
        </p:nvGrpSpPr>
        <p:grpSpPr>
          <a:xfrm>
            <a:off x="3092930" y="4058093"/>
            <a:ext cx="3065678" cy="2133928"/>
            <a:chOff x="3092930" y="4462147"/>
            <a:chExt cx="3065678" cy="2133928"/>
          </a:xfrm>
        </p:grpSpPr>
        <p:sp>
          <p:nvSpPr>
            <p:cNvPr id="73" name="Hexagon 72"/>
            <p:cNvSpPr/>
            <p:nvPr/>
          </p:nvSpPr>
          <p:spPr>
            <a:xfrm>
              <a:off x="3092930" y="4462147"/>
              <a:ext cx="1652851" cy="1424872"/>
            </a:xfrm>
            <a:prstGeom prst="hexagon">
              <a:avLst/>
            </a:prstGeom>
            <a:blipFill>
              <a:blip r:embed="rId8"/>
              <a:stretch>
                <a:fillRect l="-7000" r="-7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p:nvGrpSpPr>
          <p:grpSpPr>
            <a:xfrm>
              <a:off x="4226944" y="5185028"/>
              <a:ext cx="1931664" cy="1411047"/>
              <a:chOff x="1377235" y="3501687"/>
              <a:chExt cx="1931664" cy="1411047"/>
            </a:xfrm>
          </p:grpSpPr>
          <p:sp>
            <p:nvSpPr>
              <p:cNvPr id="75" name="Freeform 74"/>
              <p:cNvSpPr/>
              <p:nvPr/>
            </p:nvSpPr>
            <p:spPr>
              <a:xfrm>
                <a:off x="1665634" y="3501687"/>
                <a:ext cx="1643265" cy="1411047"/>
              </a:xfrm>
              <a:custGeom>
                <a:avLst/>
                <a:gdLst>
                  <a:gd name="connsiteX0" fmla="*/ 0 w 1643265"/>
                  <a:gd name="connsiteY0" fmla="*/ 705524 h 1411047"/>
                  <a:gd name="connsiteX1" fmla="*/ 352762 w 1643265"/>
                  <a:gd name="connsiteY1" fmla="*/ 0 h 1411047"/>
                  <a:gd name="connsiteX2" fmla="*/ 1290503 w 1643265"/>
                  <a:gd name="connsiteY2" fmla="*/ 0 h 1411047"/>
                  <a:gd name="connsiteX3" fmla="*/ 1643265 w 1643265"/>
                  <a:gd name="connsiteY3" fmla="*/ 705524 h 1411047"/>
                  <a:gd name="connsiteX4" fmla="*/ 1290503 w 1643265"/>
                  <a:gd name="connsiteY4" fmla="*/ 1411047 h 1411047"/>
                  <a:gd name="connsiteX5" fmla="*/ 352762 w 1643265"/>
                  <a:gd name="connsiteY5" fmla="*/ 1411047 h 1411047"/>
                  <a:gd name="connsiteX6" fmla="*/ 0 w 1643265"/>
                  <a:gd name="connsiteY6" fmla="*/ 705524 h 1411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3265" h="1411047">
                    <a:moveTo>
                      <a:pt x="0" y="705524"/>
                    </a:moveTo>
                    <a:lnTo>
                      <a:pt x="352762" y="0"/>
                    </a:lnTo>
                    <a:lnTo>
                      <a:pt x="1290503" y="0"/>
                    </a:lnTo>
                    <a:lnTo>
                      <a:pt x="1643265" y="705524"/>
                    </a:lnTo>
                    <a:lnTo>
                      <a:pt x="1290503" y="1411047"/>
                    </a:lnTo>
                    <a:lnTo>
                      <a:pt x="352762" y="1411047"/>
                    </a:lnTo>
                    <a:lnTo>
                      <a:pt x="0" y="705524"/>
                    </a:lnTo>
                    <a:close/>
                  </a:path>
                </a:pathLst>
              </a:custGeom>
            </p:spPr>
            <p:style>
              <a:lnRef idx="1">
                <a:schemeClr val="accent5"/>
              </a:lnRef>
              <a:fillRef idx="1002">
                <a:schemeClr val="dk1"/>
              </a:fillRef>
              <a:effectRef idx="2">
                <a:schemeClr val="accent5"/>
              </a:effectRef>
              <a:fontRef idx="minor">
                <a:schemeClr val="lt1"/>
              </a:fontRef>
            </p:style>
            <p:txBody>
              <a:bodyPr spcFirstLastPara="0" vert="horz" wrap="square" lIns="254526" tIns="237608" rIns="254526" bIns="237608"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tx1"/>
                    </a:solidFill>
                  </a:rPr>
                  <a:t>Navigation</a:t>
                </a:r>
                <a:endParaRPr lang="en-US" sz="1500" b="1" kern="1200" dirty="0">
                  <a:solidFill>
                    <a:schemeClr val="tx1"/>
                  </a:solidFill>
                </a:endParaRPr>
              </a:p>
            </p:txBody>
          </p:sp>
          <p:sp>
            <p:nvSpPr>
              <p:cNvPr id="76" name="Hexagon 75"/>
              <p:cNvSpPr/>
              <p:nvPr/>
            </p:nvSpPr>
            <p:spPr>
              <a:xfrm>
                <a:off x="1704843" y="4132706"/>
                <a:ext cx="191685" cy="165364"/>
              </a:xfrm>
              <a:prstGeom prst="hexagon">
                <a:avLst>
                  <a:gd name="adj" fmla="val 25000"/>
                  <a:gd name="vf" fmla="val 115470"/>
                </a:avLst>
              </a:prstGeom>
            </p:spPr>
            <p:style>
              <a:lnRef idx="2">
                <a:schemeClr val="accent5">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77" name="Hexagon 76"/>
              <p:cNvSpPr/>
              <p:nvPr/>
            </p:nvSpPr>
            <p:spPr>
              <a:xfrm>
                <a:off x="1377235" y="3945536"/>
                <a:ext cx="191685" cy="165364"/>
              </a:xfrm>
              <a:prstGeom prst="hexagon">
                <a:avLst>
                  <a:gd name="adj" fmla="val 25000"/>
                  <a:gd name="vf" fmla="val 115470"/>
                </a:avLst>
              </a:prstGeom>
            </p:spPr>
            <p:style>
              <a:lnRef idx="2">
                <a:schemeClr val="accent5">
                  <a:hueOff val="296093"/>
                  <a:satOff val="1018"/>
                  <a:lumOff val="-4884"/>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spTree>
    <p:extLst>
      <p:ext uri="{BB962C8B-B14F-4D97-AF65-F5344CB8AC3E}">
        <p14:creationId xmlns:p14="http://schemas.microsoft.com/office/powerpoint/2010/main" val="3628267658"/>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504" y="249387"/>
            <a:ext cx="8412459" cy="769441"/>
          </a:xfrm>
        </p:spPr>
        <p:txBody>
          <a:bodyPr>
            <a:spAutoFit/>
          </a:bodyPr>
          <a:lstStyle/>
          <a:p>
            <a:pPr eaLnBrk="0" fontAlgn="base" hangingPunct="0">
              <a:spcBef>
                <a:spcPct val="0"/>
              </a:spcBef>
              <a:spcAft>
                <a:spcPct val="0"/>
              </a:spcAft>
            </a:pPr>
            <a:r>
              <a:rPr lang="en-US" sz="4400" dirty="0">
                <a:cs typeface="+mj-cs"/>
              </a:rPr>
              <a:t>Modules	</a:t>
            </a:r>
          </a:p>
        </p:txBody>
      </p:sp>
      <p:sp>
        <p:nvSpPr>
          <p:cNvPr id="4" name="Content Placeholder 3"/>
          <p:cNvSpPr>
            <a:spLocks noGrp="1"/>
          </p:cNvSpPr>
          <p:nvPr>
            <p:ph idx="1"/>
          </p:nvPr>
        </p:nvSpPr>
        <p:spPr>
          <a:xfrm>
            <a:off x="539552" y="1262168"/>
            <a:ext cx="8382000" cy="5191168"/>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defTabSz="914363">
              <a:lnSpc>
                <a:spcPct val="90000"/>
              </a:lnSpc>
              <a:spcAft>
                <a:spcPts val="0"/>
              </a:spcAft>
              <a:buSzPct val="100000"/>
            </a:pPr>
            <a:r>
              <a:rPr lang="en-US" kern="1200" dirty="0"/>
              <a:t>Unit Of Application (Assembly)</a:t>
            </a:r>
          </a:p>
          <a:p>
            <a:pPr marL="742950" lvl="2" indent="-342900" defTabSz="914363">
              <a:lnSpc>
                <a:spcPct val="90000"/>
              </a:lnSpc>
              <a:spcAft>
                <a:spcPts val="0"/>
              </a:spcAft>
              <a:buSzPct val="100000"/>
              <a:buFont typeface="Wingdings" pitchFamily="2" charset="2"/>
              <a:buChar char="§"/>
            </a:pPr>
            <a:r>
              <a:rPr lang="en-US" sz="2200" kern="1200" dirty="0">
                <a:ea typeface="+mn-ea"/>
              </a:rPr>
              <a:t>Collection of Related Components</a:t>
            </a:r>
          </a:p>
          <a:p>
            <a:pPr marL="742950" lvl="2" indent="-342900" defTabSz="914363">
              <a:lnSpc>
                <a:spcPct val="90000"/>
              </a:lnSpc>
              <a:spcAft>
                <a:spcPts val="0"/>
              </a:spcAft>
              <a:buSzPct val="100000"/>
              <a:buFont typeface="Wingdings" pitchFamily="2" charset="2"/>
              <a:buChar char="§"/>
            </a:pPr>
            <a:r>
              <a:rPr lang="en-US" sz="2200" kern="1200" dirty="0">
                <a:ea typeface="+mn-ea"/>
              </a:rPr>
              <a:t>Feature, Services, Views, Data Access</a:t>
            </a:r>
          </a:p>
          <a:p>
            <a:pPr marL="342900" lvl="1" indent="-342900" defTabSz="914363">
              <a:lnSpc>
                <a:spcPct val="90000"/>
              </a:lnSpc>
              <a:spcAft>
                <a:spcPts val="0"/>
              </a:spcAft>
              <a:buSzPct val="100000"/>
              <a:buFont typeface="Wingdings" pitchFamily="2" charset="2"/>
              <a:buChar char="§"/>
            </a:pPr>
            <a:endParaRPr lang="en-US" sz="2400" kern="1200" dirty="0">
              <a:ea typeface="+mn-ea"/>
            </a:endParaRPr>
          </a:p>
          <a:p>
            <a:pPr defTabSz="914363">
              <a:lnSpc>
                <a:spcPct val="90000"/>
              </a:lnSpc>
              <a:spcAft>
                <a:spcPts val="0"/>
              </a:spcAft>
              <a:buSzPct val="100000"/>
            </a:pPr>
            <a:r>
              <a:rPr lang="en-US" kern="1200" dirty="0"/>
              <a:t>Unit Of Development</a:t>
            </a:r>
          </a:p>
          <a:p>
            <a:pPr marL="742950" lvl="2" indent="-342900" defTabSz="914363">
              <a:lnSpc>
                <a:spcPct val="90000"/>
              </a:lnSpc>
              <a:spcAft>
                <a:spcPts val="0"/>
              </a:spcAft>
              <a:buSzPct val="100000"/>
              <a:buFont typeface="Wingdings" pitchFamily="2" charset="2"/>
              <a:buChar char="§"/>
            </a:pPr>
            <a:r>
              <a:rPr lang="en-US" sz="2200" kern="1200" dirty="0">
                <a:ea typeface="+mn-ea"/>
              </a:rPr>
              <a:t>Independent Development</a:t>
            </a:r>
          </a:p>
          <a:p>
            <a:pPr marL="742950" lvl="2" indent="-342900" defTabSz="914363">
              <a:lnSpc>
                <a:spcPct val="90000"/>
              </a:lnSpc>
              <a:spcAft>
                <a:spcPts val="0"/>
              </a:spcAft>
              <a:buSzPct val="100000"/>
              <a:buFont typeface="Wingdings" pitchFamily="2" charset="2"/>
              <a:buChar char="§"/>
            </a:pPr>
            <a:r>
              <a:rPr lang="en-US" sz="2200" kern="1200" dirty="0">
                <a:ea typeface="+mn-ea"/>
              </a:rPr>
              <a:t>Independent Testing</a:t>
            </a:r>
            <a:br>
              <a:rPr lang="en-US" sz="2200" kern="1200" dirty="0">
                <a:ea typeface="+mn-ea"/>
              </a:rPr>
            </a:br>
            <a:endParaRPr lang="en-US" sz="2200" kern="1200" dirty="0">
              <a:ea typeface="+mn-ea"/>
            </a:endParaRPr>
          </a:p>
          <a:p>
            <a:pPr defTabSz="914363">
              <a:lnSpc>
                <a:spcPct val="90000"/>
              </a:lnSpc>
              <a:spcAft>
                <a:spcPts val="0"/>
              </a:spcAft>
              <a:buSzPct val="100000"/>
            </a:pPr>
            <a:r>
              <a:rPr lang="en-US" kern="1200" dirty="0"/>
              <a:t>Unit Of Deployment</a:t>
            </a:r>
          </a:p>
          <a:p>
            <a:pPr marL="742950" lvl="2" indent="-342900" defTabSz="914363">
              <a:lnSpc>
                <a:spcPct val="90000"/>
              </a:lnSpc>
              <a:spcAft>
                <a:spcPts val="0"/>
              </a:spcAft>
              <a:buSzPct val="100000"/>
              <a:buFont typeface="Wingdings" pitchFamily="2" charset="2"/>
              <a:buChar char="§"/>
            </a:pPr>
            <a:r>
              <a:rPr lang="en-US" sz="2200" kern="1200" dirty="0">
                <a:ea typeface="+mn-ea"/>
              </a:rPr>
              <a:t>Up-Front</a:t>
            </a:r>
          </a:p>
          <a:p>
            <a:pPr marL="742950" lvl="2" indent="-342900" defTabSz="914363">
              <a:lnSpc>
                <a:spcPct val="90000"/>
              </a:lnSpc>
              <a:spcAft>
                <a:spcPts val="0"/>
              </a:spcAft>
              <a:buSzPct val="100000"/>
              <a:buFont typeface="Wingdings" pitchFamily="2" charset="2"/>
              <a:buChar char="§"/>
            </a:pPr>
            <a:r>
              <a:rPr lang="en-US" sz="2200" kern="1200" dirty="0">
                <a:ea typeface="+mn-ea"/>
              </a:rPr>
              <a:t>Background</a:t>
            </a:r>
          </a:p>
          <a:p>
            <a:pPr marL="742950" lvl="2" indent="-342900" defTabSz="914363">
              <a:lnSpc>
                <a:spcPct val="90000"/>
              </a:lnSpc>
              <a:spcAft>
                <a:spcPts val="0"/>
              </a:spcAft>
              <a:buSzPct val="100000"/>
              <a:buFont typeface="Wingdings" pitchFamily="2" charset="2"/>
              <a:buChar char="§"/>
            </a:pPr>
            <a:r>
              <a:rPr lang="en-US" sz="2200" kern="1200" dirty="0">
                <a:ea typeface="+mn-ea"/>
              </a:rPr>
              <a:t>On-Demand</a:t>
            </a:r>
          </a:p>
        </p:txBody>
      </p:sp>
      <p:sp>
        <p:nvSpPr>
          <p:cNvPr id="5" name="Hexagon 4"/>
          <p:cNvSpPr/>
          <p:nvPr/>
        </p:nvSpPr>
        <p:spPr>
          <a:xfrm>
            <a:off x="7315200" y="228600"/>
            <a:ext cx="1643265" cy="1411047"/>
          </a:xfrm>
          <a:prstGeom prst="hexagon">
            <a:avLst>
              <a:gd name="adj" fmla="val 25000"/>
              <a:gd name="vf" fmla="val 115470"/>
            </a:avLst>
          </a:prstGeom>
          <a:blipFill>
            <a:blip r:embed="rId3">
              <a:extLst>
                <a:ext uri="{28A0092B-C50C-407E-A947-70E740481C1C}">
                  <a14:useLocalDpi xmlns:a14="http://schemas.microsoft.com/office/drawing/2010/main" val="0"/>
                </a:ext>
              </a:extLst>
            </a:blip>
            <a:srcRect/>
            <a:stretch>
              <a:fillRect l="-7000" r="-7000"/>
            </a:stretch>
          </a:blipFill>
          <a:effectLst>
            <a:reflection blurRad="6350" stA="52000" endA="300" endPos="35000" dir="5400000" sy="-100000" algn="bl" rotWithShape="0"/>
          </a:effectLst>
        </p:spPr>
        <p:style>
          <a:lnRef idx="2">
            <a:schemeClr val="accent5">
              <a:hueOff val="1302810"/>
              <a:satOff val="4478"/>
              <a:lumOff val="-2149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2075391158"/>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Prism">
  <a:themeElements>
    <a:clrScheme name="p&amp;p presentation template v3B 15">
      <a:dk1>
        <a:srgbClr val="4D4D4D"/>
      </a:dk1>
      <a:lt1>
        <a:srgbClr val="FFFFFF"/>
      </a:lt1>
      <a:dk2>
        <a:srgbClr val="2C84E2"/>
      </a:dk2>
      <a:lt2>
        <a:srgbClr val="F3F0A1"/>
      </a:lt2>
      <a:accent1>
        <a:srgbClr val="71AAF0"/>
      </a:accent1>
      <a:accent2>
        <a:srgbClr val="A1C9F3"/>
      </a:accent2>
      <a:accent3>
        <a:srgbClr val="ACC2EE"/>
      </a:accent3>
      <a:accent4>
        <a:srgbClr val="DADADA"/>
      </a:accent4>
      <a:accent5>
        <a:srgbClr val="BBD2F6"/>
      </a:accent5>
      <a:accent6>
        <a:srgbClr val="91B6DC"/>
      </a:accent6>
      <a:hlink>
        <a:srgbClr val="D3E5F8"/>
      </a:hlink>
      <a:folHlink>
        <a:srgbClr val="94C818"/>
      </a:folHlink>
    </a:clrScheme>
    <a:fontScheme name="p&amp;p presentation template v3B">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amp;p presentation template v3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amp;p presentation template v3B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amp;p presentation template v3B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amp;p presentation template v3B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amp;p presentation template v3B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amp;p presentation template v3B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amp;p presentation template v3B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amp;p presentation template v3B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amp;p presentation template v3B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amp;p presentation template v3B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amp;p presentation template v3B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amp;p presentation template v3B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amp;p presentation template v3B 13">
        <a:dk1>
          <a:srgbClr val="4D4D4D"/>
        </a:dk1>
        <a:lt1>
          <a:srgbClr val="FFFFFF"/>
        </a:lt1>
        <a:dk2>
          <a:srgbClr val="186DC8"/>
        </a:dk2>
        <a:lt2>
          <a:srgbClr val="080808"/>
        </a:lt2>
        <a:accent1>
          <a:srgbClr val="2C84E2"/>
        </a:accent1>
        <a:accent2>
          <a:srgbClr val="71AAF0"/>
        </a:accent2>
        <a:accent3>
          <a:srgbClr val="FFFFFF"/>
        </a:accent3>
        <a:accent4>
          <a:srgbClr val="404040"/>
        </a:accent4>
        <a:accent5>
          <a:srgbClr val="ACC2EE"/>
        </a:accent5>
        <a:accent6>
          <a:srgbClr val="669AD9"/>
        </a:accent6>
        <a:hlink>
          <a:srgbClr val="A1C9F3"/>
        </a:hlink>
        <a:folHlink>
          <a:srgbClr val="D3E5F8"/>
        </a:folHlink>
      </a:clrScheme>
      <a:clrMap bg1="lt1" tx1="dk1" bg2="lt2" tx2="dk2" accent1="accent1" accent2="accent2" accent3="accent3" accent4="accent4" accent5="accent5" accent6="accent6" hlink="hlink" folHlink="folHlink"/>
    </a:extraClrScheme>
    <a:extraClrScheme>
      <a:clrScheme name="p&amp;p presentation template v3B 14">
        <a:dk1>
          <a:srgbClr val="4D4D4D"/>
        </a:dk1>
        <a:lt1>
          <a:srgbClr val="FFFFFF"/>
        </a:lt1>
        <a:dk2>
          <a:srgbClr val="2C84E2"/>
        </a:dk2>
        <a:lt2>
          <a:srgbClr val="F3F0A1"/>
        </a:lt2>
        <a:accent1>
          <a:srgbClr val="2C84E2"/>
        </a:accent1>
        <a:accent2>
          <a:srgbClr val="71AAF0"/>
        </a:accent2>
        <a:accent3>
          <a:srgbClr val="ACC2EE"/>
        </a:accent3>
        <a:accent4>
          <a:srgbClr val="DADADA"/>
        </a:accent4>
        <a:accent5>
          <a:srgbClr val="ACC2EE"/>
        </a:accent5>
        <a:accent6>
          <a:srgbClr val="669AD9"/>
        </a:accent6>
        <a:hlink>
          <a:srgbClr val="A1C9F3"/>
        </a:hlink>
        <a:folHlink>
          <a:srgbClr val="D3E5F8"/>
        </a:folHlink>
      </a:clrScheme>
      <a:clrMap bg1="dk2" tx1="lt1" bg2="dk1" tx2="lt2" accent1="accent1" accent2="accent2" accent3="accent3" accent4="accent4" accent5="accent5" accent6="accent6" hlink="hlink" folHlink="folHlink"/>
    </a:extraClrScheme>
    <a:extraClrScheme>
      <a:clrScheme name="p&amp;p presentation template v3B 15">
        <a:dk1>
          <a:srgbClr val="4D4D4D"/>
        </a:dk1>
        <a:lt1>
          <a:srgbClr val="FFFFFF"/>
        </a:lt1>
        <a:dk2>
          <a:srgbClr val="2C84E2"/>
        </a:dk2>
        <a:lt2>
          <a:srgbClr val="F3F0A1"/>
        </a:lt2>
        <a:accent1>
          <a:srgbClr val="71AAF0"/>
        </a:accent1>
        <a:accent2>
          <a:srgbClr val="A1C9F3"/>
        </a:accent2>
        <a:accent3>
          <a:srgbClr val="ACC2EE"/>
        </a:accent3>
        <a:accent4>
          <a:srgbClr val="DADADA"/>
        </a:accent4>
        <a:accent5>
          <a:srgbClr val="BBD2F6"/>
        </a:accent5>
        <a:accent6>
          <a:srgbClr val="91B6DC"/>
        </a:accent6>
        <a:hlink>
          <a:srgbClr val="D3E5F8"/>
        </a:hlink>
        <a:folHlink>
          <a:srgbClr val="94C818"/>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Prism</Template>
  <TotalTime>0</TotalTime>
  <Words>713</Words>
  <Application>Microsoft Office PowerPoint</Application>
  <PresentationFormat>On-screen Show (4:3)</PresentationFormat>
  <Paragraphs>214</Paragraphs>
  <Slides>26</Slides>
  <Notes>23</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Prism</vt:lpstr>
      <vt:lpstr>Introduction to Prism</vt:lpstr>
      <vt:lpstr>Agenda</vt:lpstr>
      <vt:lpstr>PowerPoint Presentation</vt:lpstr>
      <vt:lpstr>PowerPoint Presentation</vt:lpstr>
      <vt:lpstr>PowerPoint Presentation</vt:lpstr>
      <vt:lpstr>Stock Trader Reference Implementation</vt:lpstr>
      <vt:lpstr>Demo</vt:lpstr>
      <vt:lpstr>PowerPoint Presentation</vt:lpstr>
      <vt:lpstr>Modules </vt:lpstr>
      <vt:lpstr>Discovering &amp; Loading Modules</vt:lpstr>
      <vt:lpstr>Demo</vt:lpstr>
      <vt:lpstr>Constructing the UI </vt:lpstr>
      <vt:lpstr>Constructing the UI </vt:lpstr>
      <vt:lpstr>Constructing the UI</vt:lpstr>
      <vt:lpstr>Demo</vt:lpstr>
      <vt:lpstr>Separated Presentation</vt:lpstr>
      <vt:lpstr>Demo</vt:lpstr>
      <vt:lpstr>Commands and Events</vt:lpstr>
      <vt:lpstr>Demo</vt:lpstr>
      <vt:lpstr>Navigation</vt:lpstr>
      <vt:lpstr>Demo</vt:lpstr>
      <vt:lpstr>Summary</vt:lpstr>
      <vt:lpstr>Where Can You Find It?</vt:lpstr>
      <vt:lpstr>Prism Template Pack</vt:lpstr>
      <vt:lpstr>Contact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2010-06-14T15:14:00Z</dcterms:created>
  <dcterms:modified xsi:type="dcterms:W3CDTF">2011-06-26T22:11:44Z</dcterms:modified>
</cp:coreProperties>
</file>