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0" r:id="rId3"/>
    <p:sldId id="266" r:id="rId4"/>
    <p:sldId id="265" r:id="rId5"/>
    <p:sldId id="261" r:id="rId6"/>
    <p:sldId id="263" r:id="rId7"/>
    <p:sldId id="269" r:id="rId8"/>
    <p:sldId id="267" r:id="rId9"/>
    <p:sldId id="262" r:id="rId10"/>
    <p:sldId id="271" r:id="rId11"/>
    <p:sldId id="264" r:id="rId12"/>
    <p:sldId id="268" r:id="rId13"/>
    <p:sldId id="270" r:id="rId14"/>
    <p:sldId id="257" r:id="rId15"/>
    <p:sldId id="258"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68A08-CBC5-490F-B89D-7AABFB81F164}" type="datetimeFigureOut">
              <a:rPr lang="en-US" smtClean="0"/>
              <a:t>6/26/2011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36968-D497-439F-AFE1-309100D2A2B7}" type="slidenum">
              <a:rPr lang="en-US" smtClean="0"/>
              <a:t>‹#›</a:t>
            </a:fld>
            <a:endParaRPr lang="en-US"/>
          </a:p>
        </p:txBody>
      </p:sp>
    </p:spTree>
    <p:extLst>
      <p:ext uri="{BB962C8B-B14F-4D97-AF65-F5344CB8AC3E}">
        <p14:creationId xmlns:p14="http://schemas.microsoft.com/office/powerpoint/2010/main" val="173279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4</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14</a:t>
            </a:fld>
            <a:endParaRPr lang="en-US" dirty="0"/>
          </a:p>
        </p:txBody>
      </p:sp>
    </p:spTree>
    <p:extLst>
      <p:ext uri="{BB962C8B-B14F-4D97-AF65-F5344CB8AC3E}">
        <p14:creationId xmlns:p14="http://schemas.microsoft.com/office/powerpoint/2010/main" val="176597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2306" name="Rectangle 2"/>
          <p:cNvSpPr>
            <a:spLocks noGrp="1" noChangeArrowheads="1"/>
          </p:cNvSpPr>
          <p:nvPr>
            <p:ph type="ctrTitle"/>
          </p:nvPr>
        </p:nvSpPr>
        <p:spPr>
          <a:xfrm>
            <a:off x="650875" y="1712913"/>
            <a:ext cx="7820025" cy="2278062"/>
          </a:xfrm>
        </p:spPr>
        <p:txBody>
          <a:bodyPr/>
          <a:lstStyle>
            <a:lvl1pPr>
              <a:defRPr sz="4500">
                <a:solidFill>
                  <a:schemeClr val="hlink"/>
                </a:solidFill>
              </a:defRPr>
            </a:lvl1pPr>
          </a:lstStyle>
          <a:p>
            <a:r>
              <a:rPr lang="en-US" smtClean="0"/>
              <a:t>Click to edit Master title style</a:t>
            </a:r>
            <a:endParaRPr lang="en-US"/>
          </a:p>
        </p:txBody>
      </p:sp>
      <p:sp>
        <p:nvSpPr>
          <p:cNvPr id="482307" name="Rectangle 3"/>
          <p:cNvSpPr>
            <a:spLocks noGrp="1" noChangeArrowheads="1"/>
          </p:cNvSpPr>
          <p:nvPr>
            <p:ph type="subTitle" idx="1"/>
          </p:nvPr>
        </p:nvSpPr>
        <p:spPr>
          <a:xfrm>
            <a:off x="1152525" y="4697413"/>
            <a:ext cx="6804025" cy="1028700"/>
          </a:xfrm>
        </p:spPr>
        <p:txBody>
          <a:bodyPr/>
          <a:lstStyle>
            <a:lvl1pPr marL="0" indent="0">
              <a:buFont typeface="Wingdings" pitchFamily="2" charset="2"/>
              <a:buNone/>
              <a:defRPr sz="2800">
                <a:solidFill>
                  <a:srgbClr val="F3F0A1"/>
                </a:solidFill>
              </a:defRPr>
            </a:lvl1pPr>
          </a:lstStyle>
          <a:p>
            <a:r>
              <a:rPr lang="en-US" smtClean="0"/>
              <a:t>Click to edit Master subtitle style</a:t>
            </a: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182563"/>
            <a:ext cx="2192337" cy="6062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438" y="182563"/>
            <a:ext cx="6426200" cy="6062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5425"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8BDC44-FF0D-4541-AB6C-17D80A186B4F}" type="slidenum">
              <a:rPr lang="en-US" smtClean="0"/>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bwMode="auto">
          <a:xfrm>
            <a:off x="198438" y="182563"/>
            <a:ext cx="8745537" cy="474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283" name="Rectangle 3"/>
          <p:cNvSpPr>
            <a:spLocks noGrp="1" noChangeArrowheads="1"/>
          </p:cNvSpPr>
          <p:nvPr>
            <p:ph type="body" idx="1"/>
          </p:nvPr>
        </p:nvSpPr>
        <p:spPr bwMode="auto">
          <a:xfrm>
            <a:off x="225425" y="914400"/>
            <a:ext cx="8743950" cy="533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481284" name="Rectangle 4"/>
          <p:cNvSpPr>
            <a:spLocks noGrp="1" noChangeArrowheads="1"/>
          </p:cNvSpPr>
          <p:nvPr>
            <p:ph type="sldNum" sz="quarter" idx="4"/>
          </p:nvPr>
        </p:nvSpPr>
        <p:spPr bwMode="auto">
          <a:xfrm>
            <a:off x="104775" y="6519863"/>
            <a:ext cx="381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hlink"/>
                </a:solidFill>
              </a:defRPr>
            </a:lvl1pPr>
          </a:lstStyle>
          <a:p>
            <a:fld id="{A28BDC44-FF0D-4541-AB6C-17D80A186B4F}" type="slidenum">
              <a:rPr lang="en-US" smtClean="0"/>
              <a:t>‹#›</a:t>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F3F0A1"/>
          </a:solidFill>
          <a:latin typeface="+mj-lt"/>
          <a:ea typeface="+mj-ea"/>
          <a:cs typeface="+mj-cs"/>
        </a:defRPr>
      </a:lvl1pPr>
      <a:lvl2pPr algn="l" rtl="0" eaLnBrk="1" fontAlgn="base" hangingPunct="1">
        <a:spcBef>
          <a:spcPct val="0"/>
        </a:spcBef>
        <a:spcAft>
          <a:spcPct val="0"/>
        </a:spcAft>
        <a:defRPr sz="3200" b="1">
          <a:solidFill>
            <a:srgbClr val="F3F0A1"/>
          </a:solidFill>
          <a:latin typeface="Arial" charset="0"/>
          <a:cs typeface="Arial" charset="0"/>
        </a:defRPr>
      </a:lvl2pPr>
      <a:lvl3pPr algn="l" rtl="0" eaLnBrk="1" fontAlgn="base" hangingPunct="1">
        <a:spcBef>
          <a:spcPct val="0"/>
        </a:spcBef>
        <a:spcAft>
          <a:spcPct val="0"/>
        </a:spcAft>
        <a:defRPr sz="3200" b="1">
          <a:solidFill>
            <a:srgbClr val="F3F0A1"/>
          </a:solidFill>
          <a:latin typeface="Arial" charset="0"/>
          <a:cs typeface="Arial" charset="0"/>
        </a:defRPr>
      </a:lvl3pPr>
      <a:lvl4pPr algn="l" rtl="0" eaLnBrk="1" fontAlgn="base" hangingPunct="1">
        <a:spcBef>
          <a:spcPct val="0"/>
        </a:spcBef>
        <a:spcAft>
          <a:spcPct val="0"/>
        </a:spcAft>
        <a:defRPr sz="3200" b="1">
          <a:solidFill>
            <a:srgbClr val="F3F0A1"/>
          </a:solidFill>
          <a:latin typeface="Arial" charset="0"/>
          <a:cs typeface="Arial" charset="0"/>
        </a:defRPr>
      </a:lvl4pPr>
      <a:lvl5pPr algn="l" rtl="0" eaLnBrk="1" fontAlgn="base" hangingPunct="1">
        <a:spcBef>
          <a:spcPct val="0"/>
        </a:spcBef>
        <a:spcAft>
          <a:spcPct val="0"/>
        </a:spcAft>
        <a:defRPr sz="3200" b="1">
          <a:solidFill>
            <a:srgbClr val="F3F0A1"/>
          </a:solidFill>
          <a:latin typeface="Arial" charset="0"/>
          <a:cs typeface="Arial" charset="0"/>
        </a:defRPr>
      </a:lvl5pPr>
      <a:lvl6pPr marL="457200" algn="l" rtl="0" eaLnBrk="1" fontAlgn="base" hangingPunct="1">
        <a:spcBef>
          <a:spcPct val="0"/>
        </a:spcBef>
        <a:spcAft>
          <a:spcPct val="0"/>
        </a:spcAft>
        <a:defRPr sz="3200" b="1">
          <a:solidFill>
            <a:srgbClr val="F3F0A1"/>
          </a:solidFill>
          <a:latin typeface="Arial" charset="0"/>
          <a:cs typeface="Arial" charset="0"/>
        </a:defRPr>
      </a:lvl6pPr>
      <a:lvl7pPr marL="914400" algn="l" rtl="0" eaLnBrk="1" fontAlgn="base" hangingPunct="1">
        <a:spcBef>
          <a:spcPct val="0"/>
        </a:spcBef>
        <a:spcAft>
          <a:spcPct val="0"/>
        </a:spcAft>
        <a:defRPr sz="3200" b="1">
          <a:solidFill>
            <a:srgbClr val="F3F0A1"/>
          </a:solidFill>
          <a:latin typeface="Arial" charset="0"/>
          <a:cs typeface="Arial" charset="0"/>
        </a:defRPr>
      </a:lvl7pPr>
      <a:lvl8pPr marL="1371600" algn="l" rtl="0" eaLnBrk="1" fontAlgn="base" hangingPunct="1">
        <a:spcBef>
          <a:spcPct val="0"/>
        </a:spcBef>
        <a:spcAft>
          <a:spcPct val="0"/>
        </a:spcAft>
        <a:defRPr sz="3200" b="1">
          <a:solidFill>
            <a:srgbClr val="F3F0A1"/>
          </a:solidFill>
          <a:latin typeface="Arial" charset="0"/>
          <a:cs typeface="Arial" charset="0"/>
        </a:defRPr>
      </a:lvl8pPr>
      <a:lvl9pPr marL="1828800" algn="l" rtl="0" eaLnBrk="1" fontAlgn="base" hangingPunct="1">
        <a:spcBef>
          <a:spcPct val="0"/>
        </a:spcBef>
        <a:spcAft>
          <a:spcPct val="0"/>
        </a:spcAft>
        <a:defRPr sz="3200" b="1">
          <a:solidFill>
            <a:srgbClr val="F3F0A1"/>
          </a:solidFill>
          <a:latin typeface="Arial" charset="0"/>
          <a:cs typeface="Arial" charset="0"/>
        </a:defRPr>
      </a:lvl9pPr>
    </p:titleStyle>
    <p:bodyStyle>
      <a:lvl1pPr marL="342900" indent="-342900" algn="l" rtl="0" eaLnBrk="1" fontAlgn="base" hangingPunct="1">
        <a:spcBef>
          <a:spcPct val="25000"/>
        </a:spcBef>
        <a:spcAft>
          <a:spcPct val="25000"/>
        </a:spcAft>
        <a:buClr>
          <a:srgbClr val="F3F0A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5000"/>
        </a:spcBef>
        <a:spcAft>
          <a:spcPct val="25000"/>
        </a:spcAft>
        <a:buClr>
          <a:srgbClr val="F3F0A1"/>
        </a:buClr>
        <a:buChar char="•"/>
        <a:defRPr sz="2000">
          <a:solidFill>
            <a:schemeClr val="tx1"/>
          </a:solidFill>
          <a:latin typeface="+mn-lt"/>
          <a:cs typeface="+mn-cs"/>
        </a:defRPr>
      </a:lvl2pPr>
      <a:lvl3pPr marL="1143000" indent="-228600" algn="l" rtl="0" eaLnBrk="1" fontAlgn="base" hangingPunct="1">
        <a:spcBef>
          <a:spcPct val="25000"/>
        </a:spcBef>
        <a:spcAft>
          <a:spcPct val="25000"/>
        </a:spcAft>
        <a:buClr>
          <a:srgbClr val="F3F0A1"/>
        </a:buClr>
        <a:buFont typeface="Wingdings" pitchFamily="2" charset="2"/>
        <a:defRPr>
          <a:solidFill>
            <a:schemeClr val="tx1"/>
          </a:solidFill>
          <a:latin typeface="+mn-lt"/>
          <a:cs typeface="+mn-cs"/>
        </a:defRPr>
      </a:lvl3pPr>
      <a:lvl4pPr marL="1600200" indent="-228600" algn="l" rtl="0" eaLnBrk="1" fontAlgn="base" hangingPunct="1">
        <a:spcBef>
          <a:spcPct val="25000"/>
        </a:spcBef>
        <a:spcAft>
          <a:spcPct val="25000"/>
        </a:spcAft>
        <a:buClr>
          <a:srgbClr val="F3F0A1"/>
        </a:buClr>
        <a:buFont typeface="Wingdings" pitchFamily="2" charset="2"/>
        <a:buChar char="§"/>
        <a:defRPr sz="1600">
          <a:solidFill>
            <a:schemeClr val="tx1"/>
          </a:solidFill>
          <a:latin typeface="+mn-lt"/>
          <a:cs typeface="+mn-cs"/>
        </a:defRPr>
      </a:lvl4pPr>
      <a:lvl5pPr marL="20574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5pPr>
      <a:lvl6pPr marL="25146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6pPr>
      <a:lvl7pPr marL="29718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7pPr>
      <a:lvl8pPr marL="34290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8pPr>
      <a:lvl9pPr marL="38862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logs.msdn.com/b/kashiffl/" TargetMode="External"/><Relationship Id="rId2" Type="http://schemas.openxmlformats.org/officeDocument/2006/relationships/hyperlink" Target="http://karlshifflett.wordpress.com/" TargetMode="External"/><Relationship Id="rId1" Type="http://schemas.openxmlformats.org/officeDocument/2006/relationships/slideLayout" Target="../slideLayouts/slideLayout2.xml"/><Relationship Id="rId4" Type="http://schemas.openxmlformats.org/officeDocument/2006/relationships/hyperlink" Target="http://blogs.msdn.com/b/wpfsldesigner/"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Events</a:t>
            </a:r>
            <a:endParaRPr lang="en-US"/>
          </a:p>
        </p:txBody>
      </p:sp>
      <p:sp>
        <p:nvSpPr>
          <p:cNvPr id="4" name="Subtitle 2"/>
          <p:cNvSpPr>
            <a:spLocks noGrp="1"/>
          </p:cNvSpPr>
          <p:nvPr>
            <p:ph type="subTitle" idx="1"/>
          </p:nvPr>
        </p:nvSpPr>
        <p:spPr>
          <a:xfrm>
            <a:off x="1092200" y="4737100"/>
            <a:ext cx="7854696" cy="1282700"/>
          </a:xfrm>
        </p:spPr>
        <p:txBody>
          <a:bodyPr>
            <a:noAutofit/>
          </a:bodyPr>
          <a:lstStyle/>
          <a:p>
            <a:r>
              <a:rPr lang="en-US" sz="2400" b="1" dirty="0" smtClean="0"/>
              <a:t>Karl Shifflett</a:t>
            </a:r>
          </a:p>
          <a:p>
            <a:r>
              <a:rPr lang="en-US" sz="2400" i="1" dirty="0"/>
              <a:t>Program Manager, Microsoft patterns &amp; practices</a:t>
            </a:r>
          </a:p>
          <a:p>
            <a:endParaRPr lang="en-US" sz="2400" dirty="0" smtClean="0"/>
          </a:p>
        </p:txBody>
      </p:sp>
    </p:spTree>
    <p:extLst>
      <p:ext uri="{BB962C8B-B14F-4D97-AF65-F5344CB8AC3E}">
        <p14:creationId xmlns:p14="http://schemas.microsoft.com/office/powerpoint/2010/main" val="194003920"/>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704974"/>
            <a:ext cx="9144000" cy="18002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Creating </a:t>
            </a:r>
            <a:r>
              <a:rPr lang="en-US" dirty="0" smtClean="0"/>
              <a:t>another Event </a:t>
            </a:r>
            <a:endParaRPr lang="en-US" dirty="0"/>
          </a:p>
        </p:txBody>
      </p:sp>
      <p:sp>
        <p:nvSpPr>
          <p:cNvPr id="3" name="Content Placeholder 2"/>
          <p:cNvSpPr>
            <a:spLocks noGrp="1"/>
          </p:cNvSpPr>
          <p:nvPr>
            <p:ph idx="1"/>
          </p:nvPr>
        </p:nvSpPr>
        <p:spPr>
          <a:xfrm>
            <a:off x="225425" y="914401"/>
            <a:ext cx="8743950" cy="914399"/>
          </a:xfrm>
        </p:spPr>
        <p:txBody>
          <a:bodyPr/>
          <a:lstStyle/>
          <a:p>
            <a:r>
              <a:rPr lang="en-US" dirty="0" smtClean="0"/>
              <a:t>Let’s walk through one more pub/sub example</a:t>
            </a:r>
            <a:endParaRPr lang="en-US"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08" y="1704975"/>
            <a:ext cx="87423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71534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IEventResolver</a:t>
            </a:r>
            <a:r>
              <a:rPr lang="en-US" dirty="0" smtClean="0"/>
              <a:t>&lt;T&gt;  (declares intent)</a:t>
            </a:r>
            <a:endParaRPr lang="en-US" dirty="0"/>
          </a:p>
        </p:txBody>
      </p:sp>
      <p:sp>
        <p:nvSpPr>
          <p:cNvPr id="4" name="Rectangle 3"/>
          <p:cNvSpPr/>
          <p:nvPr/>
        </p:nvSpPr>
        <p:spPr>
          <a:xfrm>
            <a:off x="0" y="762000"/>
            <a:ext cx="9153526" cy="609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5"/>
            <a:ext cx="86201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2950"/>
            <a:ext cx="78295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2100"/>
            <a:ext cx="9153526"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791200" y="3962400"/>
            <a:ext cx="3124200" cy="1219200"/>
          </a:xfrm>
          <a:prstGeom prst="wedgeRectCallout">
            <a:avLst>
              <a:gd name="adj1" fmla="val -20005"/>
              <a:gd name="adj2" fmla="val 49764"/>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Declaring intent in the constructor, self documents the code</a:t>
            </a:r>
            <a:endParaRPr lang="en-US" dirty="0"/>
          </a:p>
        </p:txBody>
      </p:sp>
      <p:pic>
        <p:nvPicPr>
          <p:cNvPr id="2050" name="Picture 2" descr="C:\Users\kashiffl\AppData\Local\Microsoft\Windows\Temporary Internet Files\Content.IE5\N7LAZ7KR\MC90001299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20000">
            <a:off x="8219773" y="2901181"/>
            <a:ext cx="741578" cy="12188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a:stCxn id="7" idx="1"/>
          </p:cNvCxnSpPr>
          <p:nvPr/>
        </p:nvCxnSpPr>
        <p:spPr>
          <a:xfrm flipH="1">
            <a:off x="2590800" y="4572000"/>
            <a:ext cx="3200400" cy="91440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1417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 Event</a:t>
            </a:r>
            <a:endParaRPr lang="en-US" dirty="0"/>
          </a:p>
        </p:txBody>
      </p:sp>
      <p:sp>
        <p:nvSpPr>
          <p:cNvPr id="3" name="Content Placeholder 2"/>
          <p:cNvSpPr>
            <a:spLocks noGrp="1"/>
          </p:cNvSpPr>
          <p:nvPr>
            <p:ph idx="1"/>
          </p:nvPr>
        </p:nvSpPr>
        <p:spPr>
          <a:xfrm>
            <a:off x="225425" y="914401"/>
            <a:ext cx="8743950" cy="1981200"/>
          </a:xfrm>
        </p:spPr>
        <p:txBody>
          <a:bodyPr/>
          <a:lstStyle/>
          <a:p>
            <a:r>
              <a:rPr lang="en-US" sz="2000" dirty="0" smtClean="0"/>
              <a:t>When the navigation completes, the below callback checks if it was successful, if so the lesson title is passed in the payload, otherwise, exception message is passed in the events payload.</a:t>
            </a:r>
          </a:p>
          <a:p>
            <a:r>
              <a:rPr lang="en-US" sz="2000" dirty="0" smtClean="0"/>
              <a:t>Notice the slightly different syntax, rather than getting the event from the Event Aggregator, the resolver only allows access to a single event.</a:t>
            </a:r>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 y="2878164"/>
            <a:ext cx="9144000" cy="276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297980"/>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65899"/>
            <a:ext cx="9144000" cy="157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
          </p:nvPr>
        </p:nvSpPr>
        <p:spPr/>
        <p:txBody>
          <a:bodyPr/>
          <a:lstStyle/>
          <a:p>
            <a:r>
              <a:rPr lang="en-US" sz="2000" dirty="0"/>
              <a:t>Subscribing to an event using the default minimum method signature that requests a callback.</a:t>
            </a:r>
          </a:p>
          <a:p>
            <a:r>
              <a:rPr lang="en-US" sz="2000" dirty="0"/>
              <a:t>Notice the slightly different syntax, rather than getting the event from the Event Aggregator, the resolver only allows access to a single event.</a:t>
            </a:r>
          </a:p>
          <a:p>
            <a:endParaRPr lang="en-US" dirty="0"/>
          </a:p>
        </p:txBody>
      </p:sp>
    </p:spTree>
    <p:extLst>
      <p:ext uri="{BB962C8B-B14F-4D97-AF65-F5344CB8AC3E}">
        <p14:creationId xmlns:p14="http://schemas.microsoft.com/office/powerpoint/2010/main" val="106786862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smtClean="0"/>
              <a:t>Event Aggregator	</a:t>
            </a:r>
            <a:endParaRPr lang="en-US" dirty="0"/>
          </a:p>
        </p:txBody>
      </p:sp>
      <p:sp>
        <p:nvSpPr>
          <p:cNvPr id="10" name="TextBox 9"/>
          <p:cNvSpPr txBox="1"/>
          <p:nvPr/>
        </p:nvSpPr>
        <p:spPr>
          <a:xfrm>
            <a:off x="1219200" y="5328225"/>
            <a:ext cx="5867400" cy="646331"/>
          </a:xfrm>
          <a:prstGeom prst="rect">
            <a:avLst/>
          </a:prstGeom>
          <a:noFill/>
        </p:spPr>
        <p:txBody>
          <a:bodyPr wrap="square" rtlCol="0">
            <a:spAutoFit/>
          </a:bodyPr>
          <a:lstStyle/>
          <a:p>
            <a:r>
              <a:rPr lang="en-US" dirty="0" smtClean="0"/>
              <a:t>(Publisher) </a:t>
            </a:r>
            <a:r>
              <a:rPr lang="en-US" dirty="0" err="1" smtClean="0"/>
              <a:t>Wpf.Presentation</a:t>
            </a:r>
            <a:r>
              <a:rPr lang="en-US" dirty="0" smtClean="0"/>
              <a:t> </a:t>
            </a:r>
          </a:p>
          <a:p>
            <a:r>
              <a:rPr lang="en-US" dirty="0" smtClean="0"/>
              <a:t>(Subscriber) </a:t>
            </a:r>
            <a:r>
              <a:rPr lang="en-US" dirty="0" err="1" smtClean="0"/>
              <a:t>Wpf.Demonstrations</a:t>
            </a:r>
            <a:endParaRPr lang="en-US" dirty="0" smtClean="0"/>
          </a:p>
        </p:txBody>
      </p:sp>
    </p:spTree>
    <p:extLst>
      <p:ext uri="{BB962C8B-B14F-4D97-AF65-F5344CB8AC3E}">
        <p14:creationId xmlns:p14="http://schemas.microsoft.com/office/powerpoint/2010/main" val="17543147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a:xfrm>
            <a:off x="228600" y="762000"/>
            <a:ext cx="8743950" cy="5330825"/>
          </a:xfrm>
        </p:spPr>
        <p:txBody>
          <a:bodyPr/>
          <a:lstStyle/>
          <a:p>
            <a:r>
              <a:rPr lang="en-US" dirty="0"/>
              <a:t>Twitter</a:t>
            </a:r>
            <a:r>
              <a:rPr lang="en-US" dirty="0" smtClean="0"/>
              <a:t>: @</a:t>
            </a:r>
            <a:r>
              <a:rPr lang="en-US" dirty="0"/>
              <a:t>kdawg02</a:t>
            </a:r>
          </a:p>
          <a:p>
            <a:r>
              <a:rPr lang="en-US" dirty="0"/>
              <a:t>Blogs</a:t>
            </a:r>
          </a:p>
          <a:p>
            <a:pPr lvl="1"/>
            <a:r>
              <a:rPr lang="en-US" dirty="0">
                <a:hlinkClick r:id="rId2"/>
              </a:rPr>
              <a:t>http://karlshifflett.wordpress.com/</a:t>
            </a:r>
            <a:endParaRPr lang="en-US" dirty="0"/>
          </a:p>
          <a:p>
            <a:pPr lvl="1"/>
            <a:r>
              <a:rPr lang="en-US" dirty="0">
                <a:hlinkClick r:id="rId3"/>
              </a:rPr>
              <a:t>http://blogs.msdn.com/b/kashiffl/</a:t>
            </a:r>
            <a:endParaRPr lang="en-US" dirty="0"/>
          </a:p>
          <a:p>
            <a:pPr lvl="1"/>
            <a:r>
              <a:rPr lang="en-US" dirty="0">
                <a:hlinkClick r:id="rId4"/>
              </a:rPr>
              <a:t>http://blogs.msdn.com/b/wpfsldesigner/</a:t>
            </a:r>
            <a:endParaRPr lang="en-US" dirty="0"/>
          </a:p>
          <a:p>
            <a:r>
              <a:rPr lang="en-US" dirty="0"/>
              <a:t>Links</a:t>
            </a:r>
          </a:p>
          <a:p>
            <a:pPr lvl="1"/>
            <a:r>
              <a:rPr lang="en-US" dirty="0">
                <a:hlinkClick r:id=""/>
              </a:rPr>
              <a:t>http://compositewpf.codeplex.com/</a:t>
            </a:r>
          </a:p>
          <a:p>
            <a:pPr lvl="1"/>
            <a:r>
              <a:rPr lang="en-US" dirty="0">
                <a:hlinkClick r:id=""/>
              </a:rPr>
              <a:t>http://msdn.microsoft.com/en-us/practices/default.aspx</a:t>
            </a:r>
            <a:endParaRPr lang="en-US" dirty="0"/>
          </a:p>
          <a:p>
            <a:endParaRPr lang="en-US" dirty="0"/>
          </a:p>
        </p:txBody>
      </p:sp>
    </p:spTree>
    <p:extLst>
      <p:ext uri="{BB962C8B-B14F-4D97-AF65-F5344CB8AC3E}">
        <p14:creationId xmlns:p14="http://schemas.microsoft.com/office/powerpoint/2010/main" val="325416913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2" cstate="print"/>
          <a:stretch>
            <a:fillRect/>
          </a:stretch>
        </p:blipFill>
        <p:spPr bwMode="black">
          <a:xfrm>
            <a:off x="1066800" y="2971800"/>
            <a:ext cx="6820407" cy="1592092"/>
          </a:xfrm>
          <a:prstGeom prst="rect">
            <a:avLst/>
          </a:prstGeom>
          <a:noFill/>
          <a:ln>
            <a:noFill/>
          </a:ln>
        </p:spPr>
      </p:pic>
    </p:spTree>
    <p:extLst>
      <p:ext uri="{BB962C8B-B14F-4D97-AF65-F5344CB8AC3E}">
        <p14:creationId xmlns:p14="http://schemas.microsoft.com/office/powerpoint/2010/main" val="140556806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Aggregator 101</a:t>
            </a:r>
            <a:endParaRPr lang="en-US" dirty="0"/>
          </a:p>
        </p:txBody>
      </p:sp>
      <p:sp>
        <p:nvSpPr>
          <p:cNvPr id="3" name="Content Placeholder 2"/>
          <p:cNvSpPr>
            <a:spLocks noGrp="1"/>
          </p:cNvSpPr>
          <p:nvPr>
            <p:ph idx="1"/>
          </p:nvPr>
        </p:nvSpPr>
        <p:spPr>
          <a:xfrm>
            <a:off x="225425" y="914401"/>
            <a:ext cx="8743950" cy="2438400"/>
          </a:xfrm>
        </p:spPr>
        <p:txBody>
          <a:bodyPr/>
          <a:lstStyle/>
          <a:p>
            <a:r>
              <a:rPr lang="en-US" dirty="0" smtClean="0"/>
              <a:t>Enables communication between loosely coupled components</a:t>
            </a:r>
          </a:p>
          <a:p>
            <a:r>
              <a:rPr lang="en-US" dirty="0" smtClean="0"/>
              <a:t>Publishers and subscribers communicate through the Event Aggregator without having a reference to each other</a:t>
            </a:r>
          </a:p>
          <a:p>
            <a:r>
              <a:rPr lang="en-US" dirty="0" smtClean="0"/>
              <a:t>Events are strongly typed</a:t>
            </a:r>
            <a:endParaRPr lang="en-US" dirty="0"/>
          </a:p>
        </p:txBody>
      </p:sp>
      <p:grpSp>
        <p:nvGrpSpPr>
          <p:cNvPr id="6" name="Group 5"/>
          <p:cNvGrpSpPr/>
          <p:nvPr/>
        </p:nvGrpSpPr>
        <p:grpSpPr>
          <a:xfrm>
            <a:off x="1040524" y="3388426"/>
            <a:ext cx="7189076" cy="2707574"/>
            <a:chOff x="1600200" y="3810000"/>
            <a:chExt cx="5867400" cy="2209800"/>
          </a:xfrm>
        </p:grpSpPr>
        <p:sp>
          <p:nvSpPr>
            <p:cNvPr id="5" name="Rectangle 4"/>
            <p:cNvSpPr/>
            <p:nvPr/>
          </p:nvSpPr>
          <p:spPr>
            <a:xfrm>
              <a:off x="1600200" y="3810000"/>
              <a:ext cx="5867400" cy="2209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f921122.20be3a3d-fdb9-4e22-9af5-bd369c565870(en-us,PandP.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86200"/>
              <a:ext cx="5715000" cy="20955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0520537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Pub/Sub Walkthrough</a:t>
            </a:r>
            <a:endParaRPr lang="en-US" dirty="0"/>
          </a:p>
        </p:txBody>
      </p:sp>
      <p:sp>
        <p:nvSpPr>
          <p:cNvPr id="3" name="Content Placeholder 2"/>
          <p:cNvSpPr>
            <a:spLocks noGrp="1"/>
          </p:cNvSpPr>
          <p:nvPr>
            <p:ph idx="1"/>
          </p:nvPr>
        </p:nvSpPr>
        <p:spPr>
          <a:xfrm>
            <a:off x="152400" y="685800"/>
            <a:ext cx="4041775" cy="1295400"/>
          </a:xfrm>
        </p:spPr>
        <p:txBody>
          <a:bodyPr/>
          <a:lstStyle/>
          <a:p>
            <a:pPr marL="457200" indent="-457200">
              <a:buFont typeface="+mj-lt"/>
              <a:buAutoNum type="arabicPeriod"/>
            </a:pPr>
            <a:r>
              <a:rPr lang="en-US" sz="1600" dirty="0" smtClean="0"/>
              <a:t>Navigation region item clicked</a:t>
            </a:r>
          </a:p>
          <a:p>
            <a:pPr marL="457200" indent="-457200">
              <a:buFont typeface="+mj-lt"/>
              <a:buAutoNum type="arabicPeriod"/>
            </a:pPr>
            <a:r>
              <a:rPr lang="en-US" sz="1600" dirty="0" smtClean="0"/>
              <a:t>Content region navigated</a:t>
            </a:r>
          </a:p>
          <a:p>
            <a:pPr marL="457200" indent="-457200">
              <a:buFont typeface="+mj-lt"/>
              <a:buAutoNum type="arabicPeriod"/>
            </a:pPr>
            <a:r>
              <a:rPr lang="en-US" sz="1600" dirty="0" err="1"/>
              <a:t>LessonSelectedEvent</a:t>
            </a:r>
            <a:r>
              <a:rPr lang="en-US" sz="1600" dirty="0"/>
              <a:t> </a:t>
            </a:r>
            <a:r>
              <a:rPr lang="en-US" sz="1600" dirty="0" smtClean="0"/>
              <a:t>published, the payload is the title</a:t>
            </a:r>
            <a:endParaRPr lang="en-US" sz="1600" dirty="0"/>
          </a:p>
          <a:p>
            <a:pPr marL="457200" indent="-457200">
              <a:buFont typeface="+mj-lt"/>
              <a:buAutoNum type="arabicPeriod"/>
            </a:pPr>
            <a:endParaRPr lang="en-US" sz="1600" dirty="0"/>
          </a:p>
        </p:txBody>
      </p:sp>
      <p:pic>
        <p:nvPicPr>
          <p:cNvPr id="6146" name="Picture 2" descr="C:\Users\kashiffl\AppData\Local\Temp\SNAGHTML22ce8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62806"/>
            <a:ext cx="7315200" cy="39967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038600" y="685800"/>
            <a:ext cx="4876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5000"/>
              </a:spcBef>
              <a:spcAft>
                <a:spcPct val="25000"/>
              </a:spcAft>
              <a:buClr>
                <a:srgbClr val="F3F0A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5000"/>
              </a:spcBef>
              <a:spcAft>
                <a:spcPct val="25000"/>
              </a:spcAft>
              <a:buClr>
                <a:srgbClr val="F3F0A1"/>
              </a:buClr>
              <a:buChar char="•"/>
              <a:defRPr sz="2000">
                <a:solidFill>
                  <a:schemeClr val="tx1"/>
                </a:solidFill>
                <a:latin typeface="+mn-lt"/>
                <a:cs typeface="+mn-cs"/>
              </a:defRPr>
            </a:lvl2pPr>
            <a:lvl3pPr marL="1143000" indent="-228600" algn="l" rtl="0" eaLnBrk="1" fontAlgn="base" hangingPunct="1">
              <a:spcBef>
                <a:spcPct val="25000"/>
              </a:spcBef>
              <a:spcAft>
                <a:spcPct val="25000"/>
              </a:spcAft>
              <a:buClr>
                <a:srgbClr val="F3F0A1"/>
              </a:buClr>
              <a:buFont typeface="Wingdings" pitchFamily="2" charset="2"/>
              <a:defRPr>
                <a:solidFill>
                  <a:schemeClr val="tx1"/>
                </a:solidFill>
                <a:latin typeface="+mn-lt"/>
                <a:cs typeface="+mn-cs"/>
              </a:defRPr>
            </a:lvl3pPr>
            <a:lvl4pPr marL="1600200" indent="-228600" algn="l" rtl="0" eaLnBrk="1" fontAlgn="base" hangingPunct="1">
              <a:spcBef>
                <a:spcPct val="25000"/>
              </a:spcBef>
              <a:spcAft>
                <a:spcPct val="25000"/>
              </a:spcAft>
              <a:buClr>
                <a:srgbClr val="F3F0A1"/>
              </a:buClr>
              <a:buFont typeface="Wingdings" pitchFamily="2" charset="2"/>
              <a:buChar char="§"/>
              <a:defRPr sz="1600">
                <a:solidFill>
                  <a:schemeClr val="tx1"/>
                </a:solidFill>
                <a:latin typeface="+mn-lt"/>
                <a:cs typeface="+mn-cs"/>
              </a:defRPr>
            </a:lvl4pPr>
            <a:lvl5pPr marL="20574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5pPr>
            <a:lvl6pPr marL="25146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6pPr>
            <a:lvl7pPr marL="29718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7pPr>
            <a:lvl8pPr marL="34290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8pPr>
            <a:lvl9pPr marL="38862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9pPr>
          </a:lstStyle>
          <a:p>
            <a:pPr marL="457200" indent="-457200">
              <a:buFont typeface="+mj-lt"/>
              <a:buAutoNum type="arabicPeriod" startAt="4"/>
            </a:pPr>
            <a:r>
              <a:rPr lang="en-US" sz="1600" dirty="0" err="1" smtClean="0"/>
              <a:t>LessonSelectedEvent</a:t>
            </a:r>
            <a:r>
              <a:rPr lang="en-US" sz="1600" dirty="0" smtClean="0"/>
              <a:t> subscriber invoked</a:t>
            </a:r>
          </a:p>
          <a:p>
            <a:pPr marL="457200" indent="-457200">
              <a:buFont typeface="+mj-lt"/>
              <a:buAutoNum type="arabicPeriod" startAt="4"/>
            </a:pPr>
            <a:r>
              <a:rPr lang="en-US" sz="1600" dirty="0" smtClean="0"/>
              <a:t>Title </a:t>
            </a:r>
            <a:r>
              <a:rPr lang="en-US" sz="1600" dirty="0" err="1" smtClean="0"/>
              <a:t>TextBlock</a:t>
            </a:r>
            <a:r>
              <a:rPr lang="en-US" sz="1600" dirty="0" smtClean="0"/>
              <a:t> text updated using payload </a:t>
            </a:r>
            <a:r>
              <a:rPr lang="en-US" sz="1600" dirty="0"/>
              <a:t>s</a:t>
            </a:r>
            <a:r>
              <a:rPr lang="en-US" sz="1600" dirty="0" smtClean="0"/>
              <a:t>tring value</a:t>
            </a:r>
            <a:endParaRPr lang="en-US" sz="1600" dirty="0"/>
          </a:p>
          <a:p>
            <a:pPr marL="457200" indent="-457200">
              <a:buFont typeface="+mj-lt"/>
              <a:buAutoNum type="arabicPeriod" startAt="4"/>
            </a:pPr>
            <a:endParaRPr lang="en-US" sz="1600" dirty="0"/>
          </a:p>
        </p:txBody>
      </p:sp>
    </p:spTree>
    <p:extLst>
      <p:ext uri="{BB962C8B-B14F-4D97-AF65-F5344CB8AC3E}">
        <p14:creationId xmlns:p14="http://schemas.microsoft.com/office/powerpoint/2010/main" val="321049945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smtClean="0"/>
              <a:t>Publish and Subscribe</a:t>
            </a:r>
            <a:endParaRPr lang="en-US" dirty="0"/>
          </a:p>
        </p:txBody>
      </p:sp>
      <p:sp>
        <p:nvSpPr>
          <p:cNvPr id="10" name="TextBox 9"/>
          <p:cNvSpPr txBox="1"/>
          <p:nvPr/>
        </p:nvSpPr>
        <p:spPr>
          <a:xfrm>
            <a:off x="1219200" y="5284787"/>
            <a:ext cx="5867400" cy="646331"/>
          </a:xfrm>
          <a:prstGeom prst="rect">
            <a:avLst/>
          </a:prstGeom>
          <a:noFill/>
        </p:spPr>
        <p:txBody>
          <a:bodyPr wrap="square" rtlCol="0">
            <a:spAutoFit/>
          </a:bodyPr>
          <a:lstStyle/>
          <a:p>
            <a:r>
              <a:rPr lang="en-US" dirty="0" smtClean="0"/>
              <a:t>Stock Trader RI</a:t>
            </a:r>
          </a:p>
          <a:p>
            <a:r>
              <a:rPr lang="en-US" dirty="0" err="1" smtClean="0"/>
              <a:t>Wpf.Demonstrations</a:t>
            </a:r>
            <a:r>
              <a:rPr lang="en-US" dirty="0" smtClean="0"/>
              <a:t> </a:t>
            </a:r>
            <a:r>
              <a:rPr lang="en-US" dirty="0" err="1" smtClean="0"/>
              <a:t>ShellView</a:t>
            </a:r>
            <a:endParaRPr lang="en-US" dirty="0" smtClean="0"/>
          </a:p>
        </p:txBody>
      </p:sp>
    </p:spTree>
    <p:extLst>
      <p:ext uri="{BB962C8B-B14F-4D97-AF65-F5344CB8AC3E}">
        <p14:creationId xmlns:p14="http://schemas.microsoft.com/office/powerpoint/2010/main" val="1182375785"/>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Event</a:t>
            </a:r>
            <a:endParaRPr lang="en-US" dirty="0"/>
          </a:p>
        </p:txBody>
      </p:sp>
      <p:sp>
        <p:nvSpPr>
          <p:cNvPr id="3" name="Content Placeholder 2"/>
          <p:cNvSpPr>
            <a:spLocks noGrp="1"/>
          </p:cNvSpPr>
          <p:nvPr>
            <p:ph idx="1"/>
          </p:nvPr>
        </p:nvSpPr>
        <p:spPr>
          <a:xfrm>
            <a:off x="225425" y="914401"/>
            <a:ext cx="8743950" cy="3048000"/>
          </a:xfrm>
        </p:spPr>
        <p:txBody>
          <a:bodyPr/>
          <a:lstStyle/>
          <a:p>
            <a:r>
              <a:rPr lang="en-US" dirty="0" smtClean="0"/>
              <a:t>Defined in a common assembly to enable cross-module pub/sub</a:t>
            </a:r>
          </a:p>
          <a:p>
            <a:r>
              <a:rPr lang="en-US" dirty="0" smtClean="0"/>
              <a:t>Naming convention {event name}Event</a:t>
            </a:r>
          </a:p>
          <a:p>
            <a:r>
              <a:rPr lang="en-US" dirty="0" smtClean="0"/>
              <a:t>Derived from </a:t>
            </a:r>
            <a:r>
              <a:rPr lang="en-US" dirty="0" err="1" smtClean="0"/>
              <a:t>CompositePresentationEvent</a:t>
            </a:r>
            <a:r>
              <a:rPr lang="en-US" dirty="0" smtClean="0"/>
              <a:t>&lt;T&gt;</a:t>
            </a:r>
          </a:p>
          <a:p>
            <a:r>
              <a:rPr lang="en-US" dirty="0" smtClean="0"/>
              <a:t>Provides payload for passing an object from the publisher to one or more subscribers</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1426"/>
            <a:ext cx="9144000" cy="100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23095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23050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IEventAggregator</a:t>
            </a:r>
            <a:endParaRPr lang="en-US" dirty="0"/>
          </a:p>
        </p:txBody>
      </p:sp>
      <p:sp>
        <p:nvSpPr>
          <p:cNvPr id="3" name="Content Placeholder 2"/>
          <p:cNvSpPr>
            <a:spLocks noGrp="1"/>
          </p:cNvSpPr>
          <p:nvPr>
            <p:ph idx="1"/>
          </p:nvPr>
        </p:nvSpPr>
        <p:spPr>
          <a:xfrm>
            <a:off x="225425" y="914400"/>
            <a:ext cx="8743950" cy="1447799"/>
          </a:xfrm>
        </p:spPr>
        <p:txBody>
          <a:bodyPr/>
          <a:lstStyle/>
          <a:p>
            <a:r>
              <a:rPr lang="en-US" dirty="0" smtClean="0"/>
              <a:t>Event aggregator added to container during bootstrapping</a:t>
            </a:r>
          </a:p>
          <a:p>
            <a:r>
              <a:rPr lang="en-US" dirty="0" smtClean="0"/>
              <a:t>Is passed </a:t>
            </a:r>
            <a:r>
              <a:rPr lang="en-US" dirty="0" smtClean="0"/>
              <a:t>in </a:t>
            </a:r>
            <a:r>
              <a:rPr lang="en-US" dirty="0" smtClean="0"/>
              <a:t>the constructor </a:t>
            </a:r>
            <a:r>
              <a:rPr lang="en-US" dirty="0" smtClean="0"/>
              <a:t>of consumer </a:t>
            </a:r>
            <a:r>
              <a:rPr lang="en-US" dirty="0" smtClean="0"/>
              <a:t>classes that publish or subscribe to events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67913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4865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66" y="1447800"/>
            <a:ext cx="9144000" cy="34888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Publishing an Event</a:t>
            </a:r>
            <a:endParaRPr lang="en-US" dirty="0"/>
          </a:p>
        </p:txBody>
      </p:sp>
      <p:sp>
        <p:nvSpPr>
          <p:cNvPr id="3" name="Content Placeholder 2"/>
          <p:cNvSpPr>
            <a:spLocks noGrp="1"/>
          </p:cNvSpPr>
          <p:nvPr>
            <p:ph idx="1"/>
          </p:nvPr>
        </p:nvSpPr>
        <p:spPr>
          <a:xfrm>
            <a:off x="225425" y="914401"/>
            <a:ext cx="8743950" cy="685799"/>
          </a:xfrm>
        </p:spPr>
        <p:txBody>
          <a:bodyPr/>
          <a:lstStyle/>
          <a:p>
            <a:r>
              <a:rPr lang="en-US" dirty="0" smtClean="0"/>
              <a:t>Publish the event passing the </a:t>
            </a:r>
            <a:r>
              <a:rPr lang="en-US" dirty="0" err="1" smtClean="0"/>
              <a:t>TickerSymbol</a:t>
            </a:r>
            <a:r>
              <a:rPr lang="en-US" dirty="0" smtClean="0"/>
              <a:t> as the payload.</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 y="1498121"/>
            <a:ext cx="82867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04005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905000"/>
            <a:ext cx="9144000" cy="42291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Subscribing to an Event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5950"/>
            <a:ext cx="67913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225425" y="914401"/>
            <a:ext cx="8743950" cy="1219200"/>
          </a:xfrm>
        </p:spPr>
        <p:txBody>
          <a:bodyPr/>
          <a:lstStyle/>
          <a:p>
            <a:r>
              <a:rPr lang="en-US" dirty="0" smtClean="0"/>
              <a:t>Subscribing to an event using the default minimum method signature that requests a callback.</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7753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02946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9144000" cy="5486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Subscribe Overloads</a:t>
            </a:r>
            <a:endParaRPr lang="en-US" dirty="0"/>
          </a:p>
        </p:txBody>
      </p:sp>
      <p:sp>
        <p:nvSpPr>
          <p:cNvPr id="3" name="Content Placeholder 2"/>
          <p:cNvSpPr>
            <a:spLocks noGrp="1"/>
          </p:cNvSpPr>
          <p:nvPr>
            <p:ph idx="1"/>
          </p:nvPr>
        </p:nvSpPr>
        <p:spPr>
          <a:xfrm>
            <a:off x="225425" y="914400"/>
            <a:ext cx="8743950" cy="5257799"/>
          </a:xfrm>
        </p:spPr>
        <p:txBody>
          <a:bodyPr/>
          <a:lstStyle/>
          <a:p>
            <a:pPr marL="0" indent="0">
              <a:buNone/>
            </a:pPr>
            <a:r>
              <a:rPr lang="en-US" sz="1800" dirty="0" smtClean="0">
                <a:solidFill>
                  <a:schemeClr val="bg2">
                    <a:lumMod val="50000"/>
                  </a:schemeClr>
                </a:solidFill>
                <a:latin typeface="Consolas" pitchFamily="49" charset="0"/>
                <a:cs typeface="Consolas" pitchFamily="49" charset="0"/>
              </a:rPr>
              <a:t>public </a:t>
            </a:r>
            <a:r>
              <a:rPr lang="en-US" sz="1800" dirty="0" err="1">
                <a:solidFill>
                  <a:schemeClr val="bg2">
                    <a:lumMod val="50000"/>
                  </a:schemeClr>
                </a:solidFill>
                <a:latin typeface="Consolas" pitchFamily="49" charset="0"/>
                <a:cs typeface="Consolas" pitchFamily="49" charset="0"/>
              </a:rPr>
              <a:t>SubscriptionToken</a:t>
            </a:r>
            <a:r>
              <a:rPr lang="en-US" sz="1800" dirty="0">
                <a:solidFill>
                  <a:schemeClr val="bg2">
                    <a:lumMod val="50000"/>
                  </a:schemeClr>
                </a:solidFill>
                <a:latin typeface="Consolas" pitchFamily="49" charset="0"/>
                <a:cs typeface="Consolas" pitchFamily="49" charset="0"/>
              </a:rPr>
              <a:t> Subscribe(Action&lt;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action);</a:t>
            </a:r>
          </a:p>
          <a:p>
            <a:pPr marL="0" indent="0">
              <a:buNone/>
            </a:pPr>
            <a:r>
              <a:rPr lang="en-US" sz="1800" dirty="0">
                <a:solidFill>
                  <a:schemeClr val="bg2">
                    <a:lumMod val="50000"/>
                  </a:schemeClr>
                </a:solidFill>
                <a:latin typeface="Consolas" pitchFamily="49" charset="0"/>
                <a:cs typeface="Consolas" pitchFamily="49" charset="0"/>
              </a:rPr>
              <a:t> </a:t>
            </a:r>
            <a:endParaRPr lang="en-US" sz="1800" dirty="0" smtClean="0">
              <a:solidFill>
                <a:schemeClr val="bg2">
                  <a:lumMod val="50000"/>
                </a:schemeClr>
              </a:solidFill>
              <a:latin typeface="Consolas" pitchFamily="49" charset="0"/>
              <a:cs typeface="Consolas" pitchFamily="49" charset="0"/>
            </a:endParaRPr>
          </a:p>
          <a:p>
            <a:pPr marL="0" indent="0">
              <a:buNone/>
            </a:pPr>
            <a:r>
              <a:rPr lang="en-US" sz="1800" dirty="0" smtClean="0">
                <a:solidFill>
                  <a:schemeClr val="bg2">
                    <a:lumMod val="50000"/>
                  </a:schemeClr>
                </a:solidFill>
                <a:latin typeface="Consolas" pitchFamily="49" charset="0"/>
                <a:cs typeface="Consolas" pitchFamily="49" charset="0"/>
              </a:rPr>
              <a:t>public </a:t>
            </a:r>
            <a:r>
              <a:rPr lang="en-US" sz="1800" dirty="0" err="1">
                <a:solidFill>
                  <a:schemeClr val="bg2">
                    <a:lumMod val="50000"/>
                  </a:schemeClr>
                </a:solidFill>
                <a:latin typeface="Consolas" pitchFamily="49" charset="0"/>
                <a:cs typeface="Consolas" pitchFamily="49" charset="0"/>
              </a:rPr>
              <a:t>SubscriptionToken</a:t>
            </a:r>
            <a:r>
              <a:rPr lang="en-US" sz="1800" dirty="0">
                <a:solidFill>
                  <a:schemeClr val="bg2">
                    <a:lumMod val="50000"/>
                  </a:schemeClr>
                </a:solidFill>
                <a:latin typeface="Consolas" pitchFamily="49" charset="0"/>
                <a:cs typeface="Consolas" pitchFamily="49" charset="0"/>
              </a:rPr>
              <a:t> Subscribe(Action&lt;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action,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a:t>
            </a:r>
          </a:p>
          <a:p>
            <a:pPr marL="0" indent="0">
              <a:buNone/>
            </a:pPr>
            <a:endParaRPr lang="en-US" sz="1800" dirty="0" smtClean="0">
              <a:solidFill>
                <a:schemeClr val="bg2">
                  <a:lumMod val="50000"/>
                </a:schemeClr>
              </a:solidFill>
              <a:latin typeface="Consolas" pitchFamily="49" charset="0"/>
              <a:cs typeface="Consolas" pitchFamily="49" charset="0"/>
            </a:endParaRPr>
          </a:p>
          <a:p>
            <a:pPr marL="0" indent="0">
              <a:buNone/>
            </a:pPr>
            <a:r>
              <a:rPr lang="en-US" sz="1800" dirty="0" smtClean="0">
                <a:solidFill>
                  <a:schemeClr val="bg2">
                    <a:lumMod val="50000"/>
                  </a:schemeClr>
                </a:solidFill>
                <a:latin typeface="Consolas" pitchFamily="49" charset="0"/>
                <a:cs typeface="Consolas" pitchFamily="49" charset="0"/>
              </a:rPr>
              <a:t>public </a:t>
            </a:r>
            <a:r>
              <a:rPr lang="en-US" sz="1800" dirty="0" err="1">
                <a:solidFill>
                  <a:schemeClr val="bg2">
                    <a:lumMod val="50000"/>
                  </a:schemeClr>
                </a:solidFill>
                <a:latin typeface="Consolas" pitchFamily="49" charset="0"/>
                <a:cs typeface="Consolas" pitchFamily="49" charset="0"/>
              </a:rPr>
              <a:t>SubscriptionToken</a:t>
            </a:r>
            <a:r>
              <a:rPr lang="en-US" sz="1800" dirty="0">
                <a:solidFill>
                  <a:schemeClr val="bg2">
                    <a:lumMod val="50000"/>
                  </a:schemeClr>
                </a:solidFill>
                <a:latin typeface="Consolas" pitchFamily="49" charset="0"/>
                <a:cs typeface="Consolas" pitchFamily="49" charset="0"/>
              </a:rPr>
              <a:t> Subscribe(Action&lt;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action, </a:t>
            </a:r>
            <a:r>
              <a:rPr lang="en-US" sz="1800" dirty="0" err="1">
                <a:solidFill>
                  <a:schemeClr val="bg2">
                    <a:lumMod val="50000"/>
                  </a:schemeClr>
                </a:solidFill>
                <a:latin typeface="Consolas" pitchFamily="49" charset="0"/>
                <a:cs typeface="Consolas" pitchFamily="49" charset="0"/>
              </a:rPr>
              <a:t>bool</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keepSubscriberReferenceAlive</a:t>
            </a:r>
            <a:r>
              <a:rPr lang="en-US" sz="1800" dirty="0">
                <a:solidFill>
                  <a:schemeClr val="bg2">
                    <a:lumMod val="50000"/>
                  </a:schemeClr>
                </a:solidFill>
                <a:latin typeface="Consolas" pitchFamily="49" charset="0"/>
                <a:cs typeface="Consolas" pitchFamily="49" charset="0"/>
              </a:rPr>
              <a:t>);</a:t>
            </a:r>
          </a:p>
          <a:p>
            <a:pPr marL="0" indent="0">
              <a:buNone/>
            </a:pPr>
            <a:endParaRPr lang="en-US" sz="1800" dirty="0" smtClean="0">
              <a:solidFill>
                <a:schemeClr val="bg2">
                  <a:lumMod val="50000"/>
                </a:schemeClr>
              </a:solidFill>
              <a:latin typeface="Consolas" pitchFamily="49" charset="0"/>
              <a:cs typeface="Consolas" pitchFamily="49" charset="0"/>
            </a:endParaRPr>
          </a:p>
          <a:p>
            <a:pPr marL="0" indent="0">
              <a:buNone/>
            </a:pPr>
            <a:r>
              <a:rPr lang="en-US" sz="1800" dirty="0" smtClean="0">
                <a:solidFill>
                  <a:schemeClr val="bg2">
                    <a:lumMod val="50000"/>
                  </a:schemeClr>
                </a:solidFill>
                <a:latin typeface="Consolas" pitchFamily="49" charset="0"/>
                <a:cs typeface="Consolas" pitchFamily="49" charset="0"/>
              </a:rPr>
              <a:t>public </a:t>
            </a:r>
            <a:r>
              <a:rPr lang="en-US" sz="1800" dirty="0" err="1">
                <a:solidFill>
                  <a:schemeClr val="bg2">
                    <a:lumMod val="50000"/>
                  </a:schemeClr>
                </a:solidFill>
                <a:latin typeface="Consolas" pitchFamily="49" charset="0"/>
                <a:cs typeface="Consolas" pitchFamily="49" charset="0"/>
              </a:rPr>
              <a:t>SubscriptionToken</a:t>
            </a:r>
            <a:r>
              <a:rPr lang="en-US" sz="1800" dirty="0">
                <a:solidFill>
                  <a:schemeClr val="bg2">
                    <a:lumMod val="50000"/>
                  </a:schemeClr>
                </a:solidFill>
                <a:latin typeface="Consolas" pitchFamily="49" charset="0"/>
                <a:cs typeface="Consolas" pitchFamily="49" charset="0"/>
              </a:rPr>
              <a:t> Subscribe(Action&lt;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action,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bool</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keepSubscriberReferenceAlive</a:t>
            </a:r>
            <a:r>
              <a:rPr lang="en-US" sz="1800" dirty="0">
                <a:solidFill>
                  <a:schemeClr val="bg2">
                    <a:lumMod val="50000"/>
                  </a:schemeClr>
                </a:solidFill>
                <a:latin typeface="Consolas" pitchFamily="49" charset="0"/>
                <a:cs typeface="Consolas" pitchFamily="49" charset="0"/>
              </a:rPr>
              <a:t>);</a:t>
            </a:r>
          </a:p>
          <a:p>
            <a:pPr marL="0" indent="0">
              <a:buNone/>
            </a:pPr>
            <a:endParaRPr lang="en-US" sz="1800" dirty="0" smtClean="0">
              <a:solidFill>
                <a:schemeClr val="bg2">
                  <a:lumMod val="50000"/>
                </a:schemeClr>
              </a:solidFill>
              <a:latin typeface="Consolas" pitchFamily="49" charset="0"/>
              <a:cs typeface="Consolas" pitchFamily="49" charset="0"/>
            </a:endParaRPr>
          </a:p>
          <a:p>
            <a:pPr marL="0" indent="0">
              <a:buNone/>
            </a:pPr>
            <a:r>
              <a:rPr lang="en-US" sz="1800" dirty="0" smtClean="0">
                <a:solidFill>
                  <a:schemeClr val="bg2">
                    <a:lumMod val="50000"/>
                  </a:schemeClr>
                </a:solidFill>
                <a:latin typeface="Consolas" pitchFamily="49" charset="0"/>
                <a:cs typeface="Consolas" pitchFamily="49" charset="0"/>
              </a:rPr>
              <a:t>public </a:t>
            </a:r>
            <a:r>
              <a:rPr lang="en-US" sz="1800" dirty="0">
                <a:solidFill>
                  <a:schemeClr val="bg2">
                    <a:lumMod val="50000"/>
                  </a:schemeClr>
                </a:solidFill>
                <a:latin typeface="Consolas" pitchFamily="49" charset="0"/>
                <a:cs typeface="Consolas" pitchFamily="49" charset="0"/>
              </a:rPr>
              <a:t>virtual </a:t>
            </a:r>
            <a:r>
              <a:rPr lang="en-US" sz="1800" dirty="0" err="1">
                <a:solidFill>
                  <a:schemeClr val="bg2">
                    <a:lumMod val="50000"/>
                  </a:schemeClr>
                </a:solidFill>
                <a:latin typeface="Consolas" pitchFamily="49" charset="0"/>
                <a:cs typeface="Consolas" pitchFamily="49" charset="0"/>
              </a:rPr>
              <a:t>SubscriptionToken</a:t>
            </a:r>
            <a:r>
              <a:rPr lang="en-US" sz="1800" dirty="0">
                <a:solidFill>
                  <a:schemeClr val="bg2">
                    <a:lumMod val="50000"/>
                  </a:schemeClr>
                </a:solidFill>
                <a:latin typeface="Consolas" pitchFamily="49" charset="0"/>
                <a:cs typeface="Consolas" pitchFamily="49" charset="0"/>
              </a:rPr>
              <a:t> Subscribe(Action&lt;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action,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threadOption</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bool</a:t>
            </a:r>
            <a:r>
              <a:rPr lang="en-US" sz="1800" dirty="0">
                <a:solidFill>
                  <a:schemeClr val="bg2">
                    <a:lumMod val="50000"/>
                  </a:schemeClr>
                </a:solidFill>
                <a:latin typeface="Consolas" pitchFamily="49" charset="0"/>
                <a:cs typeface="Consolas" pitchFamily="49" charset="0"/>
              </a:rPr>
              <a:t> </a:t>
            </a:r>
            <a:r>
              <a:rPr lang="en-US" sz="1800" dirty="0" err="1">
                <a:solidFill>
                  <a:schemeClr val="bg2">
                    <a:lumMod val="50000"/>
                  </a:schemeClr>
                </a:solidFill>
                <a:latin typeface="Consolas" pitchFamily="49" charset="0"/>
                <a:cs typeface="Consolas" pitchFamily="49" charset="0"/>
              </a:rPr>
              <a:t>keepSubscriberReferenceAlive</a:t>
            </a:r>
            <a:r>
              <a:rPr lang="en-US" sz="1800" dirty="0">
                <a:solidFill>
                  <a:schemeClr val="bg2">
                    <a:lumMod val="50000"/>
                  </a:schemeClr>
                </a:solidFill>
                <a:latin typeface="Consolas" pitchFamily="49" charset="0"/>
                <a:cs typeface="Consolas" pitchFamily="49" charset="0"/>
              </a:rPr>
              <a:t>, Predicate&lt;</a:t>
            </a:r>
            <a:r>
              <a:rPr lang="en-US" sz="1800" dirty="0" err="1">
                <a:solidFill>
                  <a:schemeClr val="bg2">
                    <a:lumMod val="50000"/>
                  </a:schemeClr>
                </a:solidFill>
                <a:latin typeface="Consolas" pitchFamily="49" charset="0"/>
                <a:cs typeface="Consolas" pitchFamily="49" charset="0"/>
              </a:rPr>
              <a:t>TPayload</a:t>
            </a:r>
            <a:r>
              <a:rPr lang="en-US" sz="1800" dirty="0">
                <a:solidFill>
                  <a:schemeClr val="bg2">
                    <a:lumMod val="50000"/>
                  </a:schemeClr>
                </a:solidFill>
                <a:latin typeface="Consolas" pitchFamily="49" charset="0"/>
                <a:cs typeface="Consolas" pitchFamily="49" charset="0"/>
              </a:rPr>
              <a:t>&gt; filter);</a:t>
            </a:r>
          </a:p>
          <a:p>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334147654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rism">
  <a:themeElements>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fontScheme name="p&amp;p presentation template v3B">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p presentation template v3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mp;p presentation template v3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mp;p presentation template v3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mp;p presentation template v3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mp;p presentation template v3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mp;p presentation template v3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mp;p presentation template v3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mp;p presentation template v3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mp;p presentation template v3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mp;p presentation template v3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mp;p presentation template v3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mp;p presentation template v3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amp;p presentation template v3B 13">
        <a:dk1>
          <a:srgbClr val="4D4D4D"/>
        </a:dk1>
        <a:lt1>
          <a:srgbClr val="FFFFFF"/>
        </a:lt1>
        <a:dk2>
          <a:srgbClr val="186DC8"/>
        </a:dk2>
        <a:lt2>
          <a:srgbClr val="080808"/>
        </a:lt2>
        <a:accent1>
          <a:srgbClr val="2C84E2"/>
        </a:accent1>
        <a:accent2>
          <a:srgbClr val="71AAF0"/>
        </a:accent2>
        <a:accent3>
          <a:srgbClr val="FFFFFF"/>
        </a:accent3>
        <a:accent4>
          <a:srgbClr val="404040"/>
        </a:accent4>
        <a:accent5>
          <a:srgbClr val="ACC2EE"/>
        </a:accent5>
        <a:accent6>
          <a:srgbClr val="669AD9"/>
        </a:accent6>
        <a:hlink>
          <a:srgbClr val="A1C9F3"/>
        </a:hlink>
        <a:folHlink>
          <a:srgbClr val="D3E5F8"/>
        </a:folHlink>
      </a:clrScheme>
      <a:clrMap bg1="lt1" tx1="dk1" bg2="lt2" tx2="dk2" accent1="accent1" accent2="accent2" accent3="accent3" accent4="accent4" accent5="accent5" accent6="accent6" hlink="hlink" folHlink="folHlink"/>
    </a:extraClrScheme>
    <a:extraClrScheme>
      <a:clrScheme name="p&amp;p presentation template v3B 14">
        <a:dk1>
          <a:srgbClr val="4D4D4D"/>
        </a:dk1>
        <a:lt1>
          <a:srgbClr val="FFFFFF"/>
        </a:lt1>
        <a:dk2>
          <a:srgbClr val="2C84E2"/>
        </a:dk2>
        <a:lt2>
          <a:srgbClr val="F3F0A1"/>
        </a:lt2>
        <a:accent1>
          <a:srgbClr val="2C84E2"/>
        </a:accent1>
        <a:accent2>
          <a:srgbClr val="71AAF0"/>
        </a:accent2>
        <a:accent3>
          <a:srgbClr val="ACC2EE"/>
        </a:accent3>
        <a:accent4>
          <a:srgbClr val="DADADA"/>
        </a:accent4>
        <a:accent5>
          <a:srgbClr val="ACC2EE"/>
        </a:accent5>
        <a:accent6>
          <a:srgbClr val="669AD9"/>
        </a:accent6>
        <a:hlink>
          <a:srgbClr val="A1C9F3"/>
        </a:hlink>
        <a:folHlink>
          <a:srgbClr val="D3E5F8"/>
        </a:folHlink>
      </a:clrScheme>
      <a:clrMap bg1="dk2" tx1="lt1" bg2="dk1" tx2="lt2" accent1="accent1" accent2="accent2" accent3="accent3" accent4="accent4" accent5="accent5" accent6="accent6" hlink="hlink" folHlink="folHlink"/>
    </a:extraClrScheme>
    <a:extraClrScheme>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Prism</Template>
  <TotalTime>158</TotalTime>
  <Words>391</Words>
  <Application>Microsoft Office PowerPoint</Application>
  <PresentationFormat>On-screen Show (4:3)</PresentationFormat>
  <Paragraphs>63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Prism</vt:lpstr>
      <vt:lpstr>Events</vt:lpstr>
      <vt:lpstr>Event Aggregator 101</vt:lpstr>
      <vt:lpstr>Pub/Sub Walkthrough</vt:lpstr>
      <vt:lpstr>Demo</vt:lpstr>
      <vt:lpstr>Creating an Event</vt:lpstr>
      <vt:lpstr>IEventAggregator</vt:lpstr>
      <vt:lpstr>Publishing an Event</vt:lpstr>
      <vt:lpstr>Subscribing to an Event</vt:lpstr>
      <vt:lpstr>Subscribe Overloads</vt:lpstr>
      <vt:lpstr>Creating another Event </vt:lpstr>
      <vt:lpstr>IEventResolver&lt;T&gt;  (declares intent)</vt:lpstr>
      <vt:lpstr>Publishing an Event</vt:lpstr>
      <vt:lpstr>PowerPoint Presentation</vt:lpstr>
      <vt:lpstr>Demo</vt:lpstr>
      <vt:lpstr>Contact</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Shifflett</dc:creator>
  <cp:lastModifiedBy>Karl Shifflett</cp:lastModifiedBy>
  <cp:revision>27</cp:revision>
  <dcterms:created xsi:type="dcterms:W3CDTF">2011-06-26T18:46:51Z</dcterms:created>
  <dcterms:modified xsi:type="dcterms:W3CDTF">2011-06-27T04:04:43Z</dcterms:modified>
</cp:coreProperties>
</file>