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257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  <p:sldId id="265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Maguire " initials="" lastIdx="2" clrIdx="0"/>
  <p:cmAuthor id="1" name="Shaun Hayes" initials="" lastIdx="4" clrIdx="1"/>
  <p:cmAuthor id="2" name="Per Vonge Nielsen" initials="" lastIdx="1" clrIdx="2"/>
  <p:cmAuthor id="3" name="Filiberto Selvas" initials="" lastIdx="1" clrIdx="3"/>
  <p:cmAuthor id="4" name="edjez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9F7D3"/>
    <a:srgbClr val="11A731"/>
    <a:srgbClr val="135E91"/>
    <a:srgbClr val="185EA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405" autoAdjust="0"/>
    <p:restoredTop sz="94627" autoAdjust="0"/>
  </p:normalViewPr>
  <p:slideViewPr>
    <p:cSldViewPr snapToGrid="0">
      <p:cViewPr varScale="1">
        <p:scale>
          <a:sx n="92" d="100"/>
          <a:sy n="92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76C31E2-3B68-4BEF-A378-1203B7D44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7794525B-DD76-4B2D-BA46-73219A84D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E85AF-BE15-44B9-85B1-CE49B1DB7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5F8D1-DDC0-4C1A-BE97-F209CC4D2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monstratio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000" y="228600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19800" y="6324600"/>
            <a:ext cx="1143000" cy="2931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sz="900" spc="150" baseline="0" dirty="0" smtClean="0">
                <a:solidFill>
                  <a:srgbClr val="0D85B7"/>
                </a:solidFill>
              </a:rPr>
              <a:t>patterns &amp; practices</a:t>
            </a:r>
            <a:endParaRPr lang="en-US" sz="900" spc="150" baseline="0" dirty="0">
              <a:solidFill>
                <a:srgbClr val="0D85B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AEEF4-2FB6-4D19-ADBE-6D62DF3A7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BF8E4-C8E7-4E67-BB5F-6857D1879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6094E-930C-40E7-9F98-C65B05B18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DEACB8-69F9-4E36-A67C-0CB73CAC8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24AE8C-0C37-4893-93A6-B42A3221C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8A623-BE6B-4271-A25C-E49B666B5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148745-E873-4E3B-9001-3AA83326F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8F68D-053C-40F4-803F-DB4A52C38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AD8D5B7-53EC-4488-AA08-63FD31B1365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ef.codeplex.com/" TargetMode="External"/><Relationship Id="rId2" Type="http://schemas.openxmlformats.org/officeDocument/2006/relationships/hyperlink" Target="http://msdn.microsoft.com/uni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 Brumfield</a:t>
            </a:r>
          </a:p>
          <a:p>
            <a:r>
              <a:rPr lang="en-US" dirty="0" smtClean="0"/>
              <a:t>bobbrum@microsoft.com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bad design?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It is hard to change because every change affects too many other parts of the system.(Rigidity)</a:t>
            </a:r>
          </a:p>
          <a:p>
            <a:pPr lvl="0"/>
            <a:r>
              <a:rPr lang="en-US" dirty="0" smtClean="0"/>
              <a:t>When you make a change, unexpected parts of the system break. (Fragility)</a:t>
            </a:r>
          </a:p>
          <a:p>
            <a:r>
              <a:rPr lang="en-US" dirty="0" smtClean="0"/>
              <a:t>It is hard to reuse in another application because it cannot be disentangled from the current application. (Immobility)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60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modules should not </a:t>
            </a:r>
            <a:r>
              <a:rPr lang="en-US" dirty="0" smtClean="0"/>
              <a:t>depend </a:t>
            </a:r>
            <a:r>
              <a:rPr lang="en-US" dirty="0"/>
              <a:t>upon low level modules. </a:t>
            </a:r>
            <a:r>
              <a:rPr lang="en-US" dirty="0" smtClean="0"/>
              <a:t>Both </a:t>
            </a:r>
            <a:r>
              <a:rPr lang="en-US" dirty="0"/>
              <a:t>should depend upon abstractions. </a:t>
            </a:r>
          </a:p>
          <a:p>
            <a:r>
              <a:rPr lang="en-US" dirty="0"/>
              <a:t>Abstractions should not depend upon details. </a:t>
            </a:r>
            <a:r>
              <a:rPr lang="en-US" dirty="0" smtClean="0"/>
              <a:t>Details </a:t>
            </a:r>
            <a:r>
              <a:rPr lang="en-US" dirty="0"/>
              <a:t>should depend upon abstractions.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898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CustomerNotificationSender</a:t>
            </a:r>
            <a:r>
              <a:rPr lang="en-US" sz="1200" dirty="0"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private </a:t>
            </a:r>
            <a:r>
              <a:rPr lang="en-US" sz="1200" dirty="0" err="1">
                <a:latin typeface="Lucida Console" pitchFamily="49" charset="0"/>
              </a:rPr>
              <a:t>ISender</a:t>
            </a:r>
            <a:r>
              <a:rPr lang="en-US" sz="1200" dirty="0">
                <a:latin typeface="Lucida Console" pitchFamily="49" charset="0"/>
              </a:rPr>
              <a:t> _sender;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private </a:t>
            </a:r>
            <a:r>
              <a:rPr lang="en-US" sz="1200" dirty="0" err="1">
                <a:latin typeface="Lucida Console" pitchFamily="49" charset="0"/>
              </a:rPr>
              <a:t>ITemplateEngine</a:t>
            </a:r>
            <a:r>
              <a:rPr lang="en-US" sz="1200" dirty="0">
                <a:latin typeface="Lucida Console" pitchFamily="49" charset="0"/>
              </a:rPr>
              <a:t> _engine;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private </a:t>
            </a:r>
            <a:r>
              <a:rPr lang="en-US" sz="1200" dirty="0" err="1">
                <a:latin typeface="Lucida Console" pitchFamily="49" charset="0"/>
              </a:rPr>
              <a:t>ITemplateRepository</a:t>
            </a:r>
            <a:r>
              <a:rPr lang="en-US" sz="1200" dirty="0">
                <a:latin typeface="Lucida Console" pitchFamily="49" charset="0"/>
              </a:rPr>
              <a:t> _</a:t>
            </a:r>
            <a:r>
              <a:rPr lang="en-US" sz="1200" dirty="0" err="1">
                <a:latin typeface="Lucida Console" pitchFamily="49" charset="0"/>
              </a:rPr>
              <a:t>templateRepository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buNone/>
            </a:pPr>
            <a:endParaRPr lang="en-US" sz="12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public </a:t>
            </a:r>
            <a:r>
              <a:rPr lang="en-US" sz="1200" dirty="0" err="1">
                <a:latin typeface="Lucida Console" pitchFamily="49" charset="0"/>
              </a:rPr>
              <a:t>CustomerNotificationSender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ISender</a:t>
            </a:r>
            <a:r>
              <a:rPr lang="en-US" sz="1200" dirty="0">
                <a:latin typeface="Lucida Console" pitchFamily="49" charset="0"/>
              </a:rPr>
              <a:t> sender, 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 smtClean="0">
                <a:latin typeface="Lucida Console" pitchFamily="49" charset="0"/>
              </a:rPr>
              <a:t>ITemplateEngine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>
                <a:latin typeface="Lucida Console" pitchFamily="49" charset="0"/>
              </a:rPr>
              <a:t>engine, 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	</a:t>
            </a:r>
            <a:r>
              <a:rPr lang="en-US" sz="1200" dirty="0" smtClean="0">
                <a:latin typeface="Lucida Console" pitchFamily="49" charset="0"/>
              </a:rPr>
              <a:t>  </a:t>
            </a:r>
            <a:r>
              <a:rPr lang="en-US" sz="1200" dirty="0" err="1" smtClean="0">
                <a:latin typeface="Lucida Console" pitchFamily="49" charset="0"/>
              </a:rPr>
              <a:t>ITemplateRepository</a:t>
            </a:r>
            <a:r>
              <a:rPr lang="en-US" sz="1200" dirty="0" smtClean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templateRepository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_sender = sender;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	  _engine = engine;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_</a:t>
            </a:r>
            <a:r>
              <a:rPr lang="en-US" sz="1200" dirty="0" err="1">
                <a:latin typeface="Lucida Console" pitchFamily="49" charset="0"/>
              </a:rPr>
              <a:t>templateRepository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templateRepository</a:t>
            </a:r>
            <a:r>
              <a:rPr lang="en-US" sz="1200" dirty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}</a:t>
            </a:r>
          </a:p>
          <a:p>
            <a:pPr>
              <a:buNone/>
            </a:pPr>
            <a:endParaRPr lang="en-US" sz="12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public void </a:t>
            </a:r>
            <a:r>
              <a:rPr lang="en-US" sz="1200" dirty="0" err="1">
                <a:latin typeface="Lucida Console" pitchFamily="49" charset="0"/>
              </a:rPr>
              <a:t>SendNotification</a:t>
            </a:r>
            <a:r>
              <a:rPr lang="en-US" sz="1200" dirty="0">
                <a:latin typeface="Lucida Console" pitchFamily="49" charset="0"/>
              </a:rPr>
              <a:t>(Customer </a:t>
            </a:r>
            <a:r>
              <a:rPr lang="en-US" sz="1200" dirty="0" err="1">
                <a:latin typeface="Lucida Console" pitchFamily="49" charset="0"/>
              </a:rPr>
              <a:t>cust</a:t>
            </a:r>
            <a:r>
              <a:rPr lang="en-US" sz="1200" dirty="0">
                <a:latin typeface="Lucida Console" pitchFamily="49" charset="0"/>
              </a:rPr>
              <a:t>, string </a:t>
            </a:r>
            <a:r>
              <a:rPr lang="en-US" sz="1200" dirty="0" err="1">
                <a:latin typeface="Lucida Console" pitchFamily="49" charset="0"/>
              </a:rPr>
              <a:t>templateName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{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</a:t>
            </a:r>
            <a:r>
              <a:rPr lang="en-US" sz="1200" dirty="0" err="1">
                <a:latin typeface="Lucida Console" pitchFamily="49" charset="0"/>
              </a:rPr>
              <a:t>var</a:t>
            </a:r>
            <a:r>
              <a:rPr lang="en-US" sz="1200" dirty="0">
                <a:latin typeface="Lucida Console" pitchFamily="49" charset="0"/>
              </a:rPr>
              <a:t> template = _</a:t>
            </a:r>
            <a:r>
              <a:rPr lang="en-US" sz="1200" dirty="0" err="1">
                <a:latin typeface="Lucida Console" pitchFamily="49" charset="0"/>
              </a:rPr>
              <a:t>templateRepository.Load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templateName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</a:t>
            </a:r>
            <a:r>
              <a:rPr lang="en-US" sz="1200" dirty="0" err="1">
                <a:latin typeface="Lucida Console" pitchFamily="49" charset="0"/>
              </a:rPr>
              <a:t>var</a:t>
            </a:r>
            <a:r>
              <a:rPr lang="en-US" sz="1200" dirty="0">
                <a:latin typeface="Lucida Console" pitchFamily="49" charset="0"/>
              </a:rPr>
              <a:t> text = _</a:t>
            </a:r>
            <a:r>
              <a:rPr lang="en-US" sz="1200" dirty="0" err="1">
                <a:latin typeface="Lucida Console" pitchFamily="49" charset="0"/>
              </a:rPr>
              <a:t>engine.Process</a:t>
            </a:r>
            <a:r>
              <a:rPr lang="en-US" sz="1200" dirty="0">
                <a:latin typeface="Lucida Console" pitchFamily="49" charset="0"/>
              </a:rPr>
              <a:t>(template, </a:t>
            </a:r>
            <a:r>
              <a:rPr lang="en-US" sz="1200" dirty="0" err="1">
                <a:latin typeface="Lucida Console" pitchFamily="49" charset="0"/>
              </a:rPr>
              <a:t>CreateContextFor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cust</a:t>
            </a:r>
            <a:r>
              <a:rPr lang="en-US" sz="1200" dirty="0">
                <a:latin typeface="Lucida Console" pitchFamily="49" charset="0"/>
              </a:rPr>
              <a:t>));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</a:t>
            </a:r>
            <a:r>
              <a:rPr lang="en-US" sz="1200" dirty="0" err="1">
                <a:latin typeface="Lucida Console" pitchFamily="49" charset="0"/>
              </a:rPr>
              <a:t>var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msg</a:t>
            </a:r>
            <a:r>
              <a:rPr lang="en-US" sz="1200" dirty="0">
                <a:latin typeface="Lucida Console" pitchFamily="49" charset="0"/>
              </a:rPr>
              <a:t> = </a:t>
            </a:r>
            <a:r>
              <a:rPr lang="en-US" sz="1200" dirty="0" err="1">
                <a:latin typeface="Lucida Console" pitchFamily="49" charset="0"/>
              </a:rPr>
              <a:t>CreateMessage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cust</a:t>
            </a:r>
            <a:r>
              <a:rPr lang="en-US" sz="1200" dirty="0">
                <a:latin typeface="Lucida Console" pitchFamily="49" charset="0"/>
              </a:rPr>
              <a:t>, text);</a:t>
            </a:r>
          </a:p>
          <a:p>
            <a:pPr>
              <a:buNone/>
            </a:pPr>
            <a:endParaRPr lang="en-US" sz="1200" dirty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   _</a:t>
            </a:r>
            <a:r>
              <a:rPr lang="en-US" sz="1200" dirty="0" err="1">
                <a:latin typeface="Lucida Console" pitchFamily="49" charset="0"/>
              </a:rPr>
              <a:t>sender.Send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msg</a:t>
            </a:r>
            <a:r>
              <a:rPr lang="en-US" sz="1200" dirty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  }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093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pure OOP idioms</a:t>
            </a:r>
          </a:p>
          <a:p>
            <a:r>
              <a:rPr lang="en-US" dirty="0" smtClean="0"/>
              <a:t>Use OOP as it was supposed to be used</a:t>
            </a:r>
          </a:p>
          <a:p>
            <a:r>
              <a:rPr lang="en-US" dirty="0" smtClean="0"/>
              <a:t>By doing so you’ve achieved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err="1" smtClean="0"/>
              <a:t>SoC</a:t>
            </a:r>
            <a:endParaRPr lang="en-US" dirty="0" smtClean="0"/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dirty="0" smtClean="0"/>
              <a:t>Nice side effect: 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9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Worlds </a:t>
            </a:r>
            <a:r>
              <a:rPr lang="en-US" smtClean="0"/>
              <a:t>Simplest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 class Container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private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  Dictionary&lt;Type,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&lt;Container, object&gt;&gt; factories = 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  new Dictionary&lt;Type,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&lt;Container, object&gt;&gt;();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 Container Register&lt;T&gt;(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&lt;Container, T&gt; factory) {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factories[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(T)] = c =&gt; factory(c);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 return this;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 T Resolve&lt;T&gt;() {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 return (T) factories[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 (T)](this);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09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simple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container = new Container()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.Register&lt;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IBar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&gt;(c =&gt; new Bar())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.Register&lt;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&gt;(c =&gt;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.Register&lt;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c =&gt;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c.Resolve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IBar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c.Resolve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IBaz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container.Resolve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0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57150" indent="0" algn="ctr">
              <a:buNone/>
            </a:pPr>
            <a:r>
              <a:rPr lang="en-US" dirty="0" smtClean="0"/>
              <a:t>Castle </a:t>
            </a:r>
            <a:r>
              <a:rPr lang="en-US" dirty="0"/>
              <a:t>Windsor</a:t>
            </a:r>
          </a:p>
          <a:p>
            <a:pPr marL="57150" indent="0" algn="ctr">
              <a:buNone/>
            </a:pPr>
            <a:r>
              <a:rPr lang="en-US" b="1" dirty="0" smtClean="0"/>
              <a:t>MEF</a:t>
            </a:r>
            <a:endParaRPr lang="en-US" b="1" dirty="0"/>
          </a:p>
          <a:p>
            <a:pPr marL="57150" indent="0" algn="ctr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57150" indent="0" algn="ctr">
              <a:buNone/>
            </a:pPr>
            <a:r>
              <a:rPr lang="en-US" dirty="0" smtClean="0"/>
              <a:t>Spring.NET</a:t>
            </a:r>
            <a:endParaRPr lang="en-US" dirty="0"/>
          </a:p>
          <a:p>
            <a:pPr marL="57150" indent="0" algn="ctr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57150" indent="0" algn="ctr">
              <a:buNone/>
            </a:pPr>
            <a:r>
              <a:rPr lang="en-US" b="1" dirty="0" smtClean="0"/>
              <a:t>Unity</a:t>
            </a:r>
          </a:p>
          <a:p>
            <a:pPr marL="57150" indent="0" algn="ctr">
              <a:buNone/>
            </a:pPr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405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Owned by the CLR/BCL team</a:t>
            </a:r>
          </a:p>
          <a:p>
            <a:r>
              <a:rPr lang="en-US" dirty="0" smtClean="0"/>
              <a:t>Specialized (focus on extensibility)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Owned by the P&amp;P team</a:t>
            </a:r>
          </a:p>
          <a:p>
            <a:r>
              <a:rPr lang="en-US" dirty="0" smtClean="0"/>
              <a:t>Generalist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1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6600" y="3429000"/>
            <a:ext cx="5410200" cy="1143000"/>
          </a:xfrm>
        </p:spPr>
        <p:txBody>
          <a:bodyPr/>
          <a:lstStyle/>
          <a:p>
            <a:r>
              <a:rPr lang="en-US" dirty="0" smtClean="0"/>
              <a:t>Using Unity &amp; MEF</a:t>
            </a:r>
            <a:endParaRPr lang="en-US" dirty="0"/>
          </a:p>
        </p:txBody>
      </p:sp>
      <p:pic>
        <p:nvPicPr>
          <p:cNvPr id="7" name="Picture 2" descr="C:\Users\mpuleio\AppData\Local\Microsoft\Windows\Temporary Internet Files\Content.IE5\CDBDO93X\MC9004123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540572"/>
            <a:ext cx="2971801" cy="386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Little Guidance</a:t>
            </a:r>
            <a:endParaRPr lang="en-US" dirty="0"/>
          </a:p>
        </p:txBody>
      </p:sp>
      <p:pic>
        <p:nvPicPr>
          <p:cNvPr id="73731" name="Picture 3" descr="C:\Users\Chris\AppData\Local\Microsoft\Windows\Temporary Internet Files\Content.IE5\ED2EAOTC\MP90044869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33574"/>
            <a:ext cx="4572000" cy="3771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9542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 / Concepts</a:t>
            </a:r>
          </a:p>
          <a:p>
            <a:r>
              <a:rPr lang="en-US" dirty="0" smtClean="0"/>
              <a:t>A Brief History of Everything</a:t>
            </a:r>
          </a:p>
          <a:p>
            <a:r>
              <a:rPr lang="en-US" dirty="0" smtClean="0"/>
              <a:t>So What?</a:t>
            </a:r>
          </a:p>
          <a:p>
            <a:r>
              <a:rPr lang="en-US" dirty="0" smtClean="0"/>
              <a:t>Code!</a:t>
            </a:r>
          </a:p>
          <a:p>
            <a:r>
              <a:rPr lang="en-US" smtClean="0"/>
              <a:t>Umm…So What?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87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solid OOP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Optionally: </a:t>
            </a:r>
          </a:p>
          <a:p>
            <a:pPr lvl="1"/>
            <a:r>
              <a:rPr lang="en-US" dirty="0" smtClean="0"/>
              <a:t>Use a DI container to help with the heavy lifting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31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!=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b="1" dirty="0">
                <a:solidFill>
                  <a:srgbClr val="FF0000"/>
                </a:solidFill>
                <a:cs typeface="Consolas" pitchFamily="49" charset="0"/>
              </a:rPr>
              <a:t>Don’t do this: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customer =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container.Resolve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chris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CustomerType.Preferred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  <a:defRPr/>
            </a:pPr>
            <a:r>
              <a:rPr lang="en-US" dirty="0">
                <a:cs typeface="Consolas" pitchFamily="49" charset="0"/>
              </a:rPr>
              <a:t>Do this: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repo =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container.Resolve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ICustomerRepository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customer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repo.Get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chris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</a:t>
            </a:r>
          </a:p>
          <a:p>
            <a:pPr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CustomerType.Preferred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11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Referencing </a:t>
            </a:r>
            <a:r>
              <a:rPr lang="en-US" dirty="0"/>
              <a:t>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goal is that your design should be container-agnostic so..</a:t>
            </a:r>
          </a:p>
          <a:p>
            <a:pPr lvl="1"/>
            <a:r>
              <a:rPr lang="en-US" dirty="0" smtClean="0"/>
              <a:t>You can use them without a container</a:t>
            </a:r>
          </a:p>
          <a:p>
            <a:pPr lvl="1"/>
            <a:r>
              <a:rPr lang="en-US" dirty="0" smtClean="0"/>
              <a:t>You can use them with different containers</a:t>
            </a:r>
          </a:p>
          <a:p>
            <a:r>
              <a:rPr lang="en-US" dirty="0" smtClean="0"/>
              <a:t>Coupling your types to a container re-introduces the tight coupling we’re trying to avoid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44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 </a:t>
            </a:r>
            <a:r>
              <a:rPr lang="en-US" dirty="0"/>
              <a:t>to simple </a:t>
            </a:r>
            <a:r>
              <a:rPr lang="en-US" dirty="0" smtClean="0"/>
              <a:t>lifetimes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lifetime types are non compatible</a:t>
            </a:r>
          </a:p>
          <a:p>
            <a:pPr lvl="1"/>
            <a:r>
              <a:rPr lang="en-US" dirty="0" smtClean="0"/>
              <a:t>Singleton cannot depend on </a:t>
            </a:r>
            <a:r>
              <a:rPr lang="en-US" dirty="0" err="1" smtClean="0"/>
              <a:t>PerThread</a:t>
            </a:r>
            <a:endParaRPr lang="en-US" dirty="0" smtClean="0"/>
          </a:p>
          <a:p>
            <a:pPr lvl="1"/>
            <a:r>
              <a:rPr lang="en-US" dirty="0" smtClean="0"/>
              <a:t>Singleton cannot depend on </a:t>
            </a:r>
            <a:r>
              <a:rPr lang="en-US" dirty="0" err="1" smtClean="0"/>
              <a:t>PerWebRequest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Stick with shared/non-shared and use child containers for anything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7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Excessive </a:t>
            </a:r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MyService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IWindowManager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ISession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session,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ILogger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logger,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ISecurityVerification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sv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IThis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t, 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Ithat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that, 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ITheOther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other, </a:t>
            </a:r>
          </a:p>
          <a:p>
            <a:pPr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...)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7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Unity</a:t>
            </a:r>
          </a:p>
          <a:p>
            <a:pPr lvl="1">
              <a:defRPr/>
            </a:pPr>
            <a:r>
              <a:rPr lang="en-US" u="sng" dirty="0">
                <a:solidFill>
                  <a:schemeClr val="tx2"/>
                </a:solidFill>
                <a:hlinkClick r:id="rId2"/>
              </a:rPr>
              <a:t>http://msdn.microsoft.com/unity</a:t>
            </a:r>
            <a:endParaRPr lang="en-US" u="sng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en-US" u="sng" dirty="0">
                <a:solidFill>
                  <a:schemeClr val="tx2"/>
                </a:solidFill>
              </a:rPr>
              <a:t>http://unity.codeplex.com</a:t>
            </a:r>
            <a:endParaRPr lang="en-US" u="sng" dirty="0"/>
          </a:p>
          <a:p>
            <a:pPr>
              <a:defRPr/>
            </a:pPr>
            <a:r>
              <a:rPr lang="en-US" dirty="0"/>
              <a:t>Managed Extensibility Framework (MEF)</a:t>
            </a:r>
          </a:p>
          <a:p>
            <a:pPr lvl="1">
              <a:defRPr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http://mef.codeplex.com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54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2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whom is normally controlling</a:t>
            </a:r>
          </a:p>
          <a:p>
            <a:pPr lvl="1"/>
            <a:r>
              <a:rPr lang="en-US" dirty="0" smtClean="0"/>
              <a:t>Think API </a:t>
            </a:r>
            <a:r>
              <a:rPr lang="en-US" dirty="0" err="1" smtClean="0"/>
              <a:t>vs</a:t>
            </a:r>
            <a:r>
              <a:rPr lang="en-US" dirty="0" smtClean="0"/>
              <a:t> Frameworks</a:t>
            </a:r>
          </a:p>
          <a:p>
            <a:pPr lvl="1"/>
            <a:r>
              <a:rPr lang="en-US" dirty="0" smtClean="0"/>
              <a:t>Examples: ASP.NET / JSP</a:t>
            </a:r>
          </a:p>
          <a:p>
            <a:r>
              <a:rPr lang="en-US" dirty="0" smtClean="0"/>
              <a:t>Hollywood principle</a:t>
            </a:r>
          </a:p>
          <a:p>
            <a:pPr lvl="1"/>
            <a:r>
              <a:rPr lang="en-US" dirty="0" smtClean="0"/>
              <a:t>“Don’t call us, we’ll call you”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41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/Composition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surrender control of composition</a:t>
            </a:r>
          </a:p>
          <a:p>
            <a:r>
              <a:rPr lang="en-US" dirty="0" smtClean="0"/>
              <a:t>Container takes control of some aspects</a:t>
            </a:r>
          </a:p>
          <a:p>
            <a:pPr lvl="1"/>
            <a:r>
              <a:rPr lang="en-US" dirty="0" smtClean="0"/>
              <a:t>Composition/Dependency “matching”</a:t>
            </a:r>
          </a:p>
          <a:p>
            <a:pPr lvl="1"/>
            <a:r>
              <a:rPr lang="en-US" dirty="0" smtClean="0"/>
              <a:t>Lifetime</a:t>
            </a:r>
          </a:p>
          <a:p>
            <a:pPr lvl="1"/>
            <a:r>
              <a:rPr lang="en-US" dirty="0" smtClean="0"/>
              <a:t>Ownership</a:t>
            </a:r>
          </a:p>
          <a:p>
            <a:pPr lvl="1"/>
            <a:r>
              <a:rPr lang="en-US" dirty="0" smtClean="0"/>
              <a:t>And more..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137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goals of </a:t>
            </a:r>
            <a:r>
              <a:rPr lang="en-US" dirty="0" err="1" smtClean="0"/>
              <a:t>IoC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</a:p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Reuse</a:t>
            </a:r>
          </a:p>
          <a:p>
            <a:r>
              <a:rPr lang="en-US" dirty="0" smtClean="0"/>
              <a:t>Not Testability – this is a side affect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858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– </a:t>
            </a:r>
            <a:r>
              <a:rPr lang="en-US" dirty="0" err="1" smtClean="0"/>
              <a:t>Jserv</a:t>
            </a:r>
            <a:r>
              <a:rPr lang="en-US" dirty="0" smtClean="0"/>
              <a:t>-&gt;Tomcat-&gt;Avalon (1998)</a:t>
            </a:r>
          </a:p>
          <a:p>
            <a:r>
              <a:rPr lang="en-US" dirty="0" smtClean="0"/>
              <a:t>Spring (2002)</a:t>
            </a:r>
          </a:p>
          <a:p>
            <a:pPr lvl="1"/>
            <a:r>
              <a:rPr lang="en-US" dirty="0" smtClean="0"/>
              <a:t>Property Injection</a:t>
            </a:r>
          </a:p>
          <a:p>
            <a:r>
              <a:rPr lang="en-US" dirty="0" err="1" smtClean="0"/>
              <a:t>PicoContainer</a:t>
            </a:r>
            <a:r>
              <a:rPr lang="en-US" dirty="0" smtClean="0"/>
              <a:t> (2002/3)</a:t>
            </a:r>
          </a:p>
          <a:p>
            <a:pPr lvl="1"/>
            <a:r>
              <a:rPr lang="en-US" dirty="0" smtClean="0"/>
              <a:t>Constructor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328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History of </a:t>
            </a:r>
            <a:r>
              <a:rPr lang="en-US" sz="3600" dirty="0" err="1" smtClean="0"/>
              <a:t>IoC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Fowler’s published an article renaming </a:t>
            </a:r>
            <a:r>
              <a:rPr lang="en-US" dirty="0" err="1" smtClean="0"/>
              <a:t>IoC</a:t>
            </a:r>
            <a:r>
              <a:rPr lang="en-US" dirty="0" smtClean="0"/>
              <a:t> the concept to </a:t>
            </a:r>
            <a:r>
              <a:rPr lang="en-US" b="1" dirty="0" smtClean="0"/>
              <a:t>Dependency Injection pattern</a:t>
            </a:r>
            <a:endParaRPr lang="en-US" dirty="0" smtClean="0"/>
          </a:p>
          <a:p>
            <a:r>
              <a:rPr lang="en-US" dirty="0" smtClean="0"/>
              <a:t>Stefano </a:t>
            </a:r>
            <a:r>
              <a:rPr lang="en-US" dirty="0" err="1" smtClean="0"/>
              <a:t>Mazzocchi</a:t>
            </a:r>
            <a:r>
              <a:rPr lang="en-US" dirty="0" smtClean="0"/>
              <a:t> – who introduced the concept back in 1998 – publishes a great blog post on how “DI” misses the point</a:t>
            </a:r>
          </a:p>
          <a:p>
            <a:pPr lvl="1"/>
            <a:r>
              <a:rPr lang="en-US" u="sng" dirty="0" err="1"/>
              <a:t>IoC</a:t>
            </a:r>
            <a:r>
              <a:rPr lang="en-US" u="sng" dirty="0"/>
              <a:t> is about </a:t>
            </a:r>
            <a:r>
              <a:rPr lang="en-US" u="sng" dirty="0" smtClean="0"/>
              <a:t>encouraging isolation</a:t>
            </a:r>
            <a:r>
              <a:rPr lang="en-US" u="sng" dirty="0"/>
              <a:t>, not about injecting </a:t>
            </a:r>
            <a:r>
              <a:rPr lang="en-US" u="sng" dirty="0" smtClean="0"/>
              <a:t>dependencies</a:t>
            </a:r>
          </a:p>
          <a:p>
            <a:pPr lvl="1"/>
            <a:r>
              <a:rPr lang="en-US" u="sng" dirty="0"/>
              <a:t>Dependency Injection misses that entirely and misleads the reader to believe that this is just another way of composing objects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38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 I 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3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99"/>
            <a:ext cx="8229600" cy="60301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public class </a:t>
            </a:r>
            <a:r>
              <a:rPr lang="en-US" sz="1200" dirty="0" err="1" smtClean="0">
                <a:latin typeface="Lucida Console" pitchFamily="49" charset="0"/>
              </a:rPr>
              <a:t>CustomerNotificationSender</a:t>
            </a:r>
            <a:r>
              <a:rPr lang="en-US" sz="1200" dirty="0" smtClean="0"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private </a:t>
            </a:r>
            <a:r>
              <a:rPr lang="en-US" sz="1200" dirty="0" err="1" smtClean="0">
                <a:latin typeface="Lucida Console" pitchFamily="49" charset="0"/>
              </a:rPr>
              <a:t>SmtpSender</a:t>
            </a:r>
            <a:r>
              <a:rPr lang="en-US" sz="1200" dirty="0" smtClean="0">
                <a:latin typeface="Lucida Console" pitchFamily="49" charset="0"/>
              </a:rPr>
              <a:t> _</a:t>
            </a:r>
            <a:r>
              <a:rPr lang="en-US" sz="1200" dirty="0" err="1" smtClean="0">
                <a:latin typeface="Lucida Console" pitchFamily="49" charset="0"/>
              </a:rPr>
              <a:t>smtpSender</a:t>
            </a:r>
            <a:r>
              <a:rPr lang="en-US" sz="1200" dirty="0" smtClean="0">
                <a:latin typeface="Lucida Console" pitchFamily="49" charset="0"/>
              </a:rPr>
              <a:t> = new </a:t>
            </a:r>
            <a:r>
              <a:rPr lang="en-US" sz="1200" dirty="0" err="1" smtClean="0">
                <a:latin typeface="Lucida Console" pitchFamily="49" charset="0"/>
              </a:rPr>
              <a:t>SmtpSender</a:t>
            </a:r>
            <a:r>
              <a:rPr lang="en-US" sz="1200" dirty="0" smtClean="0">
                <a:latin typeface="Lucida Console" pitchFamily="49" charset="0"/>
              </a:rPr>
              <a:t>("</a:t>
            </a:r>
            <a:r>
              <a:rPr lang="en-US" sz="1200" dirty="0" err="1" smtClean="0">
                <a:latin typeface="Lucida Console" pitchFamily="49" charset="0"/>
              </a:rPr>
              <a:t>ourhostname</a:t>
            </a:r>
            <a:r>
              <a:rPr lang="en-US" sz="1200" dirty="0" smtClean="0">
                <a:latin typeface="Lucida Console" pitchFamily="49" charset="0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private </a:t>
            </a:r>
            <a:r>
              <a:rPr lang="en-US" sz="1200" dirty="0" err="1" smtClean="0">
                <a:latin typeface="Lucida Console" pitchFamily="49" charset="0"/>
              </a:rPr>
              <a:t>NVelocityTemplateEngine</a:t>
            </a:r>
            <a:r>
              <a:rPr lang="en-US" sz="1200" dirty="0" smtClean="0">
                <a:latin typeface="Lucida Console" pitchFamily="49" charset="0"/>
              </a:rPr>
              <a:t> _</a:t>
            </a:r>
            <a:r>
              <a:rPr lang="en-US" sz="1200" dirty="0" err="1" smtClean="0">
                <a:latin typeface="Lucida Console" pitchFamily="49" charset="0"/>
              </a:rPr>
              <a:t>nvelocityEngine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private </a:t>
            </a:r>
            <a:r>
              <a:rPr lang="en-US" sz="1200" dirty="0" err="1" smtClean="0">
                <a:latin typeface="Lucida Console" pitchFamily="49" charset="0"/>
              </a:rPr>
              <a:t>DirectoryTemplateRepository</a:t>
            </a:r>
            <a:r>
              <a:rPr lang="en-US" sz="1200" dirty="0" smtClean="0">
                <a:latin typeface="Lucida Console" pitchFamily="49" charset="0"/>
              </a:rPr>
              <a:t> _</a:t>
            </a:r>
            <a:r>
              <a:rPr lang="en-US" sz="1200" dirty="0" err="1" smtClean="0">
                <a:latin typeface="Lucida Console" pitchFamily="49" charset="0"/>
              </a:rPr>
              <a:t>templateRepository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smtClean="0">
                <a:latin typeface="Lucida Console" pitchFamily="49" charset="0"/>
              </a:rPr>
              <a:t>  private string _</a:t>
            </a:r>
            <a:r>
              <a:rPr lang="en-US" sz="1200" dirty="0" err="1" smtClean="0">
                <a:latin typeface="Lucida Console" pitchFamily="49" charset="0"/>
              </a:rPr>
              <a:t>templatePath</a:t>
            </a:r>
            <a:r>
              <a:rPr lang="en-US" sz="1200" dirty="0" smtClean="0">
                <a:latin typeface="Lucida Console" pitchFamily="49" charset="0"/>
              </a:rPr>
              <a:t> = </a:t>
            </a:r>
            <a:r>
              <a:rPr lang="en-US" sz="1200" dirty="0" err="1" smtClean="0">
                <a:latin typeface="Lucida Console" pitchFamily="49" charset="0"/>
              </a:rPr>
              <a:t>ConfigurationManager.AppSettings</a:t>
            </a:r>
            <a:r>
              <a:rPr lang="en-US" sz="1200" dirty="0" smtClean="0">
                <a:latin typeface="Lucida Console" pitchFamily="49" charset="0"/>
              </a:rPr>
              <a:t>[“folder”];</a:t>
            </a:r>
          </a:p>
          <a:p>
            <a:pPr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public </a:t>
            </a:r>
            <a:r>
              <a:rPr lang="en-US" sz="1200" dirty="0" err="1" smtClean="0">
                <a:latin typeface="Lucida Console" pitchFamily="49" charset="0"/>
              </a:rPr>
              <a:t>CustomerNotificationSender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_</a:t>
            </a:r>
            <a:r>
              <a:rPr lang="en-US" sz="1200" dirty="0" err="1" smtClean="0">
                <a:latin typeface="Lucida Console" pitchFamily="49" charset="0"/>
              </a:rPr>
              <a:t>nvelocityEngine</a:t>
            </a:r>
            <a:r>
              <a:rPr lang="en-US" sz="1200" dirty="0" smtClean="0">
                <a:latin typeface="Lucida Console" pitchFamily="49" charset="0"/>
              </a:rPr>
              <a:t> = new </a:t>
            </a:r>
            <a:r>
              <a:rPr lang="en-US" sz="1200" dirty="0" err="1" smtClean="0">
                <a:latin typeface="Lucida Console" pitchFamily="49" charset="0"/>
              </a:rPr>
              <a:t>NVelocityTemplateEngine</a:t>
            </a:r>
            <a:r>
              <a:rPr lang="en-US" sz="1200" dirty="0" smtClean="0">
                <a:latin typeface="Lucida Console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_</a:t>
            </a:r>
            <a:r>
              <a:rPr lang="en-US" sz="1200" dirty="0" err="1" smtClean="0">
                <a:latin typeface="Lucida Console" pitchFamily="49" charset="0"/>
              </a:rPr>
              <a:t>templateRepository</a:t>
            </a:r>
            <a:r>
              <a:rPr lang="en-US" sz="1200" dirty="0" smtClean="0">
                <a:latin typeface="Lucida Console" pitchFamily="49" charset="0"/>
              </a:rPr>
              <a:t> = new </a:t>
            </a:r>
            <a:r>
              <a:rPr lang="en-US" sz="1200" dirty="0" err="1" smtClean="0">
                <a:latin typeface="Lucida Console" pitchFamily="49" charset="0"/>
              </a:rPr>
              <a:t>DirectoryTemplateRepository</a:t>
            </a:r>
            <a:r>
              <a:rPr lang="en-US" sz="1200" dirty="0" smtClean="0">
                <a:latin typeface="Lucida Console" pitchFamily="49" charset="0"/>
              </a:rPr>
              <a:t>(_</a:t>
            </a:r>
            <a:r>
              <a:rPr lang="en-US" sz="1200" dirty="0" err="1" smtClean="0">
                <a:latin typeface="Lucida Console" pitchFamily="49" charset="0"/>
              </a:rPr>
              <a:t>templatePath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}</a:t>
            </a:r>
          </a:p>
          <a:p>
            <a:pPr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public void </a:t>
            </a:r>
            <a:r>
              <a:rPr lang="en-US" sz="1200" dirty="0" err="1" smtClean="0">
                <a:latin typeface="Lucida Console" pitchFamily="49" charset="0"/>
              </a:rPr>
              <a:t>SendNotification</a:t>
            </a:r>
            <a:r>
              <a:rPr lang="en-US" sz="1200" dirty="0" smtClean="0">
                <a:latin typeface="Lucida Console" pitchFamily="49" charset="0"/>
              </a:rPr>
              <a:t>(Customer </a:t>
            </a:r>
            <a:r>
              <a:rPr lang="en-US" sz="1200" dirty="0" err="1" smtClean="0">
                <a:latin typeface="Lucida Console" pitchFamily="49" charset="0"/>
              </a:rPr>
              <a:t>cust</a:t>
            </a:r>
            <a:r>
              <a:rPr lang="en-US" sz="1200" dirty="0" smtClean="0">
                <a:latin typeface="Lucida Console" pitchFamily="49" charset="0"/>
              </a:rPr>
              <a:t>, string </a:t>
            </a:r>
            <a:r>
              <a:rPr lang="en-US" sz="1200" dirty="0" err="1" smtClean="0">
                <a:latin typeface="Lucida Console" pitchFamily="49" charset="0"/>
              </a:rPr>
              <a:t>templateName</a:t>
            </a:r>
            <a:r>
              <a:rPr lang="en-US" sz="1200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{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</a:t>
            </a:r>
            <a:r>
              <a:rPr lang="en-US" sz="1200" dirty="0" err="1" smtClean="0">
                <a:latin typeface="Lucida Console" pitchFamily="49" charset="0"/>
              </a:rPr>
              <a:t>var</a:t>
            </a:r>
            <a:r>
              <a:rPr lang="en-US" sz="1200" dirty="0" smtClean="0">
                <a:latin typeface="Lucida Console" pitchFamily="49" charset="0"/>
              </a:rPr>
              <a:t> template = _</a:t>
            </a:r>
            <a:r>
              <a:rPr lang="en-US" sz="1200" dirty="0" err="1" smtClean="0">
                <a:latin typeface="Lucida Console" pitchFamily="49" charset="0"/>
              </a:rPr>
              <a:t>templateRepository.Load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templateName</a:t>
            </a:r>
            <a:r>
              <a:rPr lang="en-US" sz="12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</a:t>
            </a:r>
            <a:r>
              <a:rPr lang="en-US" sz="1200" dirty="0" err="1" smtClean="0">
                <a:latin typeface="Lucida Console" pitchFamily="49" charset="0"/>
              </a:rPr>
              <a:t>var</a:t>
            </a:r>
            <a:r>
              <a:rPr lang="en-US" sz="1200" dirty="0" smtClean="0">
                <a:latin typeface="Lucida Console" pitchFamily="49" charset="0"/>
              </a:rPr>
              <a:t> text = _</a:t>
            </a:r>
            <a:r>
              <a:rPr lang="en-US" sz="1200" dirty="0" err="1" smtClean="0">
                <a:latin typeface="Lucida Console" pitchFamily="49" charset="0"/>
              </a:rPr>
              <a:t>nvelocityEngine.Process</a:t>
            </a:r>
            <a:r>
              <a:rPr lang="en-US" sz="1200" dirty="0" smtClean="0">
                <a:latin typeface="Lucida Console" pitchFamily="49" charset="0"/>
              </a:rPr>
              <a:t>(template, </a:t>
            </a:r>
            <a:r>
              <a:rPr lang="en-US" sz="1200" dirty="0" err="1" smtClean="0">
                <a:latin typeface="Lucida Console" pitchFamily="49" charset="0"/>
              </a:rPr>
              <a:t>CreateContextFor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cust</a:t>
            </a:r>
            <a:r>
              <a:rPr lang="en-US" sz="1200" dirty="0" smtClean="0">
                <a:latin typeface="Lucida Console" pitchFamily="49" charset="0"/>
              </a:rPr>
              <a:t>));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</a:t>
            </a:r>
            <a:r>
              <a:rPr lang="en-US" sz="1200" dirty="0" err="1" smtClean="0">
                <a:latin typeface="Lucida Console" pitchFamily="49" charset="0"/>
              </a:rPr>
              <a:t>var</a:t>
            </a:r>
            <a:r>
              <a:rPr lang="en-US" sz="1200" dirty="0" smtClean="0">
                <a:latin typeface="Lucida Console" pitchFamily="49" charset="0"/>
              </a:rPr>
              <a:t> email = </a:t>
            </a:r>
            <a:r>
              <a:rPr lang="en-US" sz="1200" dirty="0" err="1" smtClean="0">
                <a:latin typeface="Lucida Console" pitchFamily="49" charset="0"/>
              </a:rPr>
              <a:t>CreateMessage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cust</a:t>
            </a:r>
            <a:r>
              <a:rPr lang="en-US" sz="1200" dirty="0" smtClean="0">
                <a:latin typeface="Lucida Console" pitchFamily="49" charset="0"/>
              </a:rPr>
              <a:t>, text);</a:t>
            </a:r>
          </a:p>
          <a:p>
            <a:pPr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   _</a:t>
            </a:r>
            <a:r>
              <a:rPr lang="en-US" sz="1200" dirty="0" err="1" smtClean="0">
                <a:latin typeface="Lucida Console" pitchFamily="49" charset="0"/>
              </a:rPr>
              <a:t>smtpSender.Send</a:t>
            </a:r>
            <a:r>
              <a:rPr lang="en-US" sz="1200" dirty="0" smtClean="0">
                <a:latin typeface="Lucida Console" pitchFamily="49" charset="0"/>
              </a:rPr>
              <a:t>(email);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   }</a:t>
            </a:r>
          </a:p>
          <a:p>
            <a:pPr>
              <a:buNone/>
            </a:pPr>
            <a:r>
              <a:rPr lang="en-US" sz="120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639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tterns and practices Presentation Template 3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9EC11F1915B4DAA7C65DFF50894B4" ma:contentTypeVersion="0" ma:contentTypeDescription="Create a new document." ma:contentTypeScope="" ma:versionID="1883dd0f7ab678df24f16870c083a1bb">
  <xsd:schema xmlns:xsd="http://www.w3.org/2001/XMLSchema" xmlns:p="http://schemas.microsoft.com/office/2006/metadata/properties" targetNamespace="http://schemas.microsoft.com/office/2006/metadata/properties" ma:root="true" ma:fieldsID="e8169617fb8cad36348bbb52807684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098F82-9B78-4490-B4CA-062829E0BF59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E4C17F-61D5-4D37-BDD3-61FB7FF6A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FA5B6-B947-4C22-8A96-4AA8DCABD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441</TotalTime>
  <Words>670</Words>
  <Application>Microsoft Office PowerPoint</Application>
  <PresentationFormat>On-screen Show (4:3)</PresentationFormat>
  <Paragraphs>171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patterns and practices Presentation Template 3</vt:lpstr>
      <vt:lpstr>Inversion of Control</vt:lpstr>
      <vt:lpstr>What will we cover?</vt:lpstr>
      <vt:lpstr>Inversion of Control</vt:lpstr>
      <vt:lpstr>IoC/Composition Containers</vt:lpstr>
      <vt:lpstr>What are the goals of IoC?</vt:lpstr>
      <vt:lpstr>A Brief History of IoC</vt:lpstr>
      <vt:lpstr>History of IoC</vt:lpstr>
      <vt:lpstr>So what should I do?</vt:lpstr>
      <vt:lpstr>PowerPoint Presentation</vt:lpstr>
      <vt:lpstr>What makes a bad design? </vt:lpstr>
      <vt:lpstr>Dependency Inversion Principle</vt:lpstr>
      <vt:lpstr>PowerPoint Presentation</vt:lpstr>
      <vt:lpstr>Use OOP</vt:lpstr>
      <vt:lpstr>The Worlds Simplest Container</vt:lpstr>
      <vt:lpstr>Using the simple container</vt:lpstr>
      <vt:lpstr>Your Choices</vt:lpstr>
      <vt:lpstr>What we will use</vt:lpstr>
      <vt:lpstr>Using Unity &amp; MEF</vt:lpstr>
      <vt:lpstr>A Little Guidance</vt:lpstr>
      <vt:lpstr>Use a solid OOP approach</vt:lpstr>
      <vt:lpstr>State != Services</vt:lpstr>
      <vt:lpstr>Avoid Referencing the container</vt:lpstr>
      <vt:lpstr>Stick to simple lifetimes</vt:lpstr>
      <vt:lpstr>Avoid Excessive Dependencies</vt:lpstr>
      <vt:lpstr>Resources</vt:lpstr>
      <vt:lpstr>Q/A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Brumfield</dc:creator>
  <cp:lastModifiedBy>Bob Brumfield</cp:lastModifiedBy>
  <cp:revision>13</cp:revision>
  <dcterms:created xsi:type="dcterms:W3CDTF">2011-06-26T01:22:27Z</dcterms:created>
  <dcterms:modified xsi:type="dcterms:W3CDTF">2011-06-28T19:05:44Z</dcterms:modified>
</cp:coreProperties>
</file>