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8"/>
  </p:notesMasterIdLst>
  <p:sldIdLst>
    <p:sldId id="256" r:id="rId2"/>
    <p:sldId id="269" r:id="rId3"/>
    <p:sldId id="258" r:id="rId4"/>
    <p:sldId id="259" r:id="rId5"/>
    <p:sldId id="268" r:id="rId6"/>
    <p:sldId id="267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92" y="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36C68-DDAB-4D09-8E72-8E937BD7768C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289E-2F4B-4BDB-9E3D-307BE649A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57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40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15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006A-6BE7-43E8-8AD6-C09FC266B36F}" type="datetime1">
              <a:rPr lang="ru-RU" smtClean="0"/>
              <a:t>22.02.2025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84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85EE-4AB9-42CD-8126-E74FE77A9ED8}" type="datetime1">
              <a:rPr lang="ru-RU" smtClean="0"/>
              <a:t>22.02.2025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73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916C-83BE-4CC1-8A21-D05CD30C43DB}" type="datetime1">
              <a:rPr lang="ru-RU" smtClean="0"/>
              <a:t>22.02.2025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18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3183-B2A1-4784-80CE-65A33D52CB0B}" type="datetime1">
              <a:rPr lang="ru-RU" smtClean="0"/>
              <a:t>22.02.2025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8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88E9-D2C3-4436-BFEE-5F0C2E0896FE}" type="datetime1">
              <a:rPr lang="ru-RU" smtClean="0"/>
              <a:t>22.02.2025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74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5BC7-66CE-44BA-84C4-ADF5D358A8E5}" type="datetime1">
              <a:rPr lang="ru-RU" smtClean="0"/>
              <a:t>22.02.2025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641-8A7B-48BB-9924-29525D09D843}" type="datetime1">
              <a:rPr lang="ru-RU" smtClean="0"/>
              <a:t>22.02.2025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1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C1A-CDB1-4CBC-83A8-3EB958439194}" type="datetime1">
              <a:rPr lang="ru-RU" smtClean="0"/>
              <a:t>22.02.2025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1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C5F1-78C0-4305-B0EC-8CEF047F6C93}" type="datetime1">
              <a:rPr lang="ru-RU" smtClean="0"/>
              <a:t>22.02.2025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14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70FB-17C0-4434-90C8-A4668EF13565}" type="datetime1">
              <a:rPr lang="ru-RU" smtClean="0"/>
              <a:t>22.02.2025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24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D1FD-3FC4-47EA-B2EB-FF46800F6009}" type="datetime1">
              <a:rPr lang="ru-RU" smtClean="0"/>
              <a:t>22.02.2025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02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09404-ED28-47FE-9DC5-C6BCEA110D1D}" type="datetime1">
              <a:rPr lang="ru-RU" smtClean="0"/>
              <a:t>22.02.2025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56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0" y="2347952"/>
            <a:ext cx="5539959" cy="187743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 «Проектирование приложения»</a:t>
            </a:r>
          </a:p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«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SamaraCar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- разработка приложения магазина автозапчастей</a:t>
            </a:r>
          </a:p>
          <a:p>
            <a:pPr algn="ctr"/>
            <a:endParaRPr lang="ru-RU" sz="20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99501" y="4897744"/>
            <a:ext cx="3846286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Выполнил студент группы 6302-010302</a:t>
            </a:r>
            <a:r>
              <a:rPr lang="en-US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D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Кузьмин Д.О.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99501" y="6093318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Самара 2025</a:t>
            </a:r>
          </a:p>
        </p:txBody>
      </p:sp>
    </p:spTree>
    <p:extLst>
      <p:ext uri="{BB962C8B-B14F-4D97-AF65-F5344CB8AC3E}">
        <p14:creationId xmlns:p14="http://schemas.microsoft.com/office/powerpoint/2010/main" val="348247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910" y="782914"/>
            <a:ext cx="8411390" cy="6029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Приложение предназначено для продажи автозапчастей и управления заказами. Пользователи смогут просматривать каталог товаров, добавлять их в корзину, оформлять заказы, а администраторы — управлять товарами, заказами и клиентами.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Для пользователей: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ru-RU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Просмотр каталога автозапчастей</a:t>
            </a:r>
            <a:br>
              <a:rPr lang="ru-RU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Поиск и фильтрация товаров</a:t>
            </a:r>
            <a:br>
              <a:rPr lang="ru-RU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Добавление товаров в корзину</a:t>
            </a:r>
            <a:br>
              <a:rPr lang="ru-RU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Оформление заказа</a:t>
            </a:r>
            <a:br>
              <a:rPr lang="ru-RU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Личный кабинет (история заказов, управление профилем)</a:t>
            </a:r>
            <a:br>
              <a:rPr lang="ru-RU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Авторизация и регистрация</a:t>
            </a:r>
            <a:endParaRPr lang="ru-RU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Для администраторов: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ru-RU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Добавление, редактирование, удаление товаров</a:t>
            </a:r>
            <a:br>
              <a:rPr lang="ru-RU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Управление категориями товаров</a:t>
            </a:r>
            <a:br>
              <a:rPr lang="ru-RU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Просмотр и обработка заказов</a:t>
            </a:r>
            <a:br>
              <a:rPr lang="ru-RU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Управление пользователями (список клиентов, их заказы)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ru-RU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Авторизация и регистрация</a:t>
            </a:r>
            <a:endParaRPr lang="ru-RU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ru-RU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51321" y="301540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Medium Pro" panose="02000803000000020004"/>
                <a:cs typeface="Times New Roman" panose="02020603050405020304" pitchFamily="18" charset="0"/>
              </a:rPr>
              <a:t>Концепт приложения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05759" y="6341149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2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26287B2-2341-1798-229D-C5FB51826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0217" y="3246875"/>
            <a:ext cx="4765471" cy="238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49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5579" y="1580223"/>
            <a:ext cx="10081086" cy="4572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1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Клиент (</a:t>
            </a:r>
            <a:r>
              <a:rPr lang="ru-RU" sz="11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Frontend</a:t>
            </a:r>
            <a:r>
              <a:rPr lang="ru-RU" sz="11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r>
              <a:rPr lang="en-US" sz="1100" b="1" kern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⟷</a:t>
            </a:r>
            <a:r>
              <a:rPr lang="en-US" sz="11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11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Сервер (</a:t>
            </a:r>
            <a:r>
              <a:rPr lang="ru-RU" sz="11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Backend</a:t>
            </a:r>
            <a:r>
              <a:rPr lang="ru-RU" sz="11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r>
              <a:rPr lang="en-US" sz="1100" b="1" kern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⟷</a:t>
            </a:r>
            <a:r>
              <a:rPr lang="en-US" sz="11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11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База данных (Database)</a:t>
            </a:r>
            <a:endParaRPr lang="ru-RU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1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Клиент (</a:t>
            </a:r>
            <a:r>
              <a:rPr lang="ru-RU" sz="11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Frontend</a:t>
            </a:r>
            <a:r>
              <a:rPr lang="ru-RU" sz="11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ru-RU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ru-RU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Отправляет запросы к серверу через REST API</a:t>
            </a:r>
            <a:endParaRPr lang="ru-RU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ru-RU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Получает данные и отображает их</a:t>
            </a:r>
            <a:endParaRPr lang="ru-RU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ru-RU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Написан на </a:t>
            </a:r>
            <a:r>
              <a:rPr lang="ru-RU" sz="11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React</a:t>
            </a:r>
            <a:endParaRPr lang="ru-RU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1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Сервер (</a:t>
            </a:r>
            <a:r>
              <a:rPr lang="ru-RU" sz="11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Backend</a:t>
            </a:r>
            <a:r>
              <a:rPr lang="ru-RU" sz="11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ru-RU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ru-RU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Обрабатывает запросы от клиента</a:t>
            </a:r>
            <a:endParaRPr lang="ru-RU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ru-RU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Взаимодействует с базой данных</a:t>
            </a:r>
            <a:endParaRPr lang="ru-RU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ru-RU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Написан на </a:t>
            </a:r>
            <a:r>
              <a:rPr lang="en-US" sz="11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Node.js (Express)</a:t>
            </a:r>
            <a:endParaRPr lang="ru-RU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1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База данных (Database)</a:t>
            </a:r>
            <a:endParaRPr lang="ru-RU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ru-RU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Хранит информацию о пользователях, услугах, товарах, заказах</a:t>
            </a:r>
            <a:endParaRPr lang="ru-RU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ru-RU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Использует </a:t>
            </a:r>
            <a:r>
              <a:rPr lang="ru-RU" sz="11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PostgreSQL</a:t>
            </a:r>
            <a:endParaRPr lang="ru-RU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ru-RU" sz="11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ru-RU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1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Клиентская часть</a:t>
            </a:r>
            <a:r>
              <a:rPr lang="ru-RU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будет взаимодействовать с сервером через REST API.</a:t>
            </a:r>
            <a:endParaRPr lang="ru-RU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ru-RU" sz="11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Сервер</a:t>
            </a:r>
            <a:r>
              <a:rPr lang="ru-RU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обработает запросы, управит заказами и записями</a:t>
            </a:r>
            <a:endParaRPr lang="ru-RU" sz="1100" dirty="0">
              <a:latin typeface="Elektra Medium Pro" panose="02000803000000020004"/>
              <a:cs typeface="Times New Roman" panose="02020603050405020304" pitchFamily="18" charset="0"/>
            </a:endParaRPr>
          </a:p>
          <a:p>
            <a:r>
              <a:rPr lang="ru-RU" sz="1100" b="1" dirty="0">
                <a:latin typeface="Elektra Medium Pro" panose="02000803000000020004"/>
                <a:cs typeface="Times New Roman" panose="02020603050405020304" pitchFamily="18" charset="0"/>
              </a:rPr>
              <a:t>База данных </a:t>
            </a:r>
            <a:r>
              <a:rPr lang="ru-RU" sz="1100" dirty="0">
                <a:latin typeface="Elektra Medium Pro" panose="02000803000000020004"/>
                <a:cs typeface="Times New Roman" panose="02020603050405020304" pitchFamily="18" charset="0"/>
              </a:rPr>
              <a:t>- хранит данные и предоставляет необходимую информацию клиенту.</a:t>
            </a:r>
          </a:p>
          <a:p>
            <a:endParaRPr lang="ru-RU" sz="1100" dirty="0">
              <a:latin typeface="Elektra Medium Pro" panose="020008030000000200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51321" y="301540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Medium Pro" panose="02000803000000020004"/>
                <a:cs typeface="Times New Roman" panose="02020603050405020304" pitchFamily="18" charset="0"/>
              </a:rPr>
              <a:t>Схема взаимодействия компонентов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05759" y="6341149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3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06022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Логическая схема базы данных.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4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63146" y="991886"/>
            <a:ext cx="6537414" cy="5332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28600">
              <a:lnSpc>
                <a:spcPct val="107000"/>
              </a:lnSpc>
              <a:spcAft>
                <a:spcPts val="800"/>
              </a:spcAft>
            </a:pPr>
            <a:r>
              <a:rPr lang="ru-RU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Связи между объектами:</a:t>
            </a:r>
          </a:p>
          <a:p>
            <a:pPr indent="228600">
              <a:lnSpc>
                <a:spcPct val="107000"/>
              </a:lnSpc>
              <a:spcAft>
                <a:spcPts val="800"/>
              </a:spcAft>
            </a:pPr>
            <a:r>
              <a:rPr lang="ru-RU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User → </a:t>
            </a:r>
            <a:r>
              <a:rPr lang="ru-RU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Order</a:t>
            </a:r>
            <a:r>
              <a:rPr lang="ru-RU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Один пользователь может сделать несколько заказов (связь "один ко многим").</a:t>
            </a:r>
          </a:p>
          <a:p>
            <a:pPr indent="228600">
              <a:lnSpc>
                <a:spcPct val="107000"/>
              </a:lnSpc>
              <a:spcAft>
                <a:spcPts val="80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Product</a:t>
            </a:r>
            <a:r>
              <a:rPr lang="ru-RU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↔ 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Categories</a:t>
            </a:r>
            <a:r>
              <a:rPr lang="ru-RU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связь "один ко многим" (одна категория может включать много товаров, но каждый товар относится к одной категории).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228600">
              <a:lnSpc>
                <a:spcPct val="107000"/>
              </a:lnSpc>
              <a:spcAft>
                <a:spcPts val="800"/>
              </a:spcAft>
            </a:pPr>
            <a:r>
              <a:rPr lang="ru-RU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Order</a:t>
            </a:r>
            <a:r>
              <a:rPr lang="ru-RU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→ </a:t>
            </a:r>
            <a:r>
              <a:rPr lang="ru-RU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Cart</a:t>
            </a:r>
            <a:r>
              <a:rPr lang="ru-RU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Один заказ может включать несколько товаров, а каждый товар может быть в нескольких заказах (связь 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M:M</a:t>
            </a:r>
            <a:r>
              <a:rPr lang="ru-RU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через таблицу </a:t>
            </a:r>
            <a:r>
              <a:rPr lang="ru-RU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Cart</a:t>
            </a:r>
            <a:r>
              <a:rPr lang="ru-RU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228600">
              <a:lnSpc>
                <a:spcPct val="107000"/>
              </a:lnSpc>
              <a:spcAft>
                <a:spcPts val="800"/>
              </a:spcAft>
            </a:pPr>
            <a:r>
              <a:rPr lang="ru-RU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Product → </a:t>
            </a:r>
            <a:r>
              <a:rPr lang="ru-RU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Cart</a:t>
            </a:r>
            <a:r>
              <a:rPr lang="ru-RU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Один товар может быть добавлен в несколько заказов, и каждый заказ может включать несколько товаров (связь 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M:M</a:t>
            </a:r>
            <a:r>
              <a:rPr lang="ru-RU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через таблицу </a:t>
            </a:r>
            <a:r>
              <a:rPr lang="ru-RU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Cart</a:t>
            </a:r>
            <a:r>
              <a:rPr lang="ru-RU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228600">
              <a:lnSpc>
                <a:spcPct val="107000"/>
              </a:lnSpc>
              <a:spcAft>
                <a:spcPts val="800"/>
              </a:spcAft>
            </a:pPr>
            <a:r>
              <a:rPr lang="ru-RU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Order</a:t>
            </a:r>
            <a:r>
              <a:rPr lang="ru-RU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и Product находятся в связи </a:t>
            </a:r>
            <a:r>
              <a:rPr lang="en-US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M:M </a:t>
            </a:r>
            <a:r>
              <a:rPr lang="ru-RU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через таблицу </a:t>
            </a:r>
            <a:r>
              <a:rPr lang="ru-RU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Cart</a:t>
            </a:r>
            <a:r>
              <a:rPr lang="ru-RU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 Это позволяет одному заказу включать несколько товаров и одному товару быть включенным в несколько заказов, с указанием количества каждого товара в корзине.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BB6D3B6-954F-0156-7D11-B2F392EBE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34" y="1110961"/>
            <a:ext cx="5089290" cy="463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54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Структура </a:t>
            </a:r>
            <a:r>
              <a:rPr lang="en-US" dirty="0">
                <a:solidFill>
                  <a:schemeClr val="bg1"/>
                </a:solidFill>
                <a:latin typeface="Elektra Text Pro" panose="02000503030000020004" pitchFamily="50" charset="-52"/>
              </a:rPr>
              <a:t>API (REST)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5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23115-3CD6-2174-7A22-790F33C07D0D}"/>
              </a:ext>
            </a:extLst>
          </p:cNvPr>
          <p:cNvSpPr txBox="1"/>
          <p:nvPr/>
        </p:nvSpPr>
        <p:spPr>
          <a:xfrm>
            <a:off x="1007043" y="877807"/>
            <a:ext cx="6322595" cy="5304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07000"/>
              </a:lnSpc>
              <a:spcAft>
                <a:spcPts val="800"/>
              </a:spcAft>
            </a:pPr>
            <a:r>
              <a:rPr lang="ru-RU" sz="1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Авторизация</a:t>
            </a:r>
            <a:endParaRPr lang="ru-RU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POST /</a:t>
            </a:r>
            <a:r>
              <a:rPr lang="ru-RU" sz="14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auth</a:t>
            </a:r>
            <a:r>
              <a:rPr lang="ru-RU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lang="ru-RU" sz="14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register</a:t>
            </a:r>
            <a:r>
              <a:rPr lang="ru-RU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– регистрация</a:t>
            </a:r>
            <a:endParaRPr lang="ru-RU" sz="1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POST /</a:t>
            </a:r>
            <a:r>
              <a:rPr lang="ru-RU" sz="14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auth</a:t>
            </a:r>
            <a:r>
              <a:rPr lang="ru-RU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lang="ru-RU" sz="14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login</a:t>
            </a:r>
            <a:r>
              <a:rPr lang="ru-RU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– вход (возвращает токен)</a:t>
            </a:r>
            <a:endParaRPr lang="ru-RU" sz="1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GET /</a:t>
            </a:r>
            <a:r>
              <a:rPr lang="ru-RU" sz="14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auth</a:t>
            </a:r>
            <a:r>
              <a:rPr lang="ru-RU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lang="ru-RU" sz="14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me</a:t>
            </a:r>
            <a:r>
              <a:rPr lang="ru-RU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– проверка авторизации</a:t>
            </a:r>
            <a:endParaRPr lang="ru-RU" sz="1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228600">
              <a:lnSpc>
                <a:spcPct val="107000"/>
              </a:lnSpc>
              <a:spcAft>
                <a:spcPts val="800"/>
              </a:spcAft>
            </a:pPr>
            <a:r>
              <a:rPr lang="ru-RU" sz="1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Каталог товаров</a:t>
            </a:r>
            <a:endParaRPr lang="ru-RU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GET /</a:t>
            </a:r>
            <a:r>
              <a:rPr lang="ru-RU" sz="14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products</a:t>
            </a:r>
            <a:r>
              <a:rPr lang="ru-RU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– получить список товаров</a:t>
            </a:r>
            <a:endParaRPr lang="ru-RU" sz="1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GET /</a:t>
            </a:r>
            <a:r>
              <a:rPr lang="ru-RU" sz="14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products</a:t>
            </a:r>
            <a:r>
              <a:rPr lang="ru-RU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/{</a:t>
            </a:r>
            <a:r>
              <a:rPr lang="ru-RU" sz="14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id</a:t>
            </a:r>
            <a:r>
              <a:rPr lang="ru-RU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} – получить информацию о товаре</a:t>
            </a:r>
            <a:endParaRPr lang="ru-RU" sz="1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POST /</a:t>
            </a:r>
            <a:r>
              <a:rPr lang="ru-RU" sz="14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products</a:t>
            </a:r>
            <a:r>
              <a:rPr lang="ru-RU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– добавить новый товар (для админа)</a:t>
            </a:r>
            <a:endParaRPr lang="ru-RU" sz="1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PUT /</a:t>
            </a:r>
            <a:r>
              <a:rPr lang="ru-RU" sz="14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products</a:t>
            </a:r>
            <a:r>
              <a:rPr lang="ru-RU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/{</a:t>
            </a:r>
            <a:r>
              <a:rPr lang="ru-RU" sz="14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id</a:t>
            </a:r>
            <a:r>
              <a:rPr lang="ru-RU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} – обновить товар (для админа)</a:t>
            </a:r>
            <a:endParaRPr lang="ru-RU" sz="1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DELETE /</a:t>
            </a:r>
            <a:r>
              <a:rPr lang="ru-RU" sz="14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products</a:t>
            </a:r>
            <a:r>
              <a:rPr lang="ru-RU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/{</a:t>
            </a:r>
            <a:r>
              <a:rPr lang="ru-RU" sz="14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id</a:t>
            </a:r>
            <a:r>
              <a:rPr lang="ru-RU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} – удалить товар (для админа)</a:t>
            </a:r>
            <a:endParaRPr lang="ru-RU" sz="1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228600">
              <a:lnSpc>
                <a:spcPct val="107000"/>
              </a:lnSpc>
              <a:spcAft>
                <a:spcPts val="800"/>
              </a:spcAft>
            </a:pPr>
            <a:r>
              <a:rPr lang="ru-RU" sz="1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Корзина и заказы</a:t>
            </a:r>
            <a:endParaRPr lang="ru-RU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POST /</a:t>
            </a:r>
            <a:r>
              <a:rPr lang="ru-RU" sz="14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cart</a:t>
            </a:r>
            <a:r>
              <a:rPr lang="ru-RU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– добавить товар в корзину</a:t>
            </a:r>
            <a:endParaRPr lang="ru-RU" sz="1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GET /</a:t>
            </a:r>
            <a:r>
              <a:rPr lang="ru-RU" sz="14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cart</a:t>
            </a:r>
            <a:r>
              <a:rPr lang="ru-RU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– получить содержимое корзины</a:t>
            </a:r>
            <a:endParaRPr lang="ru-RU" sz="1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POST /</a:t>
            </a:r>
            <a:r>
              <a:rPr lang="ru-RU" sz="14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order</a:t>
            </a:r>
            <a:r>
              <a:rPr lang="ru-RU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– оформить заказ</a:t>
            </a:r>
            <a:endParaRPr lang="ru-RU" sz="1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GET /</a:t>
            </a:r>
            <a:r>
              <a:rPr lang="ru-RU" sz="14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orders</a:t>
            </a:r>
            <a:r>
              <a:rPr lang="ru-RU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– получить список заказов пользователя</a:t>
            </a:r>
            <a:endParaRPr lang="ru-RU" sz="1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ru-RU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 /</a:t>
            </a:r>
            <a:r>
              <a:rPr lang="ru-RU" sz="14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orders</a:t>
            </a:r>
            <a:r>
              <a:rPr lang="ru-RU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/{</a:t>
            </a:r>
            <a:r>
              <a:rPr lang="ru-RU" sz="14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</a:t>
            </a:r>
            <a:r>
              <a:rPr lang="ru-RU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 – получить информацию о заказе</a:t>
            </a:r>
            <a:endParaRPr lang="ru-RU" sz="1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46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7734" y="2613399"/>
            <a:ext cx="3831772" cy="83099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БЛАГОДАРЮ</a:t>
            </a:r>
          </a:p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512463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817</TotalTime>
  <Words>517</Words>
  <Application>Microsoft Office PowerPoint</Application>
  <PresentationFormat>Широкоэкранный</PresentationFormat>
  <Paragraphs>62</Paragraphs>
  <Slides>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Elektra Medium Pro</vt:lpstr>
      <vt:lpstr>Elektra Text Pro</vt:lpstr>
      <vt:lpstr>Symbol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titonufim ㅤ</cp:lastModifiedBy>
  <cp:revision>30</cp:revision>
  <dcterms:created xsi:type="dcterms:W3CDTF">2016-03-09T10:31:39Z</dcterms:created>
  <dcterms:modified xsi:type="dcterms:W3CDTF">2025-02-22T13:37:51Z</dcterms:modified>
</cp:coreProperties>
</file>