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2" r:id="rId7"/>
    <p:sldId id="263" r:id="rId8"/>
    <p:sldId id="265" r:id="rId9"/>
    <p:sldId id="275" r:id="rId10"/>
    <p:sldId id="272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C2B4F"/>
    <a:srgbClr val="E60064"/>
    <a:srgbClr val="243455"/>
    <a:srgbClr val="72207E"/>
    <a:srgbClr val="F7A400"/>
    <a:srgbClr val="00ADBA"/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5B847-9C5E-F8BA-941A-32FDD4171E28}" v="4" dt="2024-06-08T15:28:47.537"/>
    <p1510:client id="{3BAB1D2D-9CA3-3F3B-7F22-1FEC4F503178}" v="57" dt="2024-06-08T15:18:28.038"/>
    <p1510:client id="{53E97533-C016-C567-DC52-407806DBF863}" v="388" dt="2024-06-08T15:02:01.528"/>
    <p1510:client id="{875F53A4-A647-4D48-046C-24CF7A8C372A}" v="4" dt="2024-06-08T15:21:21.468"/>
    <p1510:client id="{998696D9-469E-86CE-81DB-1FD789F12746}" v="41" dt="2024-06-08T14:36:59.582"/>
    <p1510:client id="{BB27154E-4DAC-CA30-7461-54D05AE60A9F}" v="218" dt="2024-06-08T15:34:4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B27154E-4DAC-CA30-7461-54D05AE60A9F}"/>
    <pc:docChg chg="modSld">
      <pc:chgData name="" userId="" providerId="" clId="Web-{BB27154E-4DAC-CA30-7461-54D05AE60A9F}" dt="2024-06-08T15:29:32.045" v="1" actId="20577"/>
      <pc:docMkLst>
        <pc:docMk/>
      </pc:docMkLst>
      <pc:sldChg chg="modSp">
        <pc:chgData name="" userId="" providerId="" clId="Web-{BB27154E-4DAC-CA30-7461-54D05AE60A9F}" dt="2024-06-08T15:29:32.045" v="1" actId="20577"/>
        <pc:sldMkLst>
          <pc:docMk/>
          <pc:sldMk cId="164740436" sldId="257"/>
        </pc:sldMkLst>
        <pc:spChg chg="mod">
          <ac:chgData name="" userId="" providerId="" clId="Web-{BB27154E-4DAC-CA30-7461-54D05AE60A9F}" dt="2024-06-08T15:29:32.045" v="1" actId="20577"/>
          <ac:spMkLst>
            <pc:docMk/>
            <pc:sldMk cId="164740436" sldId="257"/>
            <ac:spMk id="3" creationId="{E48CCE4D-50EE-65C4-10A2-DE249E6F2B01}"/>
          </ac:spMkLst>
        </pc:spChg>
      </pc:sldChg>
    </pc:docChg>
  </pc:docChgLst>
  <pc:docChgLst>
    <pc:chgData name="Andres Esteban Puerto Lara" userId="S::aepuertol@ucompensar.edu.co::a8a10573-8276-45a5-8bda-78f7a253fd66" providerId="AD" clId="Web-{BB27154E-4DAC-CA30-7461-54D05AE60A9F}"/>
    <pc:docChg chg="modSld">
      <pc:chgData name="Andres Esteban Puerto Lara" userId="S::aepuertol@ucompensar.edu.co::a8a10573-8276-45a5-8bda-78f7a253fd66" providerId="AD" clId="Web-{BB27154E-4DAC-CA30-7461-54D05AE60A9F}" dt="2024-06-08T15:34:43.151" v="205" actId="20577"/>
      <pc:docMkLst>
        <pc:docMk/>
      </pc:docMkLst>
      <pc:sldChg chg="modSp">
        <pc:chgData name="Andres Esteban Puerto Lara" userId="S::aepuertol@ucompensar.edu.co::a8a10573-8276-45a5-8bda-78f7a253fd66" providerId="AD" clId="Web-{BB27154E-4DAC-CA30-7461-54D05AE60A9F}" dt="2024-06-08T15:29:34.311" v="7" actId="20577"/>
        <pc:sldMkLst>
          <pc:docMk/>
          <pc:sldMk cId="164740436" sldId="257"/>
        </pc:sldMkLst>
        <pc:spChg chg="mod">
          <ac:chgData name="Andres Esteban Puerto Lara" userId="S::aepuertol@ucompensar.edu.co::a8a10573-8276-45a5-8bda-78f7a253fd66" providerId="AD" clId="Web-{BB27154E-4DAC-CA30-7461-54D05AE60A9F}" dt="2024-06-08T15:29:34.311" v="7" actId="20577"/>
          <ac:spMkLst>
            <pc:docMk/>
            <pc:sldMk cId="164740436" sldId="257"/>
            <ac:spMk id="3" creationId="{E48CCE4D-50EE-65C4-10A2-DE249E6F2B01}"/>
          </ac:spMkLst>
        </pc:spChg>
      </pc:sldChg>
      <pc:sldChg chg="modSp">
        <pc:chgData name="Andres Esteban Puerto Lara" userId="S::aepuertol@ucompensar.edu.co::a8a10573-8276-45a5-8bda-78f7a253fd66" providerId="AD" clId="Web-{BB27154E-4DAC-CA30-7461-54D05AE60A9F}" dt="2024-06-08T15:34:43.151" v="205" actId="20577"/>
        <pc:sldMkLst>
          <pc:docMk/>
          <pc:sldMk cId="1410733217" sldId="262"/>
        </pc:sldMkLst>
        <pc:spChg chg="mod">
          <ac:chgData name="Andres Esteban Puerto Lara" userId="S::aepuertol@ucompensar.edu.co::a8a10573-8276-45a5-8bda-78f7a253fd66" providerId="AD" clId="Web-{BB27154E-4DAC-CA30-7461-54D05AE60A9F}" dt="2024-06-08T15:34:43.151" v="205" actId="20577"/>
          <ac:spMkLst>
            <pc:docMk/>
            <pc:sldMk cId="1410733217" sldId="262"/>
            <ac:spMk id="5" creationId="{1F487979-BD39-4A04-C728-86B7FE231D9D}"/>
          </ac:spMkLst>
        </pc:spChg>
      </pc:sldChg>
      <pc:sldChg chg="modSp">
        <pc:chgData name="Andres Esteban Puerto Lara" userId="S::aepuertol@ucompensar.edu.co::a8a10573-8276-45a5-8bda-78f7a253fd66" providerId="AD" clId="Web-{BB27154E-4DAC-CA30-7461-54D05AE60A9F}" dt="2024-06-08T15:34:24.417" v="204" actId="20577"/>
        <pc:sldMkLst>
          <pc:docMk/>
          <pc:sldMk cId="2511192952" sldId="263"/>
        </pc:sldMkLst>
        <pc:spChg chg="mod">
          <ac:chgData name="Andres Esteban Puerto Lara" userId="S::aepuertol@ucompensar.edu.co::a8a10573-8276-45a5-8bda-78f7a253fd66" providerId="AD" clId="Web-{BB27154E-4DAC-CA30-7461-54D05AE60A9F}" dt="2024-06-08T15:34:24.417" v="204" actId="20577"/>
          <ac:spMkLst>
            <pc:docMk/>
            <pc:sldMk cId="2511192952" sldId="263"/>
            <ac:spMk id="3" creationId="{E4D6860C-A4D6-1992-3811-177E5F22E2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en blanco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7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91F66E-3133-AE74-9795-7992E510F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5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AAE985-4A4C-BE37-5566-6A7BEC5426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402A1D-959E-77B4-1BA5-CC3EBC8EE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6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B15B3E-44F3-0C7E-DBF9-A95F955CF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02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7187DA-45F7-E41C-7CF4-F15F35D7D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8DD051-F1BE-325E-56F6-0F13B5DD801A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2335800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F024BD-E444-2379-195D-52225873A3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CD77A3-CB2D-A463-B6E1-C46026FEA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F3B7D7-DC7A-3271-D8A8-F8B52B1023EA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422040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797709-0A63-40A9-E590-895EFA710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B5F99A-2D62-1558-BC16-863B2D7DAEB8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21188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6CE2653-B866-60E6-AF6B-2552B9033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83B955-E6F8-0821-D9F9-CDCF4C5E586A}"/>
              </a:ext>
            </a:extLst>
          </p:cNvPr>
          <p:cNvSpPr txBox="1"/>
          <p:nvPr userDrawn="1"/>
        </p:nvSpPr>
        <p:spPr>
          <a:xfrm>
            <a:off x="12435840" y="2958907"/>
            <a:ext cx="21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*Da clic sobre la imagen para cambiarla</a:t>
            </a:r>
          </a:p>
        </p:txBody>
      </p:sp>
    </p:spTree>
    <p:extLst>
      <p:ext uri="{BB962C8B-B14F-4D97-AF65-F5344CB8AC3E}">
        <p14:creationId xmlns:p14="http://schemas.microsoft.com/office/powerpoint/2010/main" val="254119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EAF7DE30-C8B4-B13C-FD4D-0933FAC9B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F7CA43D1-D5B0-D88F-1419-9ADC319124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323A797A-DA90-71F4-441A-11FF99F06C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25D5FC-1A25-50A8-3B9E-395FDF945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5468" y="198438"/>
            <a:ext cx="2101932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  <p15:guide id="2" orient="horz" pos="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1E4CF2EA-8E62-6ACB-D1F9-A17C7A05DC6D}"/>
              </a:ext>
            </a:extLst>
          </p:cNvPr>
          <p:cNvSpPr txBox="1"/>
          <p:nvPr userDrawn="1"/>
        </p:nvSpPr>
        <p:spPr>
          <a:xfrm>
            <a:off x="5902483" y="-759653"/>
            <a:ext cx="243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Titulo: Calibri 44pt </a:t>
            </a:r>
            <a:r>
              <a:rPr lang="es-CO" b="1" i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endParaRPr lang="es-CO" b="1" i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B9657D-05FC-9203-B35C-63CAC7304158}"/>
              </a:ext>
            </a:extLst>
          </p:cNvPr>
          <p:cNvSpPr txBox="1"/>
          <p:nvPr userDrawn="1"/>
        </p:nvSpPr>
        <p:spPr>
          <a:xfrm>
            <a:off x="8661838" y="-460779"/>
            <a:ext cx="31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Parrafos : Calibri 16pt Regular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444E10-89AA-4279-BCE0-6370A030A5C5}"/>
              </a:ext>
            </a:extLst>
          </p:cNvPr>
          <p:cNvSpPr txBox="1"/>
          <p:nvPr userDrawn="1"/>
        </p:nvSpPr>
        <p:spPr>
          <a:xfrm>
            <a:off x="5902482" y="-460779"/>
            <a:ext cx="313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Subtitulo: Calibri 24pt blod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5074570-1C35-AD6B-2CF0-1FB5DC8A92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-799098"/>
            <a:ext cx="5670412" cy="37776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85C58F0-DCF2-B1FB-9744-C0BE2EA0F32D}"/>
              </a:ext>
            </a:extLst>
          </p:cNvPr>
          <p:cNvSpPr txBox="1"/>
          <p:nvPr userDrawn="1"/>
        </p:nvSpPr>
        <p:spPr>
          <a:xfrm>
            <a:off x="-63500" y="-386942"/>
            <a:ext cx="688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Paleta de colores </a:t>
            </a:r>
            <a:r>
              <a:rPr lang="es-CO" sz="1600" b="1" i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Ucompensar</a:t>
            </a:r>
            <a:r>
              <a:rPr lang="es-CO" sz="16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uso exclusivo de los contenidos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523F65-A546-837E-63AF-5DEDF275B26C}"/>
              </a:ext>
            </a:extLst>
          </p:cNvPr>
          <p:cNvSpPr txBox="1"/>
          <p:nvPr userDrawn="1"/>
        </p:nvSpPr>
        <p:spPr>
          <a:xfrm>
            <a:off x="0" y="6967027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*Respetar las márgenes indicadas en las diapositivas</a:t>
            </a:r>
          </a:p>
        </p:txBody>
      </p:sp>
    </p:spTree>
    <p:extLst>
      <p:ext uri="{BB962C8B-B14F-4D97-AF65-F5344CB8AC3E}">
        <p14:creationId xmlns:p14="http://schemas.microsoft.com/office/powerpoint/2010/main" val="54868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grupo de personas sonriendo&#10;&#10;Descripción generada automáticamente">
            <a:extLst>
              <a:ext uri="{FF2B5EF4-FFF2-40B4-BE49-F238E27FC236}">
                <a16:creationId xmlns:a16="http://schemas.microsoft.com/office/drawing/2014/main" id="{A807277A-DB53-5C16-7B68-74226686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" r="18806"/>
          <a:stretch/>
        </p:blipFill>
        <p:spPr>
          <a:xfrm>
            <a:off x="5655213" y="1158047"/>
            <a:ext cx="4791903" cy="4791903"/>
          </a:xfrm>
          <a:prstGeom prst="ellipse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8CCE4D-50EE-65C4-10A2-DE249E6F2B01}"/>
              </a:ext>
            </a:extLst>
          </p:cNvPr>
          <p:cNvSpPr txBox="1"/>
          <p:nvPr/>
        </p:nvSpPr>
        <p:spPr>
          <a:xfrm>
            <a:off x="232530" y="2819400"/>
            <a:ext cx="515380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Actividad </a:t>
            </a:r>
            <a:r>
              <a:rPr lang="es-MX" sz="5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  <a:endParaRPr lang="es-ES" sz="5400" dirty="0" err="1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6B3728-9F94-0E0C-0151-610E24D39A9C}"/>
              </a:ext>
            </a:extLst>
          </p:cNvPr>
          <p:cNvSpPr txBox="1"/>
          <p:nvPr/>
        </p:nvSpPr>
        <p:spPr>
          <a:xfrm>
            <a:off x="1343037" y="5225978"/>
            <a:ext cx="26060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Machine </a:t>
            </a:r>
            <a:r>
              <a:rPr lang="es-MX" sz="3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learning</a:t>
            </a:r>
            <a:endParaRPr lang="es-CO" sz="320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DF5590-7517-8F36-D48D-8865F0B5CBF9}"/>
              </a:ext>
            </a:extLst>
          </p:cNvPr>
          <p:cNvSpPr txBox="1"/>
          <p:nvPr/>
        </p:nvSpPr>
        <p:spPr>
          <a:xfrm>
            <a:off x="1457960" y="1122680"/>
            <a:ext cx="416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Contenido</a:t>
            </a:r>
            <a:endParaRPr lang="es-CO" sz="6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CEC21E-292D-D685-CDCF-181EF0941099}"/>
              </a:ext>
            </a:extLst>
          </p:cNvPr>
          <p:cNvSpPr txBox="1"/>
          <p:nvPr/>
        </p:nvSpPr>
        <p:spPr>
          <a:xfrm>
            <a:off x="1986279" y="2702486"/>
            <a:ext cx="3699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del caso 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BE6B103-EC45-F4F8-7B8A-88CA42B66C9F}"/>
              </a:ext>
            </a:extLst>
          </p:cNvPr>
          <p:cNvGrpSpPr/>
          <p:nvPr/>
        </p:nvGrpSpPr>
        <p:grpSpPr>
          <a:xfrm>
            <a:off x="1600091" y="2702486"/>
            <a:ext cx="296019" cy="369332"/>
            <a:chOff x="1542941" y="2473208"/>
            <a:chExt cx="296019" cy="36933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9C1CCCE-7728-8DEA-5F2E-C0B3D9231FA2}"/>
                </a:ext>
              </a:extLst>
            </p:cNvPr>
            <p:cNvSpPr/>
            <p:nvPr/>
          </p:nvSpPr>
          <p:spPr>
            <a:xfrm>
              <a:off x="1544320" y="2514600"/>
              <a:ext cx="294640" cy="29464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6A1E7E"/>
                  </a:solidFill>
                </a:ln>
                <a:solidFill>
                  <a:srgbClr val="6A1E7E"/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3B81491-3098-8F1A-CC95-40257B1A1505}"/>
                </a:ext>
              </a:extLst>
            </p:cNvPr>
            <p:cNvSpPr txBox="1"/>
            <p:nvPr/>
          </p:nvSpPr>
          <p:spPr>
            <a:xfrm>
              <a:off x="1542941" y="2473208"/>
              <a:ext cx="2241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b="1">
                  <a:solidFill>
                    <a:schemeClr val="bg1"/>
                  </a:solidFill>
                </a:rPr>
                <a:t>1</a:t>
              </a:r>
              <a:endParaRPr lang="es-CO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A607A72-E394-5963-B67C-5366C40CCBDF}"/>
              </a:ext>
            </a:extLst>
          </p:cNvPr>
          <p:cNvSpPr txBox="1"/>
          <p:nvPr/>
        </p:nvSpPr>
        <p:spPr>
          <a:xfrm>
            <a:off x="1986279" y="3216204"/>
            <a:ext cx="3699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Fuentes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8C1A40A-4F59-0F17-761D-44DA046F660A}"/>
              </a:ext>
            </a:extLst>
          </p:cNvPr>
          <p:cNvGrpSpPr/>
          <p:nvPr/>
        </p:nvGrpSpPr>
        <p:grpSpPr>
          <a:xfrm>
            <a:off x="1600091" y="3216204"/>
            <a:ext cx="296019" cy="369332"/>
            <a:chOff x="1542941" y="2473208"/>
            <a:chExt cx="296019" cy="36933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49A5E87-F4E9-EC44-A90D-1862D575B71E}"/>
                </a:ext>
              </a:extLst>
            </p:cNvPr>
            <p:cNvSpPr/>
            <p:nvPr/>
          </p:nvSpPr>
          <p:spPr>
            <a:xfrm>
              <a:off x="1544320" y="2514600"/>
              <a:ext cx="294640" cy="29464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6A1E7E"/>
                  </a:solidFill>
                </a:ln>
                <a:solidFill>
                  <a:srgbClr val="6A1E7E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66A7814-47E0-8842-B98B-EEBC97C575AB}"/>
                </a:ext>
              </a:extLst>
            </p:cNvPr>
            <p:cNvSpPr txBox="1"/>
            <p:nvPr/>
          </p:nvSpPr>
          <p:spPr>
            <a:xfrm>
              <a:off x="1542941" y="2473208"/>
              <a:ext cx="2241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b="1">
                  <a:solidFill>
                    <a:schemeClr val="bg1"/>
                  </a:solidFill>
                </a:rPr>
                <a:t>2</a:t>
              </a:r>
              <a:endParaRPr lang="es-CO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A33893-3AAB-5734-8A93-390377F67943}"/>
              </a:ext>
            </a:extLst>
          </p:cNvPr>
          <p:cNvSpPr txBox="1"/>
          <p:nvPr/>
        </p:nvSpPr>
        <p:spPr>
          <a:xfrm>
            <a:off x="1986279" y="3759822"/>
            <a:ext cx="3699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Informe de entrega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744ED5A-CA4C-2C85-D4D1-815155AA56A8}"/>
              </a:ext>
            </a:extLst>
          </p:cNvPr>
          <p:cNvGrpSpPr/>
          <p:nvPr/>
        </p:nvGrpSpPr>
        <p:grpSpPr>
          <a:xfrm>
            <a:off x="1600091" y="3759822"/>
            <a:ext cx="296019" cy="369332"/>
            <a:chOff x="1542941" y="2473208"/>
            <a:chExt cx="296019" cy="3693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A3DA21A-29EC-E8A1-AFD0-F8015BA538FB}"/>
                </a:ext>
              </a:extLst>
            </p:cNvPr>
            <p:cNvSpPr/>
            <p:nvPr/>
          </p:nvSpPr>
          <p:spPr>
            <a:xfrm>
              <a:off x="1544320" y="2514600"/>
              <a:ext cx="294640" cy="29464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rgbClr val="6A1E7E"/>
                  </a:solidFill>
                </a:ln>
                <a:solidFill>
                  <a:srgbClr val="6A1E7E"/>
                </a:solidFill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63B2ABE-9BC1-0F71-C33B-AFCA1FC9346A}"/>
                </a:ext>
              </a:extLst>
            </p:cNvPr>
            <p:cNvSpPr txBox="1"/>
            <p:nvPr/>
          </p:nvSpPr>
          <p:spPr>
            <a:xfrm>
              <a:off x="1542941" y="2473208"/>
              <a:ext cx="2241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b="1">
                  <a:solidFill>
                    <a:schemeClr val="bg1"/>
                  </a:solidFill>
                </a:rPr>
                <a:t>3</a:t>
              </a:r>
              <a:endParaRPr lang="es-CO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81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2">
            <a:extLst>
              <a:ext uri="{FF2B5EF4-FFF2-40B4-BE49-F238E27FC236}">
                <a16:creationId xmlns:a16="http://schemas.microsoft.com/office/drawing/2014/main" id="{F45F2F56-D773-3A71-B083-717CDC88626A}"/>
              </a:ext>
            </a:extLst>
          </p:cNvPr>
          <p:cNvSpPr/>
          <p:nvPr/>
        </p:nvSpPr>
        <p:spPr>
          <a:xfrm>
            <a:off x="1133283" y="498357"/>
            <a:ext cx="4613222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1. Descripción del caso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ángulo: esquinas redondeadas 13">
            <a:extLst>
              <a:ext uri="{FF2B5EF4-FFF2-40B4-BE49-F238E27FC236}">
                <a16:creationId xmlns:a16="http://schemas.microsoft.com/office/drawing/2014/main" id="{1F487979-BD39-4A04-C728-86B7FE231D9D}"/>
              </a:ext>
            </a:extLst>
          </p:cNvPr>
          <p:cNvSpPr/>
          <p:nvPr/>
        </p:nvSpPr>
        <p:spPr>
          <a:xfrm>
            <a:off x="1133283" y="1387925"/>
            <a:ext cx="10166590" cy="44338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 sido contratado por una agencia de marketing con el propósito de segmentar los clientes de un centro comercial. El objetivo es obtener la mejor segmentación posible utilizando algoritmos de </a:t>
            </a:r>
            <a:r>
              <a:rPr lang="es-MX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clustering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y realizar un perfilamiento detallado de cada grupo de clientes. Es posible que necesites apoyarte en herramientas de reducción de dimensionalidad para lograr una segmentación más efectiva.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7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2">
            <a:extLst>
              <a:ext uri="{FF2B5EF4-FFF2-40B4-BE49-F238E27FC236}">
                <a16:creationId xmlns:a16="http://schemas.microsoft.com/office/drawing/2014/main" id="{45F89D68-B3B7-E72D-F33B-15054368B74D}"/>
              </a:ext>
            </a:extLst>
          </p:cNvPr>
          <p:cNvSpPr/>
          <p:nvPr/>
        </p:nvSpPr>
        <p:spPr>
          <a:xfrm>
            <a:off x="1133283" y="498357"/>
            <a:ext cx="4613222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2. Fuentes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ángulo: esquinas redondeadas 13">
            <a:extLst>
              <a:ext uri="{FF2B5EF4-FFF2-40B4-BE49-F238E27FC236}">
                <a16:creationId xmlns:a16="http://schemas.microsoft.com/office/drawing/2014/main" id="{E4D6860C-A4D6-1992-3811-177E5F22E279}"/>
              </a:ext>
            </a:extLst>
          </p:cNvPr>
          <p:cNvSpPr/>
          <p:nvPr/>
        </p:nvSpPr>
        <p:spPr>
          <a:xfrm>
            <a:off x="1104528" y="1114756"/>
            <a:ext cx="10080326" cy="47214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Descripción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es-MX" sz="2000" b="1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r>
              <a:rPr lang="es-MX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CustomerID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: EL id asignado a cada cliente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s-MX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Genre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: Género del cliente</a:t>
            </a:r>
          </a:p>
          <a:p>
            <a:pPr>
              <a:defRPr/>
            </a:pPr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Age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: Edad del cliente</a:t>
            </a:r>
          </a:p>
          <a:p>
            <a:pPr>
              <a:defRPr/>
            </a:pPr>
            <a:r>
              <a:rPr lang="es-MX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Annual</a:t>
            </a:r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s-MX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Income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: Ingresos Anuales para cada cliente en miles de dólares</a:t>
            </a:r>
          </a:p>
          <a:p>
            <a:pPr>
              <a:defRPr/>
            </a:pPr>
            <a:r>
              <a:rPr lang="es-MX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Spending</a:t>
            </a:r>
            <a:r>
              <a:rPr lang="es-MX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score</a:t>
            </a: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: Puntaje que determina que tanto gasta cada cliente cuando va al centro comercial</a:t>
            </a:r>
          </a:p>
          <a:p>
            <a:pPr>
              <a:defRPr/>
            </a:pP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r>
              <a:rPr lang="es-MX" sz="2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Dataset</a:t>
            </a: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https://github.com/titopuertolara/datasetsespecializacion/blob/main/clientes.csv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1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2">
            <a:extLst>
              <a:ext uri="{FF2B5EF4-FFF2-40B4-BE49-F238E27FC236}">
                <a16:creationId xmlns:a16="http://schemas.microsoft.com/office/drawing/2014/main" id="{45F89D68-B3B7-E72D-F33B-15054368B74D}"/>
              </a:ext>
            </a:extLst>
          </p:cNvPr>
          <p:cNvSpPr/>
          <p:nvPr/>
        </p:nvSpPr>
        <p:spPr>
          <a:xfrm>
            <a:off x="1133283" y="498357"/>
            <a:ext cx="4613222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3. Informe de entrega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ángulo: esquinas redondeadas 13">
            <a:extLst>
              <a:ext uri="{FF2B5EF4-FFF2-40B4-BE49-F238E27FC236}">
                <a16:creationId xmlns:a16="http://schemas.microsoft.com/office/drawing/2014/main" id="{E4D6860C-A4D6-1992-3811-177E5F22E279}"/>
              </a:ext>
            </a:extLst>
          </p:cNvPr>
          <p:cNvSpPr/>
          <p:nvPr/>
        </p:nvSpPr>
        <p:spPr>
          <a:xfrm>
            <a:off x="1133283" y="899096"/>
            <a:ext cx="10166590" cy="59866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s-MX"/>
              <a:t>Estructura </a:t>
            </a:r>
            <a:endParaRPr lang="es-ES"/>
          </a:p>
          <a:p>
            <a:pPr>
              <a:defRPr/>
            </a:pPr>
            <a:endParaRPr lang="es-MX"/>
          </a:p>
          <a:p>
            <a:pPr>
              <a:defRPr/>
            </a:pPr>
            <a:endParaRPr lang="es-MX"/>
          </a:p>
          <a:p>
            <a:pPr>
              <a:defRPr/>
            </a:pPr>
            <a:r>
              <a:rPr lang="es-MX"/>
              <a:t>del Informe</a:t>
            </a:r>
            <a:endParaRPr lang="es-ES"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Portada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Título del proyecto: Predicción de Precios de Viviendas en Boston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Nombre del estudiante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Fecha de entrega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742950" marR="0" lvl="1" indent="-2857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Desarrollo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lvl="1"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Carga y Exploración de Datos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lvl="1"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Descripción</a:t>
            </a: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Breve explicación sobre la carga y exploración de los datos.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lvl="1"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Código</a:t>
            </a: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Incluir el código utilizado para cargar y explorar los datos</a:t>
            </a: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lvl="1">
              <a:buFont typeface="Arial"/>
              <a:buChar char="•"/>
              <a:defRPr/>
            </a:pPr>
            <a:endParaRPr lang="es-MX" sz="20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Preparación de Datos</a:t>
            </a:r>
          </a:p>
          <a:p>
            <a:pPr>
              <a:buFont typeface="Arial"/>
              <a:buChar char="•"/>
              <a:defRPr/>
            </a:pPr>
            <a:endParaRPr lang="es-MX" sz="2000" b="1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Descripción</a:t>
            </a: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Explicación de cómo se dividieron los datos y se realizó la normalización o estandarización, si es necesario.</a:t>
            </a:r>
          </a:p>
          <a:p>
            <a:pPr lvl="1">
              <a:buFont typeface="Arial"/>
              <a:buChar char="•"/>
              <a:defRPr/>
            </a:pPr>
            <a:r>
              <a:rPr lang="es-MX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Código</a:t>
            </a:r>
            <a:r>
              <a:rPr lang="es-MX" sz="20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Incluir el código utilizado para la preparación de los datos</a:t>
            </a:r>
          </a:p>
          <a:p>
            <a:pPr>
              <a:buFont typeface="Arial"/>
              <a:buChar char="•"/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lvl="1"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05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2">
            <a:extLst>
              <a:ext uri="{FF2B5EF4-FFF2-40B4-BE49-F238E27FC236}">
                <a16:creationId xmlns:a16="http://schemas.microsoft.com/office/drawing/2014/main" id="{45F89D68-B3B7-E72D-F33B-15054368B74D}"/>
              </a:ext>
            </a:extLst>
          </p:cNvPr>
          <p:cNvSpPr/>
          <p:nvPr/>
        </p:nvSpPr>
        <p:spPr>
          <a:xfrm>
            <a:off x="1133283" y="498357"/>
            <a:ext cx="4613222" cy="404462"/>
          </a:xfrm>
          <a:prstGeom prst="rect">
            <a:avLst/>
          </a:prstGeom>
        </p:spPr>
        <p:txBody>
          <a:bodyPr vert="horz" wrap="square" lIns="0" tIns="78097" rIns="0" bIns="0" rtlCol="0" anchor="t">
            <a:spAutoFit/>
          </a:bodyPr>
          <a:lstStyle/>
          <a:p>
            <a:pPr marL="172720" marR="3175" indent="-7620">
              <a:lnSpc>
                <a:spcPts val="2368"/>
              </a:lnSpc>
              <a:spcBef>
                <a:spcPts val="615"/>
              </a:spcBef>
            </a:pPr>
            <a:r>
              <a:rPr lang="es-CO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3. Informe de entrega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ángulo: esquinas redondeadas 13">
            <a:extLst>
              <a:ext uri="{FF2B5EF4-FFF2-40B4-BE49-F238E27FC236}">
                <a16:creationId xmlns:a16="http://schemas.microsoft.com/office/drawing/2014/main" id="{E4D6860C-A4D6-1992-3811-177E5F22E279}"/>
              </a:ext>
            </a:extLst>
          </p:cNvPr>
          <p:cNvSpPr/>
          <p:nvPr/>
        </p:nvSpPr>
        <p:spPr>
          <a:xfrm>
            <a:off x="1018264" y="1244153"/>
            <a:ext cx="10166590" cy="59866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s-MX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Construcción del Modelo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Descripción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Detalle sobre la construcción del modelo de regresión lineal.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Código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Incluir el código utilizado para construir y entrenar el modelo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Evaluación de los Modelos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Descripción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Explicación de las métricas utilizadas para evaluar los modelos propuestos.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Código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Incluir el código para realizar las predicciones y calcular las métricas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b="1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Visualización de Resultados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Descripción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Explicación de las visualizaciones creadas para comparar los valores reales con las predicciones.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Código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Incluir el código para crear las visualizaciones.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defRPr/>
            </a:pPr>
            <a:endParaRPr lang="es-MX" b="1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Conclusiones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Mejores Resultados del Modelo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Discusión sobre cuál fue el modelo que obtuvo los mejores resultados y por qué.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Posibles Mejoras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Sugerencias para mejorar el rendimiento del modelo en futuros trabajos.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b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Reflexiones Finales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: Comentarios sobre el aprendizaje obtenido y las dificultades encontradas.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es-MX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/>
              </a:rPr>
              <a:t>Incluir el archivo .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/>
              </a:rPr>
              <a:t>ipynb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/>
              </a:rPr>
              <a:t> junto con el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cs typeface="Calibri"/>
              </a:rPr>
              <a:t>pdf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 lvl="1"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  <a:p>
            <a:pPr>
              <a:defRPr/>
            </a:pPr>
            <a:endParaRPr lang="es-MX" sz="16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8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8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1a2d31-cdc6-48fa-a4a6-241a0ebf2e14" xsi:nil="true"/>
    <lcf76f155ced4ddcb4097134ff3c332f xmlns="550035bc-eb87-4c05-a029-450532f5b9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518E0C81F1344B99437945A71CEBD2" ma:contentTypeVersion="20" ma:contentTypeDescription="Crear nuevo documento." ma:contentTypeScope="" ma:versionID="d78db61e113075abebbe5fc07ca9cd2b">
  <xsd:schema xmlns:xsd="http://www.w3.org/2001/XMLSchema" xmlns:xs="http://www.w3.org/2001/XMLSchema" xmlns:p="http://schemas.microsoft.com/office/2006/metadata/properties" xmlns:ns2="550035bc-eb87-4c05-a029-450532f5b943" xmlns:ns3="6d1a2d31-cdc6-48fa-a4a6-241a0ebf2e14" targetNamespace="http://schemas.microsoft.com/office/2006/metadata/properties" ma:root="true" ma:fieldsID="bfe1dc14d5620c15e045b415b2a2035d" ns2:_="" ns3:_="">
    <xsd:import namespace="550035bc-eb87-4c05-a029-450532f5b943"/>
    <xsd:import namespace="6d1a2d31-cdc6-48fa-a4a6-241a0ebf2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035bc-eb87-4c05-a029-450532f5b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1d21979f-4ff3-4765-882b-31f71102b2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a2d31-cdc6-48fa-a4a6-241a0ebf2e1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c293071-feb4-4a8a-bb0a-8c3e77e60c66}" ma:internalName="TaxCatchAll" ma:showField="CatchAllData" ma:web="6d1a2d31-cdc6-48fa-a4a6-241a0ebf2e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8E4442-B9CB-477D-A43D-01C7AE4628BC}">
  <ds:schemaRefs>
    <ds:schemaRef ds:uri="550035bc-eb87-4c05-a029-450532f5b943"/>
    <ds:schemaRef ds:uri="6d1a2d31-cdc6-48fa-a4a6-241a0ebf2e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B865B8-C012-4D58-B2F5-82C2B5FB5E68}">
  <ds:schemaRefs>
    <ds:schemaRef ds:uri="550035bc-eb87-4c05-a029-450532f5b943"/>
    <ds:schemaRef ds:uri="6d1a2d31-cdc6-48fa-a4a6-241a0ebf2e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D6D719-35D6-4237-B415-9366DAE235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 Fernanda Aponte Saavedra</dc:creator>
  <cp:revision>68</cp:revision>
  <dcterms:created xsi:type="dcterms:W3CDTF">2023-07-05T19:56:17Z</dcterms:created>
  <dcterms:modified xsi:type="dcterms:W3CDTF">2024-06-08T15:34:49Z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0x010100B9518E0C81F1344B99437945A71CEBD2</vt:lpwstr>
  </property>
  <property fmtid="{D5CDD505-2E9C-101B-9397-08002B2CF9AE}" pid="3" name="MediaServiceImageTags">
    <vt:lpwstr/>
  </property>
</Properties>
</file>