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etcd is a distributed key value store that provides a reliable way to store data across a cluster of machines. It’s open-source and available on GitHub. etcd gracefully handles master elections during network partitions and will tolerate machine failure, including the master.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Your applications can read and write data into etcd. A simple use-case is to store database connection details or feature flags in etcd as key value pairs. These values can be watched, allowing your app to reconfigure itself when they change.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Advanced uses take advantage of the consistency guarantees to implement database master elections or do distributed locking across a cluster of workers.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core OS : 200 Mo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Dockers on : redis, hhvm, data, elastisearch, web, install-dependencies, mariadb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Simple vagrant exemple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3367200" y="1276350"/>
            <a:ext cx="53199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6"/>
              </a:buClr>
              <a:buSzPct val="100000"/>
              <a:buNone/>
              <a:defRPr b="1" sz="36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SzPct val="100000"/>
              <a:defRPr sz="3000"/>
            </a:lvl1pPr>
            <a:lvl2pPr lvl="1">
              <a:spcBef>
                <a:spcPts val="480"/>
              </a:spcBef>
              <a:buSzPct val="100000"/>
              <a:defRPr sz="2400"/>
            </a:lvl2pPr>
            <a:lvl3pPr lvl="2">
              <a:spcBef>
                <a:spcPts val="480"/>
              </a:spcBef>
              <a:buSzPct val="100000"/>
              <a:defRPr sz="2400"/>
            </a:lvl3pPr>
            <a:lvl4pPr lvl="3">
              <a:spcBef>
                <a:spcPts val="360"/>
              </a:spcBef>
              <a:buSzPct val="100000"/>
              <a:defRPr sz="1800"/>
            </a:lvl4pPr>
            <a:lvl5pPr lvl="4">
              <a:spcBef>
                <a:spcPts val="360"/>
              </a:spcBef>
              <a:buSzPct val="100000"/>
              <a:defRPr sz="1800"/>
            </a:lvl5pPr>
            <a:lvl6pPr lvl="5">
              <a:spcBef>
                <a:spcPts val="360"/>
              </a:spcBef>
              <a:buSzPct val="100000"/>
              <a:defRPr sz="1800"/>
            </a:lvl6pPr>
            <a:lvl7pPr lvl="6">
              <a:spcBef>
                <a:spcPts val="360"/>
              </a:spcBef>
              <a:buSzPct val="100000"/>
              <a:defRPr sz="1800"/>
            </a:lvl7pPr>
            <a:lvl8pPr lvl="7">
              <a:spcBef>
                <a:spcPts val="360"/>
              </a:spcBef>
              <a:buSzPct val="100000"/>
              <a:defRPr sz="1800"/>
            </a:lvl8pPr>
            <a:lvl9pPr lvl="8">
              <a:spcBef>
                <a:spcPts val="360"/>
              </a:spcBef>
              <a:buSzPct val="100000"/>
              <a:defRPr sz="1800"/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Relationship Id="rId3" Type="http://schemas.openxmlformats.org/officeDocument/2006/relationships/image" Target="../media/image08.png"/><Relationship Id="rId4" Type="http://schemas.openxmlformats.org/officeDocument/2006/relationships/image" Target="../media/image01.png"/><Relationship Id="rId5" Type="http://schemas.openxmlformats.org/officeDocument/2006/relationships/image" Target="../media/image00.gif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5.png"/><Relationship Id="rId4" Type="http://schemas.openxmlformats.org/officeDocument/2006/relationships/image" Target="../media/image06.png"/><Relationship Id="rId5" Type="http://schemas.openxmlformats.org/officeDocument/2006/relationships/image" Target="../media/image0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mailto:tfreville@nexway.com" TargetMode="External"/><Relationship Id="rId4" Type="http://schemas.openxmlformats.org/officeDocument/2006/relationships/hyperlink" Target="mailto:217821@supinfo.com" TargetMode="External"/><Relationship Id="rId5" Type="http://schemas.openxmlformats.org/officeDocument/2006/relationships/hyperlink" Target="https://fr.linkedin.com/pub/titouan-freville/9a/5b2/3" TargetMode="External"/><Relationship Id="rId6" Type="http://schemas.openxmlformats.org/officeDocument/2006/relationships/image" Target="../media/image0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titouanfreville/Docker_pres_SUPINFO/" TargetMode="External"/><Relationship Id="rId4" Type="http://schemas.openxmlformats.org/officeDocument/2006/relationships/hyperlink" Target="http://lmgtfy.com/?q=Docker+get+started" TargetMode="External"/><Relationship Id="rId5" Type="http://schemas.openxmlformats.org/officeDocument/2006/relationships/hyperlink" Target="http://lmgtfy.com/?q=Vagrant+get+started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ctrTitle"/>
          </p:nvPr>
        </p:nvSpPr>
        <p:spPr>
          <a:xfrm>
            <a:off x="4419600" y="14309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-GB"/>
              <a:t>Docker</a:t>
            </a:r>
          </a:p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4419600" y="2616229"/>
            <a:ext cx="8229600" cy="196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GB">
                <a:solidFill>
                  <a:srgbClr val="B7B7B7"/>
                </a:solidFill>
              </a:rPr>
              <a:t>DevOps presentation</a:t>
            </a:r>
          </a:p>
          <a:p>
            <a:pPr lvl="0" algn="l">
              <a:spcBef>
                <a:spcPts val="0"/>
              </a:spcBef>
              <a:buNone/>
            </a:pPr>
            <a:r>
              <a:rPr b="1" lang="en-GB"/>
              <a:t>Titouan Fréville</a:t>
            </a:r>
          </a:p>
        </p:txBody>
      </p:sp>
      <p:pic>
        <p:nvPicPr>
          <p:cNvPr id="36" name="Shape 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640" y="2742397"/>
            <a:ext cx="3729509" cy="2414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Shape 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6600" y="4014000"/>
            <a:ext cx="1240850" cy="56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Shape 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3237" y="581773"/>
            <a:ext cx="2857524" cy="719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chemeClr val="lt1"/>
                </a:solidFill>
              </a:rPr>
              <a:t>Goals</a:t>
            </a:r>
            <a:r>
              <a:rPr lang="en-GB"/>
              <a:t> </a:t>
            </a: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782950"/>
            <a:ext cx="8229600" cy="4360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lt1"/>
              </a:buClr>
              <a:buChar char="❖"/>
            </a:pPr>
            <a:r>
              <a:rPr lang="en-GB">
                <a:solidFill>
                  <a:schemeClr val="lt1"/>
                </a:solidFill>
              </a:rPr>
              <a:t>Present Vagrant, Docker and CoreOS</a:t>
            </a:r>
            <a:br>
              <a:rPr lang="en-GB">
                <a:solidFill>
                  <a:schemeClr val="lt1"/>
                </a:solidFill>
              </a:rPr>
            </a:br>
          </a:p>
          <a:p>
            <a:pPr indent="-228600" lvl="0" marL="457200" rtl="0">
              <a:spcBef>
                <a:spcPts val="0"/>
              </a:spcBef>
              <a:buClr>
                <a:schemeClr val="lt1"/>
              </a:buClr>
              <a:buChar char="❖"/>
            </a:pPr>
            <a:r>
              <a:rPr lang="en-GB">
                <a:solidFill>
                  <a:schemeClr val="lt1"/>
                </a:solidFill>
              </a:rPr>
              <a:t>Show how you can use it to ease development</a:t>
            </a:r>
            <a:br>
              <a:rPr lang="en-GB">
                <a:solidFill>
                  <a:schemeClr val="lt1"/>
                </a:solidFill>
              </a:rPr>
            </a:br>
          </a:p>
          <a:p>
            <a:pPr indent="-228600" lvl="0" marL="457200" rtl="0">
              <a:spcBef>
                <a:spcPts val="0"/>
              </a:spcBef>
              <a:buClr>
                <a:schemeClr val="lt1"/>
              </a:buClr>
              <a:buChar char="❖"/>
            </a:pPr>
            <a:r>
              <a:rPr lang="en-GB">
                <a:solidFill>
                  <a:schemeClr val="lt1"/>
                </a:solidFill>
              </a:rPr>
              <a:t>Show you can use it to ease deployment</a:t>
            </a:r>
            <a:br>
              <a:rPr lang="en-GB">
                <a:solidFill>
                  <a:schemeClr val="lt1"/>
                </a:solidFill>
              </a:rPr>
            </a:br>
          </a:p>
          <a:p>
            <a:pPr indent="-228600" lvl="0" marL="457200" rtl="0">
              <a:spcBef>
                <a:spcPts val="0"/>
              </a:spcBef>
              <a:buClr>
                <a:schemeClr val="lt1"/>
              </a:buClr>
              <a:buChar char="❖"/>
            </a:pPr>
            <a:r>
              <a:rPr lang="en-GB">
                <a:solidFill>
                  <a:schemeClr val="lt1"/>
                </a:solidFill>
              </a:rPr>
              <a:t>Make a simple example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Why CoreOS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7449" y="1297975"/>
            <a:ext cx="4590749" cy="344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452025" y="1440050"/>
            <a:ext cx="4462200" cy="3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accent6"/>
              </a:buClr>
              <a:buSzPct val="100000"/>
              <a:buChar char="❖"/>
            </a:pPr>
            <a:r>
              <a:rPr lang="en-GB" sz="2400"/>
              <a:t>Built for running and managing containers in the cloud</a:t>
            </a:r>
            <a:br>
              <a:rPr lang="en-GB" sz="2400"/>
            </a:br>
          </a:p>
          <a:p>
            <a:pPr indent="-381000" lvl="0" marL="457200" rtl="0">
              <a:spcBef>
                <a:spcPts val="0"/>
              </a:spcBef>
              <a:buClr>
                <a:schemeClr val="accent6"/>
              </a:buClr>
              <a:buSzPct val="100000"/>
              <a:buChar char="❖"/>
            </a:pPr>
            <a:r>
              <a:rPr lang="en-GB" sz="2400"/>
              <a:t>Lighter OS than usual ones</a:t>
            </a:r>
            <a:br>
              <a:rPr lang="en-GB" sz="2400"/>
            </a:b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457200" y="1276350"/>
            <a:ext cx="82298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A40525"/>
              </a:buClr>
              <a:buChar char="❖"/>
            </a:pPr>
            <a:r>
              <a:rPr lang="en-GB"/>
              <a:t>Automate the deployment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A40525"/>
              </a:buClr>
              <a:buChar char="❖"/>
            </a:pPr>
            <a:r>
              <a:rPr lang="en-GB"/>
              <a:t>Ease the debug process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A40525"/>
              </a:buClr>
              <a:buChar char="❖"/>
            </a:pPr>
            <a:r>
              <a:rPr lang="en-GB"/>
              <a:t>Stabilise prod environment for cloud.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type="title"/>
          </p:nvPr>
        </p:nvSpPr>
        <p:spPr>
          <a:xfrm>
            <a:off x="457200" y="205975"/>
            <a:ext cx="85683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400"/>
              <a:t>Use it to deploy application</a:t>
            </a:r>
          </a:p>
        </p:txBody>
      </p:sp>
      <p:sp>
        <p:nvSpPr>
          <p:cNvPr id="106" name="Shape 106"/>
          <p:cNvSpPr/>
          <p:nvPr/>
        </p:nvSpPr>
        <p:spPr>
          <a:xfrm>
            <a:off x="4661700" y="4245025"/>
            <a:ext cx="3401100" cy="390599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6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57200" y="-17"/>
            <a:ext cx="8229600" cy="5143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chemeClr val="lt1"/>
                </a:solidFill>
              </a:rPr>
              <a:t>An example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Shape 116"/>
          <p:cNvGrpSpPr/>
          <p:nvPr/>
        </p:nvGrpSpPr>
        <p:grpSpPr>
          <a:xfrm>
            <a:off x="424100" y="206600"/>
            <a:ext cx="6959399" cy="3827700"/>
            <a:chOff x="424100" y="206600"/>
            <a:chExt cx="6959399" cy="3827700"/>
          </a:xfrm>
        </p:grpSpPr>
        <p:sp>
          <p:nvSpPr>
            <p:cNvPr id="117" name="Shape 117"/>
            <p:cNvSpPr/>
            <p:nvPr/>
          </p:nvSpPr>
          <p:spPr>
            <a:xfrm>
              <a:off x="424100" y="206600"/>
              <a:ext cx="6959399" cy="38277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 txBox="1"/>
            <p:nvPr/>
          </p:nvSpPr>
          <p:spPr>
            <a:xfrm>
              <a:off x="424100" y="3675500"/>
              <a:ext cx="1174200" cy="3587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GB"/>
                <a:t>Vagrant</a:t>
              </a:r>
            </a:p>
          </p:txBody>
        </p:sp>
      </p:grpSp>
      <p:sp>
        <p:nvSpPr>
          <p:cNvPr id="119" name="Shape 119"/>
          <p:cNvSpPr txBox="1"/>
          <p:nvPr>
            <p:ph idx="1" type="body"/>
          </p:nvPr>
        </p:nvSpPr>
        <p:spPr>
          <a:xfrm>
            <a:off x="1828788" y="4156003"/>
            <a:ext cx="5486399" cy="603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Example of docker project organisation</a:t>
            </a:r>
          </a:p>
        </p:txBody>
      </p:sp>
      <p:sp>
        <p:nvSpPr>
          <p:cNvPr id="120" name="Shape 120"/>
          <p:cNvSpPr/>
          <p:nvPr/>
        </p:nvSpPr>
        <p:spPr>
          <a:xfrm>
            <a:off x="739650" y="1405037"/>
            <a:ext cx="1304699" cy="532799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Redis</a:t>
            </a:r>
          </a:p>
        </p:txBody>
      </p:sp>
      <p:sp>
        <p:nvSpPr>
          <p:cNvPr id="121" name="Shape 121"/>
          <p:cNvSpPr/>
          <p:nvPr/>
        </p:nvSpPr>
        <p:spPr>
          <a:xfrm>
            <a:off x="684925" y="2053150"/>
            <a:ext cx="1359299" cy="532799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Elasticsearch</a:t>
            </a:r>
          </a:p>
        </p:txBody>
      </p:sp>
      <p:sp>
        <p:nvSpPr>
          <p:cNvPr id="122" name="Shape 122"/>
          <p:cNvSpPr/>
          <p:nvPr/>
        </p:nvSpPr>
        <p:spPr>
          <a:xfrm>
            <a:off x="739575" y="2666225"/>
            <a:ext cx="1304699" cy="532799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MailCatcher</a:t>
            </a:r>
          </a:p>
        </p:txBody>
      </p:sp>
      <p:sp>
        <p:nvSpPr>
          <p:cNvPr id="123" name="Shape 123"/>
          <p:cNvSpPr/>
          <p:nvPr/>
        </p:nvSpPr>
        <p:spPr>
          <a:xfrm>
            <a:off x="3198300" y="990975"/>
            <a:ext cx="1869900" cy="532799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DB:x.x.x</a:t>
            </a:r>
          </a:p>
        </p:txBody>
      </p:sp>
      <p:sp>
        <p:nvSpPr>
          <p:cNvPr id="124" name="Shape 124"/>
          <p:cNvSpPr/>
          <p:nvPr/>
        </p:nvSpPr>
        <p:spPr>
          <a:xfrm>
            <a:off x="3198300" y="2052850"/>
            <a:ext cx="1869900" cy="532799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HHVM</a:t>
            </a:r>
          </a:p>
        </p:txBody>
      </p:sp>
      <p:sp>
        <p:nvSpPr>
          <p:cNvPr id="125" name="Shape 125"/>
          <p:cNvSpPr/>
          <p:nvPr/>
        </p:nvSpPr>
        <p:spPr>
          <a:xfrm>
            <a:off x="3198300" y="2882625"/>
            <a:ext cx="1869900" cy="532799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AppStore:x.x.x</a:t>
            </a:r>
          </a:p>
        </p:txBody>
      </p:sp>
      <p:sp>
        <p:nvSpPr>
          <p:cNvPr id="126" name="Shape 126"/>
          <p:cNvSpPr/>
          <p:nvPr/>
        </p:nvSpPr>
        <p:spPr>
          <a:xfrm>
            <a:off x="5437100" y="990975"/>
            <a:ext cx="1511100" cy="532799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MariaDB</a:t>
            </a:r>
          </a:p>
        </p:txBody>
      </p:sp>
      <p:sp>
        <p:nvSpPr>
          <p:cNvPr id="127" name="Shape 127"/>
          <p:cNvSpPr/>
          <p:nvPr/>
        </p:nvSpPr>
        <p:spPr>
          <a:xfrm>
            <a:off x="5437100" y="2052850"/>
            <a:ext cx="1511100" cy="532799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Nginx</a:t>
            </a:r>
          </a:p>
        </p:txBody>
      </p:sp>
      <p:sp>
        <p:nvSpPr>
          <p:cNvPr id="128" name="Shape 128"/>
          <p:cNvSpPr/>
          <p:nvPr/>
        </p:nvSpPr>
        <p:spPr>
          <a:xfrm>
            <a:off x="5437100" y="2882625"/>
            <a:ext cx="1511100" cy="532799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SSH Server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7698900" y="990975"/>
            <a:ext cx="1174200" cy="532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Local env access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7698900" y="2052850"/>
            <a:ext cx="1174200" cy="532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Web access</a:t>
            </a:r>
          </a:p>
        </p:txBody>
      </p:sp>
      <p:sp>
        <p:nvSpPr>
          <p:cNvPr id="131" name="Shape 131"/>
          <p:cNvSpPr/>
          <p:nvPr/>
        </p:nvSpPr>
        <p:spPr>
          <a:xfrm>
            <a:off x="7698900" y="2882625"/>
            <a:ext cx="1174200" cy="532799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PhpStorm</a:t>
            </a:r>
          </a:p>
        </p:txBody>
      </p:sp>
      <p:cxnSp>
        <p:nvCxnSpPr>
          <p:cNvPr id="132" name="Shape 132"/>
          <p:cNvCxnSpPr>
            <a:stCxn id="120" idx="3"/>
            <a:endCxn id="124" idx="1"/>
          </p:cNvCxnSpPr>
          <p:nvPr/>
        </p:nvCxnSpPr>
        <p:spPr>
          <a:xfrm>
            <a:off x="2044349" y="1671437"/>
            <a:ext cx="1154100" cy="647700"/>
          </a:xfrm>
          <a:prstGeom prst="bentConnector3">
            <a:avLst>
              <a:gd fmla="val 50007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diamond"/>
          </a:ln>
        </p:spPr>
      </p:cxnSp>
      <p:cxnSp>
        <p:nvCxnSpPr>
          <p:cNvPr id="133" name="Shape 133"/>
          <p:cNvCxnSpPr>
            <a:stCxn id="122" idx="3"/>
            <a:endCxn id="124" idx="1"/>
          </p:cNvCxnSpPr>
          <p:nvPr/>
        </p:nvCxnSpPr>
        <p:spPr>
          <a:xfrm flipH="1" rot="10800000">
            <a:off x="2044274" y="2319124"/>
            <a:ext cx="1154100" cy="613500"/>
          </a:xfrm>
          <a:prstGeom prst="bentConnector3">
            <a:avLst>
              <a:gd fmla="val 49997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diamond"/>
          </a:ln>
        </p:spPr>
      </p:cxnSp>
      <p:cxnSp>
        <p:nvCxnSpPr>
          <p:cNvPr id="134" name="Shape 134"/>
          <p:cNvCxnSpPr>
            <a:stCxn id="125" idx="0"/>
            <a:endCxn id="124" idx="2"/>
          </p:cNvCxnSpPr>
          <p:nvPr/>
        </p:nvCxnSpPr>
        <p:spPr>
          <a:xfrm rot="-5400000">
            <a:off x="3985050" y="2733825"/>
            <a:ext cx="297000" cy="6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diamond"/>
          </a:ln>
        </p:spPr>
      </p:cxnSp>
      <p:cxnSp>
        <p:nvCxnSpPr>
          <p:cNvPr id="135" name="Shape 135"/>
          <p:cNvCxnSpPr>
            <a:stCxn id="123" idx="3"/>
            <a:endCxn id="126" idx="1"/>
          </p:cNvCxnSpPr>
          <p:nvPr/>
        </p:nvCxnSpPr>
        <p:spPr>
          <a:xfrm>
            <a:off x="5068200" y="1257374"/>
            <a:ext cx="369000" cy="600"/>
          </a:xfrm>
          <a:prstGeom prst="bentConnector3">
            <a:avLst>
              <a:gd fmla="val 49986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diamond"/>
          </a:ln>
        </p:spPr>
      </p:cxnSp>
      <p:cxnSp>
        <p:nvCxnSpPr>
          <p:cNvPr id="136" name="Shape 136"/>
          <p:cNvCxnSpPr>
            <a:stCxn id="126" idx="2"/>
            <a:endCxn id="124" idx="0"/>
          </p:cNvCxnSpPr>
          <p:nvPr/>
        </p:nvCxnSpPr>
        <p:spPr>
          <a:xfrm rot="5400000">
            <a:off x="4898300" y="758624"/>
            <a:ext cx="529200" cy="2059500"/>
          </a:xfrm>
          <a:prstGeom prst="bentConnector3">
            <a:avLst>
              <a:gd fmla="val 4998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diamond"/>
          </a:ln>
        </p:spPr>
      </p:cxnSp>
      <p:cxnSp>
        <p:nvCxnSpPr>
          <p:cNvPr id="137" name="Shape 137"/>
          <p:cNvCxnSpPr>
            <a:stCxn id="124" idx="3"/>
            <a:endCxn id="127" idx="1"/>
          </p:cNvCxnSpPr>
          <p:nvPr/>
        </p:nvCxnSpPr>
        <p:spPr>
          <a:xfrm>
            <a:off x="5068200" y="2319249"/>
            <a:ext cx="369000" cy="600"/>
          </a:xfrm>
          <a:prstGeom prst="bentConnector3">
            <a:avLst>
              <a:gd fmla="val 49986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diamond"/>
          </a:ln>
        </p:spPr>
      </p:cxnSp>
      <p:cxnSp>
        <p:nvCxnSpPr>
          <p:cNvPr id="138" name="Shape 138"/>
          <p:cNvCxnSpPr>
            <a:stCxn id="125" idx="3"/>
            <a:endCxn id="128" idx="1"/>
          </p:cNvCxnSpPr>
          <p:nvPr/>
        </p:nvCxnSpPr>
        <p:spPr>
          <a:xfrm>
            <a:off x="5068200" y="3149024"/>
            <a:ext cx="369000" cy="600"/>
          </a:xfrm>
          <a:prstGeom prst="bentConnector3">
            <a:avLst>
              <a:gd fmla="val 49986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diamond"/>
          </a:ln>
        </p:spPr>
      </p:cxnSp>
      <p:cxnSp>
        <p:nvCxnSpPr>
          <p:cNvPr id="139" name="Shape 139"/>
          <p:cNvCxnSpPr>
            <a:stCxn id="126" idx="3"/>
            <a:endCxn id="129" idx="1"/>
          </p:cNvCxnSpPr>
          <p:nvPr/>
        </p:nvCxnSpPr>
        <p:spPr>
          <a:xfrm>
            <a:off x="6948200" y="1257374"/>
            <a:ext cx="750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oval"/>
          </a:ln>
        </p:spPr>
      </p:cxnSp>
      <p:cxnSp>
        <p:nvCxnSpPr>
          <p:cNvPr id="140" name="Shape 140"/>
          <p:cNvCxnSpPr>
            <a:stCxn id="127" idx="3"/>
            <a:endCxn id="130" idx="1"/>
          </p:cNvCxnSpPr>
          <p:nvPr/>
        </p:nvCxnSpPr>
        <p:spPr>
          <a:xfrm>
            <a:off x="6948200" y="2319249"/>
            <a:ext cx="750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oval"/>
          </a:ln>
        </p:spPr>
      </p:cxnSp>
      <p:cxnSp>
        <p:nvCxnSpPr>
          <p:cNvPr id="141" name="Shape 141"/>
          <p:cNvCxnSpPr>
            <a:stCxn id="128" idx="3"/>
            <a:endCxn id="131" idx="1"/>
          </p:cNvCxnSpPr>
          <p:nvPr/>
        </p:nvCxnSpPr>
        <p:spPr>
          <a:xfrm>
            <a:off x="6948200" y="3149024"/>
            <a:ext cx="750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oval"/>
          </a:ln>
        </p:spPr>
      </p:cxn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650" y="410050"/>
            <a:ext cx="750600" cy="75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0700" y="3395525"/>
            <a:ext cx="750600" cy="75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Shape 144"/>
          <p:cNvCxnSpPr>
            <a:stCxn id="121" idx="3"/>
            <a:endCxn id="124" idx="1"/>
          </p:cNvCxnSpPr>
          <p:nvPr/>
        </p:nvCxnSpPr>
        <p:spPr>
          <a:xfrm flipH="1" rot="10800000">
            <a:off x="2044224" y="2319249"/>
            <a:ext cx="1154100" cy="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diamond"/>
          </a:ln>
        </p:spPr>
      </p:cxnSp>
      <p:cxnSp>
        <p:nvCxnSpPr>
          <p:cNvPr id="145" name="Shape 145"/>
          <p:cNvCxnSpPr/>
          <p:nvPr/>
        </p:nvCxnSpPr>
        <p:spPr>
          <a:xfrm>
            <a:off x="358825" y="4926025"/>
            <a:ext cx="3260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diamond"/>
          </a:ln>
        </p:spPr>
      </p:cxnSp>
      <p:sp>
        <p:nvSpPr>
          <p:cNvPr id="146" name="Shape 146"/>
          <p:cNvSpPr txBox="1"/>
          <p:nvPr/>
        </p:nvSpPr>
        <p:spPr>
          <a:xfrm>
            <a:off x="772050" y="4777525"/>
            <a:ext cx="2120700" cy="29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link between dockers</a:t>
            </a:r>
          </a:p>
        </p:txBody>
      </p:sp>
      <p:cxnSp>
        <p:nvCxnSpPr>
          <p:cNvPr id="147" name="Shape 147"/>
          <p:cNvCxnSpPr/>
          <p:nvPr/>
        </p:nvCxnSpPr>
        <p:spPr>
          <a:xfrm>
            <a:off x="5948100" y="4926025"/>
            <a:ext cx="39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oval"/>
          </a:ln>
        </p:spPr>
      </p:cxnSp>
      <p:sp>
        <p:nvSpPr>
          <p:cNvPr id="148" name="Shape 148"/>
          <p:cNvSpPr txBox="1"/>
          <p:nvPr/>
        </p:nvSpPr>
        <p:spPr>
          <a:xfrm>
            <a:off x="6339600" y="4773975"/>
            <a:ext cx="2728199" cy="29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access from outside the VM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3872" y="1189237"/>
            <a:ext cx="5268522" cy="372747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/>
          <p:nvPr/>
        </p:nvSpPr>
        <p:spPr>
          <a:xfrm rot="1001102">
            <a:off x="5122292" y="558180"/>
            <a:ext cx="2547453" cy="1629837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 txBox="1"/>
          <p:nvPr/>
        </p:nvSpPr>
        <p:spPr>
          <a:xfrm rot="486435">
            <a:off x="5445909" y="934720"/>
            <a:ext cx="1914534" cy="14881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400"/>
              <a:t>Just wanted to test…</a:t>
            </a:r>
            <a:r>
              <a:rPr lang="en-GB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How to test</a:t>
            </a:r>
          </a:p>
        </p:txBody>
      </p:sp>
      <p:grpSp>
        <p:nvGrpSpPr>
          <p:cNvPr id="161" name="Shape 161"/>
          <p:cNvGrpSpPr/>
          <p:nvPr/>
        </p:nvGrpSpPr>
        <p:grpSpPr>
          <a:xfrm>
            <a:off x="448124" y="1180375"/>
            <a:ext cx="4149654" cy="3827700"/>
            <a:chOff x="424105" y="206600"/>
            <a:chExt cx="6542100" cy="3827700"/>
          </a:xfrm>
        </p:grpSpPr>
        <p:sp>
          <p:nvSpPr>
            <p:cNvPr id="162" name="Shape 162"/>
            <p:cNvSpPr/>
            <p:nvPr/>
          </p:nvSpPr>
          <p:spPr>
            <a:xfrm>
              <a:off x="424105" y="206600"/>
              <a:ext cx="6542100" cy="38277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" name="Shape 163"/>
            <p:cNvSpPr txBox="1"/>
            <p:nvPr/>
          </p:nvSpPr>
          <p:spPr>
            <a:xfrm>
              <a:off x="424109" y="3675500"/>
              <a:ext cx="2093100" cy="3587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GB"/>
                <a:t>Vagrant</a:t>
              </a:r>
            </a:p>
          </p:txBody>
        </p:sp>
      </p:grp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525" y="1488475"/>
            <a:ext cx="750600" cy="7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/>
          <p:nvPr/>
        </p:nvSpPr>
        <p:spPr>
          <a:xfrm>
            <a:off x="626449" y="2827825"/>
            <a:ext cx="1569300" cy="532799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Appstore data</a:t>
            </a:r>
          </a:p>
        </p:txBody>
      </p:sp>
      <p:sp>
        <p:nvSpPr>
          <p:cNvPr id="166" name="Shape 166"/>
          <p:cNvSpPr/>
          <p:nvPr/>
        </p:nvSpPr>
        <p:spPr>
          <a:xfrm>
            <a:off x="2602537" y="2827812"/>
            <a:ext cx="1869900" cy="532799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SSHFS</a:t>
            </a:r>
          </a:p>
        </p:txBody>
      </p:sp>
      <p:sp>
        <p:nvSpPr>
          <p:cNvPr id="167" name="Shape 167"/>
          <p:cNvSpPr/>
          <p:nvPr/>
        </p:nvSpPr>
        <p:spPr>
          <a:xfrm>
            <a:off x="2156925" y="1348727"/>
            <a:ext cx="1869900" cy="646499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HHVM configure with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XDEBUG</a:t>
            </a:r>
          </a:p>
        </p:txBody>
      </p:sp>
      <p:cxnSp>
        <p:nvCxnSpPr>
          <p:cNvPr id="168" name="Shape 168"/>
          <p:cNvCxnSpPr>
            <a:stCxn id="165" idx="3"/>
            <a:endCxn id="166" idx="1"/>
          </p:cNvCxnSpPr>
          <p:nvPr/>
        </p:nvCxnSpPr>
        <p:spPr>
          <a:xfrm>
            <a:off x="2195750" y="3094224"/>
            <a:ext cx="40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oval"/>
          </a:ln>
        </p:spPr>
      </p:cxnSp>
      <p:cxnSp>
        <p:nvCxnSpPr>
          <p:cNvPr id="169" name="Shape 169"/>
          <p:cNvCxnSpPr>
            <a:stCxn id="166" idx="3"/>
          </p:cNvCxnSpPr>
          <p:nvPr/>
        </p:nvCxnSpPr>
        <p:spPr>
          <a:xfrm>
            <a:off x="4472437" y="3094212"/>
            <a:ext cx="306300" cy="1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oval"/>
          </a:ln>
        </p:spPr>
      </p:cxnSp>
      <p:sp>
        <p:nvSpPr>
          <p:cNvPr id="170" name="Shape 170"/>
          <p:cNvSpPr txBox="1"/>
          <p:nvPr/>
        </p:nvSpPr>
        <p:spPr>
          <a:xfrm>
            <a:off x="4925525" y="2877025"/>
            <a:ext cx="1004400" cy="59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71" name="Shape 171"/>
          <p:cNvCxnSpPr>
            <a:stCxn id="167" idx="3"/>
            <a:endCxn id="172" idx="1"/>
          </p:cNvCxnSpPr>
          <p:nvPr/>
        </p:nvCxnSpPr>
        <p:spPr>
          <a:xfrm>
            <a:off x="4026825" y="1671977"/>
            <a:ext cx="678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73" name="Shape 173"/>
          <p:cNvSpPr/>
          <p:nvPr/>
        </p:nvSpPr>
        <p:spPr>
          <a:xfrm>
            <a:off x="6731225" y="1372575"/>
            <a:ext cx="1413900" cy="598799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PhpStorm</a:t>
            </a:r>
          </a:p>
        </p:txBody>
      </p:sp>
      <p:cxnSp>
        <p:nvCxnSpPr>
          <p:cNvPr id="174" name="Shape 174"/>
          <p:cNvCxnSpPr>
            <a:stCxn id="166" idx="3"/>
            <a:endCxn id="173" idx="1"/>
          </p:cNvCxnSpPr>
          <p:nvPr/>
        </p:nvCxnSpPr>
        <p:spPr>
          <a:xfrm flipH="1" rot="10800000">
            <a:off x="4472437" y="1671912"/>
            <a:ext cx="2258700" cy="142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5" name="Shape 175"/>
          <p:cNvCxnSpPr>
            <a:stCxn id="172" idx="3"/>
            <a:endCxn id="173" idx="1"/>
          </p:cNvCxnSpPr>
          <p:nvPr/>
        </p:nvCxnSpPr>
        <p:spPr>
          <a:xfrm>
            <a:off x="6119625" y="1671962"/>
            <a:ext cx="6116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76" name="Shape 176"/>
          <p:cNvSpPr txBox="1"/>
          <p:nvPr/>
        </p:nvSpPr>
        <p:spPr>
          <a:xfrm>
            <a:off x="7236275" y="3876300"/>
            <a:ext cx="1370700" cy="7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800"/>
              <a:t>You can debug now</a:t>
            </a:r>
          </a:p>
        </p:txBody>
      </p:sp>
      <p:cxnSp>
        <p:nvCxnSpPr>
          <p:cNvPr id="177" name="Shape 177"/>
          <p:cNvCxnSpPr>
            <a:stCxn id="173" idx="2"/>
            <a:endCxn id="176" idx="0"/>
          </p:cNvCxnSpPr>
          <p:nvPr/>
        </p:nvCxnSpPr>
        <p:spPr>
          <a:xfrm>
            <a:off x="7438175" y="1971374"/>
            <a:ext cx="483300" cy="190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diamond"/>
          </a:ln>
        </p:spPr>
      </p:cxn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5225" y="1348725"/>
            <a:ext cx="750600" cy="7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/>
          <p:nvPr/>
        </p:nvSpPr>
        <p:spPr>
          <a:xfrm>
            <a:off x="4705725" y="1372562"/>
            <a:ext cx="1413900" cy="598799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Your favorite browser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457200" y="994200"/>
            <a:ext cx="8229600" cy="41493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A40525"/>
              </a:buClr>
              <a:buChar char="❖"/>
            </a:pPr>
            <a:r>
              <a:rPr lang="en-GB"/>
              <a:t>Hire developer (hardest task)</a:t>
            </a:r>
          </a:p>
          <a:p>
            <a:pPr indent="-228600" lvl="0" marL="457200" rtl="0">
              <a:spcBef>
                <a:spcPts val="0"/>
              </a:spcBef>
              <a:buClr>
                <a:srgbClr val="A40525"/>
              </a:buClr>
              <a:buChar char="❖"/>
            </a:pPr>
            <a:r>
              <a:rPr lang="en-GB"/>
              <a:t>Give them a computer (without budget)</a:t>
            </a:r>
          </a:p>
          <a:p>
            <a:pPr indent="-228600" lvl="0" marL="457200" rtl="0">
              <a:spcBef>
                <a:spcPts val="0"/>
              </a:spcBef>
              <a:buClr>
                <a:srgbClr val="A40525"/>
              </a:buClr>
              <a:buChar char="❖"/>
            </a:pPr>
            <a:r>
              <a:rPr lang="en-GB"/>
              <a:t>Install Vagrant</a:t>
            </a:r>
          </a:p>
          <a:p>
            <a:pPr indent="-228600" lvl="0" marL="457200" rtl="0">
              <a:spcBef>
                <a:spcPts val="0"/>
              </a:spcBef>
              <a:buClr>
                <a:srgbClr val="A40525"/>
              </a:buClr>
              <a:buFont typeface="Consolas"/>
              <a:buChar char="❖"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git clone … &amp;&amp; vagrant up</a:t>
            </a:r>
          </a:p>
          <a:p>
            <a:pPr indent="-228600" lvl="0" marL="457200" rtl="0">
              <a:spcBef>
                <a:spcPts val="0"/>
              </a:spcBef>
              <a:buClr>
                <a:srgbClr val="A40525"/>
              </a:buClr>
              <a:buChar char="❖"/>
            </a:pPr>
            <a:r>
              <a:rPr lang="en-GB">
                <a:solidFill>
                  <a:schemeClr val="dk1"/>
                </a:solidFill>
              </a:rPr>
              <a:t>Stack is up and running</a:t>
            </a:r>
          </a:p>
          <a:p>
            <a:pPr indent="-228600" lvl="0" marL="457200" rtl="0">
              <a:spcBef>
                <a:spcPts val="0"/>
              </a:spcBef>
              <a:buClr>
                <a:srgbClr val="A40525"/>
              </a:buClr>
              <a:buChar char="❖"/>
            </a:pPr>
            <a:r>
              <a:rPr lang="en-GB">
                <a:highlight>
                  <a:srgbClr val="FFFF00"/>
                </a:highlight>
              </a:rPr>
              <a:t>Before: 3-4 days, after: 15 mins (room for more cat videos)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 txBox="1"/>
          <p:nvPr>
            <p:ph type="title"/>
          </p:nvPr>
        </p:nvSpPr>
        <p:spPr>
          <a:xfrm>
            <a:off x="457200" y="3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Developer onboarding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0" y="0"/>
            <a:ext cx="9188700" cy="5143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GB">
                <a:solidFill>
                  <a:schemeClr val="dk2"/>
                </a:solidFill>
              </a:rPr>
              <a:t>Conclusion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GB">
                <a:solidFill>
                  <a:schemeClr val="dk2"/>
                </a:solidFill>
              </a:rPr>
              <a:t>What did we learn?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700" y="358850"/>
            <a:ext cx="2370949" cy="2890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Shape 1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657600"/>
            <a:ext cx="9144000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Shape 1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2875" y="358850"/>
            <a:ext cx="2370950" cy="306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Thanks!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3367200" y="1276350"/>
            <a:ext cx="53199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Titouan Freville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tfreville@nexway.com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217821@supinfo.com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@titouanfreville</a:t>
            </a:r>
          </a:p>
          <a:p>
            <a:pPr lvl="0">
              <a:spcBef>
                <a:spcPts val="0"/>
              </a:spcBef>
              <a:buNone/>
            </a:pPr>
            <a:r>
              <a:rPr lang="en-GB" sz="2400" u="sng">
                <a:solidFill>
                  <a:schemeClr val="hlink"/>
                </a:solidFill>
                <a:hlinkClick r:id="rId5"/>
              </a:rPr>
              <a:t>https://fr.linkedin.com/pub/titouan-freville/9a/5b2/3</a:t>
            </a:r>
          </a:p>
        </p:txBody>
      </p:sp>
      <p:pic>
        <p:nvPicPr>
          <p:cNvPr id="203" name="Shape 20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4962" y="1309675"/>
            <a:ext cx="2524125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558625" y="1276350"/>
            <a:ext cx="8128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A40525"/>
              </a:buClr>
              <a:buChar char="❖"/>
            </a:pPr>
            <a:r>
              <a:rPr lang="en-GB"/>
              <a:t>Have a stable environment between dev and prod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A40525"/>
              </a:buClr>
              <a:buChar char="❖"/>
            </a:pPr>
            <a:r>
              <a:rPr lang="en-GB"/>
              <a:t>Be sure you will not break your own env when trying things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A40525"/>
              </a:buClr>
              <a:buChar char="❖"/>
            </a:pPr>
            <a:r>
              <a:rPr lang="en-GB"/>
              <a:t>Work from everywhere :)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457200" y="205975"/>
            <a:ext cx="85683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Why should I use it ? 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Play by yourself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102200" y="1276350"/>
            <a:ext cx="85847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Slides + exemple 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https://github.com/titouanfreville/Docker_pres_SUPINFO/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-GB" sz="2400"/>
              <a:t>Docs :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2400" u="sng">
                <a:solidFill>
                  <a:schemeClr val="hlink"/>
                </a:solidFill>
                <a:hlinkClick r:id="rId4"/>
              </a:rPr>
              <a:t>http://lmgtfy.com/?q=Docker+get+started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2400" u="sng">
                <a:solidFill>
                  <a:schemeClr val="hlink"/>
                </a:solidFill>
                <a:hlinkClick r:id="rId5"/>
              </a:rPr>
              <a:t>http://lmgtfy.com/?q=Vagrant+get+started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/>
        </p:nvSpPr>
        <p:spPr>
          <a:xfrm>
            <a:off x="5515550" y="3276700"/>
            <a:ext cx="2689199" cy="6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GB" sz="3000">
                <a:solidFill>
                  <a:srgbClr val="FFFFFF"/>
                </a:solidFill>
              </a:rPr>
              <a:t>but I like it!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9575" y="684902"/>
            <a:ext cx="2506376" cy="305584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/>
        </p:nvSpPr>
        <p:spPr>
          <a:xfrm>
            <a:off x="2411400" y="3928175"/>
            <a:ext cx="43212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i="1" lang="en-GB"/>
              <a:t>Create and configure lightweight, reproducible, and portable development environments.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90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Vagrant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57200" y="12763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A40525"/>
              </a:buClr>
              <a:buChar char="❖"/>
            </a:pPr>
            <a:r>
              <a:rPr lang="en-GB"/>
              <a:t>Launch the whole platform in a single command line</a:t>
            </a:r>
            <a:br>
              <a:rPr lang="en-GB"/>
            </a:b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A40525"/>
              </a:buClr>
              <a:buChar char="❖"/>
            </a:pPr>
            <a:r>
              <a:rPr lang="en-GB"/>
              <a:t>Instant developer onboarding</a:t>
            </a:r>
            <a:br>
              <a:rPr lang="en-GB"/>
            </a:b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A40525"/>
              </a:buClr>
              <a:buChar char="❖"/>
            </a:pPr>
            <a:r>
              <a:rPr lang="en-GB"/>
              <a:t>Do it without annoying the Ops team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9600" y="467325"/>
            <a:ext cx="3904800" cy="348372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>
            <a:off x="2805300" y="3695650"/>
            <a:ext cx="35334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69850" lvl="0" mar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i="1" lang="en-GB">
                <a:solidFill>
                  <a:srgbClr val="222222"/>
                </a:solidFill>
              </a:rPr>
              <a:t>An open platform to build, ship and run any app, anywhere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900"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Why Docker ?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8064025" y="4485075"/>
            <a:ext cx="3755100" cy="43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/>
        </p:nvSpPr>
        <p:spPr>
          <a:xfrm>
            <a:off x="215125" y="1193000"/>
            <a:ext cx="3710399" cy="33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A40525"/>
              </a:buClr>
              <a:buSzPct val="100000"/>
              <a:buChar char="❖"/>
            </a:pPr>
            <a:r>
              <a:rPr lang="en-GB" sz="2400"/>
              <a:t>Isolation from the host OS</a:t>
            </a:r>
          </a:p>
          <a:p>
            <a:pPr indent="-381000" lvl="0" marL="457200" rtl="0">
              <a:spcBef>
                <a:spcPts val="0"/>
              </a:spcBef>
              <a:buClr>
                <a:srgbClr val="A40525"/>
              </a:buClr>
              <a:buSzPct val="100000"/>
              <a:buChar char="❖"/>
            </a:pPr>
            <a:r>
              <a:rPr lang="en-GB" sz="2400"/>
              <a:t>Pre-configuration</a:t>
            </a:r>
          </a:p>
          <a:p>
            <a:pPr indent="-381000" lvl="0" marL="457200" rtl="0">
              <a:spcBef>
                <a:spcPts val="0"/>
              </a:spcBef>
              <a:buClr>
                <a:srgbClr val="A40525"/>
              </a:buClr>
              <a:buSzPct val="100000"/>
              <a:buChar char="❖"/>
            </a:pPr>
            <a:r>
              <a:rPr lang="en-GB" sz="2400"/>
              <a:t>Easy shipping</a:t>
            </a:r>
          </a:p>
          <a:p>
            <a:pPr indent="-381000" lvl="0" marL="457200" rtl="0">
              <a:spcBef>
                <a:spcPts val="0"/>
              </a:spcBef>
              <a:buClr>
                <a:srgbClr val="A40525"/>
              </a:buClr>
              <a:buSzPct val="100000"/>
              <a:buChar char="❖"/>
            </a:pPr>
            <a:r>
              <a:rPr lang="en-GB" sz="2400"/>
              <a:t>Easy rollback</a:t>
            </a:r>
          </a:p>
          <a:p>
            <a:pPr indent="-381000" lvl="0" marL="457200" rtl="0">
              <a:spcBef>
                <a:spcPts val="0"/>
              </a:spcBef>
              <a:buClr>
                <a:srgbClr val="A40525"/>
              </a:buClr>
              <a:buSzPct val="100000"/>
              <a:buChar char="❖"/>
            </a:pPr>
            <a:r>
              <a:rPr lang="en-GB" sz="2400"/>
              <a:t>Easy tagging</a:t>
            </a:r>
          </a:p>
          <a:p>
            <a:pPr indent="-381000" lvl="0" marL="457200" rtl="0">
              <a:spcBef>
                <a:spcPts val="0"/>
              </a:spcBef>
              <a:buClr>
                <a:srgbClr val="A40525"/>
              </a:buClr>
              <a:buSzPct val="100000"/>
              <a:buChar char="❖"/>
            </a:pPr>
            <a:r>
              <a:rPr lang="en-GB" sz="2400"/>
              <a:t>Works everywhere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3825" y="1289025"/>
            <a:ext cx="4460999" cy="3160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0"/>
            <a:ext cx="51434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Why dockerize your dev env ?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8064025" y="4485075"/>
            <a:ext cx="3755100" cy="43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/>
        </p:nvSpPr>
        <p:spPr>
          <a:xfrm>
            <a:off x="215125" y="1193000"/>
            <a:ext cx="8408100" cy="33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A40525"/>
              </a:buClr>
              <a:buSzPct val="100000"/>
              <a:buChar char="❖"/>
            </a:pPr>
            <a:r>
              <a:rPr lang="en-GB" sz="2400"/>
              <a:t>Stabilize the environment between devs</a:t>
            </a:r>
            <a:br>
              <a:rPr lang="en-GB" sz="2400"/>
            </a:br>
          </a:p>
          <a:p>
            <a:pPr indent="-381000" lvl="0" marL="457200" rtl="0">
              <a:spcBef>
                <a:spcPts val="0"/>
              </a:spcBef>
              <a:buClr>
                <a:srgbClr val="A40525"/>
              </a:buClr>
              <a:buSzPct val="100000"/>
              <a:buChar char="❖"/>
            </a:pPr>
            <a:r>
              <a:rPr lang="en-GB" sz="2400"/>
              <a:t>Ease debug between dev</a:t>
            </a:r>
            <a:br>
              <a:rPr lang="en-GB" sz="2400"/>
            </a:br>
          </a:p>
          <a:p>
            <a:pPr indent="-381000" lvl="0" marL="457200" rtl="0">
              <a:spcBef>
                <a:spcPts val="0"/>
              </a:spcBef>
              <a:buClr>
                <a:srgbClr val="A40525"/>
              </a:buClr>
              <a:buSzPct val="100000"/>
              <a:buChar char="❖"/>
            </a:pPr>
            <a:r>
              <a:rPr lang="en-GB" sz="2400"/>
              <a:t>Make sure you can reproduce over dev issues</a:t>
            </a:r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