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77" r:id="rId2"/>
    <p:sldId id="256" r:id="rId3"/>
    <p:sldId id="257" r:id="rId4"/>
    <p:sldId id="271" r:id="rId5"/>
    <p:sldId id="282" r:id="rId6"/>
    <p:sldId id="278" r:id="rId7"/>
    <p:sldId id="261" r:id="rId8"/>
    <p:sldId id="280" r:id="rId9"/>
    <p:sldId id="260" r:id="rId10"/>
    <p:sldId id="272" r:id="rId11"/>
    <p:sldId id="286" r:id="rId12"/>
    <p:sldId id="285" r:id="rId13"/>
    <p:sldId id="27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8D79-588A-489B-9985-A818E302C127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60B34-2136-464F-AACD-89AFFE3D1A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56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60B34-2136-464F-AACD-89AFFE3D1A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888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60B34-2136-464F-AACD-89AFFE3D1A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642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54D865-8149-4612-8DF2-667019010226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0ACD10-D3B8-41C9-A05A-376A3520E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rri Laxman Reddy Institute of Technology | BTechGuru.c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980728"/>
            <a:ext cx="8964488" cy="151216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30654" y="3729806"/>
            <a:ext cx="588270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6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MICRO PROJECT</a:t>
            </a:r>
            <a:endParaRPr lang="en-US" sz="6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itchFamily="82" charset="0"/>
              </a:rPr>
              <a:t>     System architecture</a:t>
            </a:r>
            <a:endParaRPr lang="en-US" sz="4000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7000924" cy="408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496572"/>
            <a:ext cx="7772400" cy="447445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Bell MT" pitchFamily="18" charset="0"/>
              </a:rPr>
              <a:t>           It is important to carefully consider the advantages and disadvantages of automatic bridge height increase systems when planning for flood management strategies. Site-specific requirements, cost-effectiveness, and the expected benefits in terms of safety and operational efficiency should be evaluated before implementing such systems</a:t>
            </a:r>
            <a:r>
              <a:rPr lang="en-US" dirty="0">
                <a:latin typeface="Bahnschrift Light Condensed" pitchFamily="34" charset="0"/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0" y="1428736"/>
          <a:ext cx="7143800" cy="244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r>
                        <a:rPr lang="en-US" dirty="0"/>
                        <a:t>           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  <a:r>
                        <a:rPr lang="en-US" dirty="0" err="1"/>
                        <a:t>Disadavantages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72271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1.Enhanced Safety</a:t>
                      </a:r>
                      <a:endParaRPr lang="en-US" b="1" dirty="0"/>
                    </a:p>
                    <a:p>
                      <a:pPr fontAlgn="t"/>
                      <a:r>
                        <a:rPr lang="en-US" dirty="0"/>
                        <a:t>2.Quick Response:</a:t>
                      </a:r>
                    </a:p>
                    <a:p>
                      <a:pPr fontAlgn="t"/>
                      <a:r>
                        <a:rPr lang="en-US" dirty="0"/>
                        <a:t>3.Reduced Human Error</a:t>
                      </a:r>
                    </a:p>
                    <a:p>
                      <a:pPr fontAlgn="t"/>
                      <a:r>
                        <a:rPr lang="en-US" dirty="0"/>
                        <a:t>4.Improved Efficiency</a:t>
                      </a:r>
                    </a:p>
                    <a:p>
                      <a:pPr fontAlgn="t"/>
                      <a:r>
                        <a:rPr lang="en-US" dirty="0"/>
                        <a:t>5.Integration with Flood Warning Systems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1.Initial Cost</a:t>
                      </a:r>
                      <a:endParaRPr lang="en-US" b="1" dirty="0"/>
                    </a:p>
                    <a:p>
                      <a:pPr fontAlgn="t"/>
                      <a:r>
                        <a:rPr lang="en-US" dirty="0"/>
                        <a:t>2.Maintenance and Upkeep</a:t>
                      </a:r>
                    </a:p>
                    <a:p>
                      <a:pPr fontAlgn="t"/>
                      <a:r>
                        <a:rPr lang="en-US" dirty="0"/>
                        <a:t>3.Power Dependency</a:t>
                      </a:r>
                    </a:p>
                    <a:p>
                      <a:pPr fontAlgn="t"/>
                      <a:r>
                        <a:rPr lang="en-US" dirty="0"/>
                        <a:t>4.System Complexity</a:t>
                      </a:r>
                    </a:p>
                    <a:p>
                      <a:pPr fontAlgn="t"/>
                      <a:r>
                        <a:rPr lang="en-US" dirty="0"/>
                        <a:t>5.Retrofitting Challenges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itchFamily="82" charset="0"/>
              </a:rPr>
              <a:t>  conclusion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4572000"/>
          </a:xfrm>
        </p:spPr>
        <p:txBody>
          <a:bodyPr>
            <a:normAutofit/>
          </a:bodyPr>
          <a:lstStyle/>
          <a:p>
            <a:pPr marL="0" indent="0" algn="just"/>
            <a:r>
              <a:rPr lang="en-US" dirty="0">
                <a:latin typeface="+mj-lt"/>
              </a:rPr>
              <a:t> The smart bridge is very advance type of bridge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monitoring system.</a:t>
            </a:r>
          </a:p>
          <a:p>
            <a:pPr marL="0" indent="0" algn="just"/>
            <a:r>
              <a:rPr lang="en-US" dirty="0">
                <a:latin typeface="+mj-lt"/>
              </a:rPr>
              <a:t> Bridges can reduce network traffic and it can provide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safety during natural disasters.</a:t>
            </a:r>
          </a:p>
          <a:p>
            <a:pPr marL="0" indent="0" algn="just"/>
            <a:r>
              <a:rPr lang="en-US" dirty="0">
                <a:latin typeface="+mj-lt"/>
              </a:rPr>
              <a:t> The cost of the project is not so high and it can be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used and implemented in all movable bridges without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much increment of cost.</a:t>
            </a:r>
          </a:p>
          <a:p>
            <a:pPr marL="0" indent="0" algn="just"/>
            <a:r>
              <a:rPr lang="en-US" dirty="0">
                <a:latin typeface="+mj-lt"/>
              </a:rPr>
              <a:t> This smart bridge is best in its field and will be most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widely used.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Thank you card, text or lettering. Vector script and handwritten typography. Thank you vintage style word for note, sign, banner. Isolated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00174"/>
            <a:ext cx="5372100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678" y="4714884"/>
            <a:ext cx="5400668" cy="175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                                                </a:t>
            </a:r>
            <a:r>
              <a:rPr lang="en-US" sz="1800" dirty="0" err="1">
                <a:solidFill>
                  <a:schemeClr val="tx1"/>
                </a:solidFill>
                <a:latin typeface="Bahnschrift SemiBold SemiConden" pitchFamily="34" charset="0"/>
              </a:rPr>
              <a:t>E.Tittu</a:t>
            </a:r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                  -21R21A0584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                                            </a:t>
            </a:r>
            <a:r>
              <a:rPr lang="en-US" sz="1800" dirty="0" err="1">
                <a:solidFill>
                  <a:schemeClr val="tx1"/>
                </a:solidFill>
                <a:latin typeface="Bahnschrift SemiBold SemiConden" pitchFamily="34" charset="0"/>
              </a:rPr>
              <a:t>A.Pavan</a:t>
            </a:r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ahnschrift SemiBold SemiConden" pitchFamily="34" charset="0"/>
              </a:rPr>
              <a:t>kumar</a:t>
            </a:r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   </a:t>
            </a:r>
            <a:r>
              <a:rPr lang="en-US" sz="1800">
                <a:solidFill>
                  <a:schemeClr val="tx1"/>
                </a:solidFill>
                <a:latin typeface="Bahnschrift SemiBold SemiConden" pitchFamily="34" charset="0"/>
              </a:rPr>
              <a:t>-21R21A0570</a:t>
            </a:r>
            <a:endParaRPr lang="en-US" sz="1800" dirty="0">
              <a:solidFill>
                <a:schemeClr val="tx1"/>
              </a:solidFill>
              <a:latin typeface="Bahnschrift SemiBold SemiConden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                                            </a:t>
            </a:r>
            <a:r>
              <a:rPr lang="en-US" sz="1800" dirty="0" err="1">
                <a:solidFill>
                  <a:schemeClr val="tx1"/>
                </a:solidFill>
                <a:latin typeface="Bahnschrift SemiBold SemiConden" pitchFamily="34" charset="0"/>
              </a:rPr>
              <a:t>G.Vasanthi</a:t>
            </a:r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           -21R21A0590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                                            </a:t>
            </a:r>
            <a:r>
              <a:rPr lang="en-US" sz="1800" dirty="0" err="1">
                <a:solidFill>
                  <a:schemeClr val="tx1"/>
                </a:solidFill>
                <a:latin typeface="Bahnschrift SemiBold SemiConden" pitchFamily="34" charset="0"/>
              </a:rPr>
              <a:t>G.Harsha</a:t>
            </a:r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             -21R21A0587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                                            </a:t>
            </a:r>
            <a:r>
              <a:rPr lang="en-US" sz="1800" dirty="0" err="1">
                <a:solidFill>
                  <a:schemeClr val="tx1"/>
                </a:solidFill>
                <a:latin typeface="Bahnschrift SemiBold SemiConden" pitchFamily="34" charset="0"/>
              </a:rPr>
              <a:t>D.Vamsi</a:t>
            </a:r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Bahnschrift SemiBold SemiConden" pitchFamily="34" charset="0"/>
              </a:rPr>
              <a:t>krishna</a:t>
            </a:r>
            <a:r>
              <a:rPr lang="en-US" sz="1800" dirty="0">
                <a:solidFill>
                  <a:schemeClr val="tx1"/>
                </a:solidFill>
                <a:latin typeface="Bahnschrift SemiBold SemiConden" pitchFamily="34" charset="0"/>
              </a:rPr>
              <a:t>  -21R21A0582</a:t>
            </a:r>
          </a:p>
          <a:p>
            <a:pPr algn="just"/>
            <a:endParaRPr lang="en-US" sz="1800" dirty="0">
              <a:latin typeface="Bahnschrift SemiBold SemiConden" pitchFamily="34" charset="0"/>
            </a:endParaRP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757030-1C8B-8093-AD4E-EC106E8765E6}"/>
              </a:ext>
            </a:extLst>
          </p:cNvPr>
          <p:cNvSpPr txBox="1"/>
          <p:nvPr/>
        </p:nvSpPr>
        <p:spPr>
          <a:xfrm>
            <a:off x="1115616" y="1866118"/>
            <a:ext cx="6480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F0F0F"/>
                </a:solidFill>
                <a:effectLst/>
                <a:latin typeface="YouTube Sans"/>
              </a:rPr>
              <a:t>Smart Bridge - Automatic Height increase when flooding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B4DFF7-8D48-EEE8-2469-5087B493425E}"/>
              </a:ext>
            </a:extLst>
          </p:cNvPr>
          <p:cNvSpPr txBox="1"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i="0" dirty="0">
              <a:solidFill>
                <a:srgbClr val="0F0F0F"/>
              </a:solidFill>
              <a:effectLst/>
              <a:latin typeface="YouTub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itchFamily="82" charset="0"/>
              </a:rPr>
              <a:t>                 CONTENTS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>
              <a:latin typeface="Bahnschrif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Bahnschrift" pitchFamily="34" charset="0"/>
              </a:rPr>
              <a:t>Abstract 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Bahnschrift" pitchFamily="34" charset="0"/>
              </a:rPr>
              <a:t>Literature Survey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Bahnschrift" pitchFamily="34" charset="0"/>
              </a:rPr>
              <a:t>Software Requirements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Bahnschrift" pitchFamily="34" charset="0"/>
              </a:rPr>
              <a:t>Hardware Requirements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Bahnschrift" pitchFamily="34" charset="0"/>
              </a:rPr>
              <a:t>Functional Requirements	</a:t>
            </a:r>
            <a:endParaRPr lang="en-US" sz="2000" dirty="0">
              <a:latin typeface="Bahnschrif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Bahnschrift" pitchFamily="34" charset="0"/>
              </a:rPr>
              <a:t>Non-Functional Requirements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Bahnschrift" pitchFamily="34" charset="0"/>
              </a:rPr>
              <a:t>System Architecture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>
                <a:latin typeface="Bahnschrift" pitchFamily="34" charset="0"/>
              </a:rPr>
              <a:t>Advantages  &amp;  Disadvantages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Bahnschrift" pitchFamily="34" charset="0"/>
              </a:rPr>
              <a:t>Conclusion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5332C-490F-177E-93B1-AF8244B9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                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47248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Bahnschrift Light Condensed" pitchFamily="34" charset="0"/>
              </a:rPr>
              <a:t>Bridges are the foundation of a country’s transport and they are expensive to build and maintain.</a:t>
            </a:r>
          </a:p>
          <a:p>
            <a:pPr algn="just"/>
            <a:r>
              <a:rPr lang="en-US" sz="2800" dirty="0">
                <a:latin typeface="Bahnschrift Light Condensed" pitchFamily="34" charset="0"/>
              </a:rPr>
              <a:t>In recent years, due to increase in different global climatic conditions, bridges have been damaged. </a:t>
            </a:r>
          </a:p>
          <a:p>
            <a:pPr algn="just"/>
            <a:r>
              <a:rPr lang="en-US" sz="2800" dirty="0">
                <a:latin typeface="Bahnschrift Light Condensed" pitchFamily="34" charset="0"/>
              </a:rPr>
              <a:t>To over come this problem, a smart bridge system is introduced to maintain the bridges in a proper conditions at different climatic conditions.</a:t>
            </a:r>
          </a:p>
          <a:p>
            <a:pPr algn="just"/>
            <a:r>
              <a:rPr lang="en-US" sz="2800" dirty="0" err="1">
                <a:latin typeface="Bahnschrift Light Condensed" pitchFamily="34" charset="0"/>
              </a:rPr>
              <a:t>Here,the</a:t>
            </a:r>
            <a:r>
              <a:rPr lang="en-US" sz="2800" dirty="0">
                <a:latin typeface="Bahnschrift Light Condensed" pitchFamily="34" charset="0"/>
              </a:rPr>
              <a:t> height of the bridge increases automatically whenever the water level reaches its maximum point, and it prevents from the damage caused to bridge.</a:t>
            </a:r>
          </a:p>
          <a:p>
            <a:pPr>
              <a:buNone/>
            </a:pPr>
            <a:endParaRPr lang="en-US" dirty="0">
              <a:latin typeface="Bahnschrift Light Condensed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300" dirty="0">
              <a:latin typeface="Bahnschrift Light Condense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6908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      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4282" y="1214422"/>
          <a:ext cx="8786876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6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31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03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Author’s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Smart Bridge: An Adaptive Bridge Design for Flooding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Smith et al</a:t>
                      </a:r>
                      <a:r>
                        <a:rPr kumimoji="0" lang="en-US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(2018)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Arduino</a:t>
                      </a:r>
                      <a:r>
                        <a:rPr lang="en-US" baseline="0" dirty="0"/>
                        <a:t> UNO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discusses the design considerations, implementation challenges, and benefits of such a system.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 Bridge Height Control System for Flood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Brown et al</a:t>
                      </a:r>
                      <a:r>
                        <a:rPr kumimoji="0" lang="en-US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(2020)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Arduino</a:t>
                      </a:r>
                      <a:r>
                        <a:rPr lang="en-US" baseline="0" dirty="0"/>
                        <a:t> UNO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paper presents a detailed design methodology, control algorithms, and experimental validation.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Sensing and Control Technologies for Flood Adaptive Bridges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G. Li et al. (2020)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  <a:r>
                        <a:rPr lang="en-US" baseline="0" dirty="0"/>
                        <a:t> MCU ESP8266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discusses various flood detection sensors, control algorithms, and integration strategies for effective bridge height adjustment.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itchFamily="82" charset="0"/>
              </a:rPr>
              <a:t>Software Requirements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C++ Language </a:t>
            </a:r>
          </a:p>
          <a:p>
            <a:r>
              <a:rPr lang="en-US" b="1" dirty="0" err="1"/>
              <a:t>Arduino</a:t>
            </a:r>
            <a:r>
              <a:rPr lang="en-US" b="1" dirty="0"/>
              <a:t> IDE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ISO_C++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3214686"/>
            <a:ext cx="2643206" cy="2000264"/>
          </a:xfrm>
          <a:prstGeom prst="rect">
            <a:avLst/>
          </a:prstGeom>
        </p:spPr>
      </p:pic>
      <p:pic>
        <p:nvPicPr>
          <p:cNvPr id="5" name="Picture 4" descr="1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3214686"/>
            <a:ext cx="2926086" cy="1950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itchFamily="82" charset="0"/>
              </a:rPr>
              <a:t>  Hardware Requirements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229600" cy="45365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 Narrow" pitchFamily="34" charset="0"/>
                <a:cs typeface="Arial" pitchFamily="34" charset="0"/>
              </a:rPr>
              <a:t>Arduino</a:t>
            </a:r>
            <a:r>
              <a:rPr lang="en-US" dirty="0">
                <a:latin typeface="Arial Narrow" pitchFamily="34" charset="0"/>
                <a:cs typeface="Arial" pitchFamily="34" charset="0"/>
              </a:rPr>
              <a:t> UNO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 Narrow" pitchFamily="34" charset="0"/>
                <a:cs typeface="Arial" pitchFamily="34" charset="0"/>
              </a:rPr>
              <a:t>Servo Motor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 Narrow" pitchFamily="34" charset="0"/>
                <a:cs typeface="Arial" pitchFamily="34" charset="0"/>
              </a:rPr>
              <a:t>Bread Board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 Narrow" pitchFamily="34" charset="0"/>
                <a:cs typeface="Arial" pitchFamily="34" charset="0"/>
              </a:rPr>
              <a:t>Soil Moisture Sensor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 Narrow" pitchFamily="34" charset="0"/>
                <a:cs typeface="Arial" pitchFamily="34" charset="0"/>
              </a:rPr>
              <a:t>Jumper Wires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 Narrow" pitchFamily="34" charset="0"/>
                <a:cs typeface="Arial" pitchFamily="34" charset="0"/>
              </a:rPr>
              <a:t>Arduino</a:t>
            </a:r>
            <a:r>
              <a:rPr lang="en-US" dirty="0">
                <a:latin typeface="Arial Narrow" pitchFamily="34" charset="0"/>
                <a:cs typeface="Arial" pitchFamily="34" charset="0"/>
              </a:rPr>
              <a:t> Cable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357166"/>
            <a:ext cx="7772400" cy="846158"/>
          </a:xfrm>
        </p:spPr>
        <p:txBody>
          <a:bodyPr>
            <a:normAutofit/>
          </a:bodyPr>
          <a:lstStyle/>
          <a:p>
            <a:r>
              <a:rPr lang="en-US" dirty="0"/>
              <a:t>    </a:t>
            </a:r>
            <a:r>
              <a:rPr lang="en-IN" dirty="0">
                <a:latin typeface="Algerian" pitchFamily="82" charset="0"/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8662" y="164305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lgerian" pitchFamily="82" charset="0"/>
              </a:rPr>
              <a:t>Flood Detection: </a:t>
            </a:r>
            <a:r>
              <a:rPr lang="en-US" dirty="0">
                <a:latin typeface="Bahnschrift Light Condensed" pitchFamily="34" charset="0"/>
              </a:rPr>
              <a:t>The system should be equipped with flood detection sensor.</a:t>
            </a:r>
          </a:p>
          <a:p>
            <a:r>
              <a:rPr lang="en-US" dirty="0">
                <a:latin typeface="Algerian" pitchFamily="82" charset="0"/>
              </a:rPr>
              <a:t>Height Adjustment Mechanism: </a:t>
            </a:r>
            <a:r>
              <a:rPr lang="en-US" dirty="0">
                <a:latin typeface="Bahnschrift Light Condensed" pitchFamily="34" charset="0"/>
              </a:rPr>
              <a:t>The bridge should be equipped with a height adjustment mechanism that allows it to be raised when flooding is detected. </a:t>
            </a:r>
          </a:p>
          <a:p>
            <a:r>
              <a:rPr lang="en-US" dirty="0">
                <a:latin typeface="Algerian" pitchFamily="82" charset="0"/>
              </a:rPr>
              <a:t>Safety Measures</a:t>
            </a:r>
            <a:r>
              <a:rPr lang="en-US" b="1" dirty="0">
                <a:latin typeface="+mj-lt"/>
              </a:rPr>
              <a:t>: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Bahnschrift Light Condensed" pitchFamily="34" charset="0"/>
              </a:rPr>
              <a:t>The system should incorporate safety features, such as barriers or warning signs, to prevent vehicular or pedestrian access to the bridge while it is being raised or during flooding conditions.</a:t>
            </a:r>
          </a:p>
          <a:p>
            <a:r>
              <a:rPr lang="en-US" dirty="0">
                <a:latin typeface="Algerian" pitchFamily="82" charset="0"/>
              </a:rPr>
              <a:t>Maintenance and Testing: </a:t>
            </a:r>
            <a:r>
              <a:rPr lang="en-US" dirty="0">
                <a:latin typeface="Bahnschrift Light Condensed" pitchFamily="34" charset="0"/>
              </a:rPr>
              <a:t>Regular maintenance and testing procedures should be established to ensure the proper functioning of the flood detection sensors.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785794"/>
            <a:ext cx="8465024" cy="85725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itchFamily="82" charset="0"/>
              </a:rPr>
              <a:t>Non-Functional Requirements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8229600" cy="321471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hnschrift Light Condensed" pitchFamily="34" charset="0"/>
              </a:rPr>
              <a:t>Smart Bridge provides us the way even in the case of</a:t>
            </a:r>
          </a:p>
          <a:p>
            <a:pPr>
              <a:buNone/>
            </a:pPr>
            <a:r>
              <a:rPr lang="en-US" dirty="0">
                <a:latin typeface="Bahnschrift Light Condensed" pitchFamily="34" charset="0"/>
              </a:rPr>
              <a:t>     obstacles.</a:t>
            </a:r>
          </a:p>
          <a:p>
            <a:r>
              <a:rPr lang="en-US" dirty="0">
                <a:latin typeface="Bahnschrift Light Condensed" pitchFamily="34" charset="0"/>
              </a:rPr>
              <a:t>It provides the additional security for the bridge and</a:t>
            </a:r>
          </a:p>
          <a:p>
            <a:pPr>
              <a:buNone/>
            </a:pPr>
            <a:r>
              <a:rPr lang="en-US" dirty="0">
                <a:latin typeface="Bahnschrift Light Condensed" pitchFamily="34" charset="0"/>
              </a:rPr>
              <a:t>     also for the people on it.</a:t>
            </a:r>
          </a:p>
          <a:p>
            <a:r>
              <a:rPr lang="en-US" dirty="0">
                <a:latin typeface="Bahnschrift Light Condensed" pitchFamily="34" charset="0"/>
              </a:rPr>
              <a:t>The transportation can be done in different climatic</a:t>
            </a:r>
          </a:p>
          <a:p>
            <a:pPr>
              <a:buNone/>
            </a:pPr>
            <a:r>
              <a:rPr lang="en-US" dirty="0">
                <a:latin typeface="Bahnschrift Light Condensed" pitchFamily="34" charset="0"/>
              </a:rPr>
              <a:t>     conditions.</a:t>
            </a:r>
          </a:p>
          <a:p>
            <a:r>
              <a:rPr lang="en-US" dirty="0">
                <a:latin typeface="Bahnschrift Light Condensed" pitchFamily="34" charset="0"/>
              </a:rPr>
              <a:t>Bridge is properly maintained and damage to the</a:t>
            </a:r>
          </a:p>
          <a:p>
            <a:pPr>
              <a:buNone/>
            </a:pPr>
            <a:r>
              <a:rPr lang="en-US" dirty="0">
                <a:latin typeface="Bahnschrift Light Condensed" pitchFamily="34" charset="0"/>
              </a:rPr>
              <a:t>     bridge is prevented.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871</TotalTime>
  <Words>587</Words>
  <Application>Microsoft Office PowerPoint</Application>
  <PresentationFormat>On-screen Show (4:3)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Slide 1</vt:lpstr>
      <vt:lpstr>Slide 2</vt:lpstr>
      <vt:lpstr>                 CONTENTS</vt:lpstr>
      <vt:lpstr>                ABSTRACT</vt:lpstr>
      <vt:lpstr>      Literature Survey</vt:lpstr>
      <vt:lpstr>Software Requirements</vt:lpstr>
      <vt:lpstr>  Hardware Requirements</vt:lpstr>
      <vt:lpstr>    Functional Requirements</vt:lpstr>
      <vt:lpstr>Non-Functional Requirements</vt:lpstr>
      <vt:lpstr>     System architecture</vt:lpstr>
      <vt:lpstr>Slide 11</vt:lpstr>
      <vt:lpstr>Slide 12</vt:lpstr>
      <vt:lpstr>  conclusion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PLANT WATERING SYSTEM</dc:title>
  <dc:creator>ADMIN</dc:creator>
  <cp:lastModifiedBy>Windows User</cp:lastModifiedBy>
  <cp:revision>89</cp:revision>
  <dcterms:created xsi:type="dcterms:W3CDTF">2022-11-21T13:16:42Z</dcterms:created>
  <dcterms:modified xsi:type="dcterms:W3CDTF">2023-06-11T16:55:06Z</dcterms:modified>
</cp:coreProperties>
</file>