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7"/>
  </p:notesMasterIdLst>
  <p:handoutMasterIdLst>
    <p:handoutMasterId r:id="rId18"/>
  </p:handoutMasterIdLst>
  <p:sldIdLst>
    <p:sldId id="289" r:id="rId5"/>
    <p:sldId id="301" r:id="rId6"/>
    <p:sldId id="302" r:id="rId7"/>
    <p:sldId id="303" r:id="rId8"/>
    <p:sldId id="305" r:id="rId9"/>
    <p:sldId id="307" r:id="rId10"/>
    <p:sldId id="309" r:id="rId11"/>
    <p:sldId id="310" r:id="rId12"/>
    <p:sldId id="311" r:id="rId13"/>
    <p:sldId id="312" r:id="rId14"/>
    <p:sldId id="314" r:id="rId15"/>
    <p:sldId id="26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varScale="1">
        <p:scale>
          <a:sx n="105" d="100"/>
          <a:sy n="105" d="100"/>
        </p:scale>
        <p:origin x="834"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3/9/2025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3/9/2025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3/9/2025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91" r:id="rId13"/>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p:txBody>
          <a:bodyPr/>
          <a:lstStyle/>
          <a:p>
            <a:r>
              <a:rPr lang="en-US" dirty="0"/>
              <a:t>Employee Attrition </a:t>
            </a:r>
            <a:br>
              <a:rPr lang="en-US" dirty="0"/>
            </a:br>
            <a:r>
              <a:rPr lang="en-US" dirty="0"/>
              <a:t>case study</a:t>
            </a:r>
            <a:br>
              <a:rPr lang="en-US" dirty="0"/>
            </a:br>
            <a:br>
              <a:rPr lang="en-US" dirty="0"/>
            </a:br>
            <a:r>
              <a:rPr lang="en-US" dirty="0"/>
              <a:t>by: </a:t>
            </a:r>
            <a:r>
              <a:rPr lang="en-US" dirty="0" err="1"/>
              <a:t>titus</a:t>
            </a:r>
            <a:r>
              <a:rPr lang="en-US" dirty="0"/>
              <a:t> </a:t>
            </a:r>
            <a:r>
              <a:rPr lang="en-US" dirty="0" err="1"/>
              <a:t>karuri</a:t>
            </a:r>
            <a:endParaRPr lang="en-US" dirty="0"/>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Tree>
    <p:extLst>
      <p:ext uri="{BB962C8B-B14F-4D97-AF65-F5344CB8AC3E}">
        <p14:creationId xmlns:p14="http://schemas.microsoft.com/office/powerpoint/2010/main" val="3078994387"/>
      </p:ext>
    </p:extLst>
  </p:cSld>
  <p:clrMapOvr>
    <a:masterClrMapping/>
  </p:clrMapOvr>
  <mc:AlternateContent xmlns:mc="http://schemas.openxmlformats.org/markup-compatibility/2006">
    <mc:Choice xmlns:p14="http://schemas.microsoft.com/office/powerpoint/2010/main" Requires="p14">
      <p:transition spd="slow" p14:dur="2000" advTm="8636"/>
    </mc:Choice>
    <mc:Fallback>
      <p:transition spd="slow" advTm="863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25E24-0276-937F-CF7D-0063DB8CC200}"/>
              </a:ext>
            </a:extLst>
          </p:cNvPr>
          <p:cNvSpPr>
            <a:spLocks noGrp="1"/>
          </p:cNvSpPr>
          <p:nvPr>
            <p:ph type="title"/>
          </p:nvPr>
        </p:nvSpPr>
        <p:spPr/>
        <p:txBody>
          <a:bodyPr/>
          <a:lstStyle/>
          <a:p>
            <a:r>
              <a:rPr lang="en-US" dirty="0" err="1"/>
              <a:t>Knn</a:t>
            </a:r>
            <a:r>
              <a:rPr lang="en-US" dirty="0"/>
              <a:t> model</a:t>
            </a:r>
          </a:p>
        </p:txBody>
      </p:sp>
      <p:pic>
        <p:nvPicPr>
          <p:cNvPr id="11" name="Picture 10">
            <a:extLst>
              <a:ext uri="{FF2B5EF4-FFF2-40B4-BE49-F238E27FC236}">
                <a16:creationId xmlns:a16="http://schemas.microsoft.com/office/drawing/2014/main" id="{ADA2A8DC-8FD1-8A86-0E3B-4D8DC3687550}"/>
              </a:ext>
            </a:extLst>
          </p:cNvPr>
          <p:cNvPicPr>
            <a:picLocks noChangeAspect="1"/>
          </p:cNvPicPr>
          <p:nvPr/>
        </p:nvPicPr>
        <p:blipFill>
          <a:blip r:embed="rId2"/>
          <a:stretch>
            <a:fillRect/>
          </a:stretch>
        </p:blipFill>
        <p:spPr>
          <a:xfrm>
            <a:off x="1032023" y="1769650"/>
            <a:ext cx="4239217" cy="4086795"/>
          </a:xfrm>
          <a:prstGeom prst="rect">
            <a:avLst/>
          </a:prstGeom>
        </p:spPr>
      </p:pic>
      <p:sp>
        <p:nvSpPr>
          <p:cNvPr id="12" name="TextBox 11">
            <a:extLst>
              <a:ext uri="{FF2B5EF4-FFF2-40B4-BE49-F238E27FC236}">
                <a16:creationId xmlns:a16="http://schemas.microsoft.com/office/drawing/2014/main" id="{5C76CBAD-3CF3-782B-D0EB-107F16CB4CC8}"/>
              </a:ext>
            </a:extLst>
          </p:cNvPr>
          <p:cNvSpPr txBox="1"/>
          <p:nvPr/>
        </p:nvSpPr>
        <p:spPr>
          <a:xfrm>
            <a:off x="6510528" y="1472184"/>
            <a:ext cx="39593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Used entire data set for training and testing cross validation, so the results are the averages of multiple train test splits.</a:t>
            </a:r>
          </a:p>
          <a:p>
            <a:pPr marL="285750" indent="-285750">
              <a:buFont typeface="Arial" panose="020B0604020202020204" pitchFamily="34" charset="0"/>
              <a:buChar char="•"/>
            </a:pPr>
            <a:r>
              <a:rPr lang="en-US" dirty="0"/>
              <a:t>Same calculations . Savings = (True Positive × Retention Rate × Cost per Employee).</a:t>
            </a:r>
          </a:p>
          <a:p>
            <a:pPr marL="285750" indent="-285750">
              <a:buFont typeface="Arial" panose="020B0604020202020204" pitchFamily="34" charset="0"/>
              <a:buChar char="•"/>
            </a:pPr>
            <a:r>
              <a:rPr lang="en-US" dirty="0"/>
              <a:t>Again, assume company retains 30% of correctly predicted attrition cases</a:t>
            </a:r>
          </a:p>
          <a:p>
            <a:pPr marL="285750" indent="-285750">
              <a:buFont typeface="Arial" panose="020B0604020202020204" pitchFamily="34" charset="0"/>
              <a:buChar char="•"/>
            </a:pPr>
            <a:r>
              <a:rPr lang="en-US" dirty="0"/>
              <a:t>Average employee salary is $60,000</a:t>
            </a:r>
          </a:p>
          <a:p>
            <a:pPr marL="285750" indent="-285750">
              <a:buFont typeface="Arial" panose="020B0604020202020204" pitchFamily="34" charset="0"/>
              <a:buChar char="•"/>
            </a:pPr>
            <a:r>
              <a:rPr lang="en-US" dirty="0"/>
              <a:t>Total potential savings is $5,544,000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307820425"/>
      </p:ext>
    </p:extLst>
  </p:cSld>
  <p:clrMapOvr>
    <a:masterClrMapping/>
  </p:clrMapOvr>
  <mc:AlternateContent xmlns:mc="http://schemas.openxmlformats.org/markup-compatibility/2006">
    <mc:Choice xmlns:p14="http://schemas.microsoft.com/office/powerpoint/2010/main" Requires="p14">
      <p:transition spd="slow" p14:dur="2000" advTm="36875"/>
    </mc:Choice>
    <mc:Fallback>
      <p:transition spd="slow" advTm="3687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B6E99-6358-EE62-8CDE-19962DA4625F}"/>
              </a:ext>
            </a:extLst>
          </p:cNvPr>
          <p:cNvSpPr>
            <a:spLocks noGrp="1"/>
          </p:cNvSpPr>
          <p:nvPr>
            <p:ph type="title"/>
          </p:nvPr>
        </p:nvSpPr>
        <p:spPr/>
        <p:txBody>
          <a:bodyPr/>
          <a:lstStyle/>
          <a:p>
            <a:r>
              <a:rPr lang="en-US" dirty="0"/>
              <a:t>Closing </a:t>
            </a:r>
          </a:p>
        </p:txBody>
      </p:sp>
      <p:sp>
        <p:nvSpPr>
          <p:cNvPr id="3" name="Content Placeholder 2">
            <a:extLst>
              <a:ext uri="{FF2B5EF4-FFF2-40B4-BE49-F238E27FC236}">
                <a16:creationId xmlns:a16="http://schemas.microsoft.com/office/drawing/2014/main" id="{CBEC867C-A282-4A6F-7DFB-8976BC377F24}"/>
              </a:ext>
            </a:extLst>
          </p:cNvPr>
          <p:cNvSpPr>
            <a:spLocks noGrp="1"/>
          </p:cNvSpPr>
          <p:nvPr>
            <p:ph idx="1"/>
          </p:nvPr>
        </p:nvSpPr>
        <p:spPr/>
        <p:txBody>
          <a:bodyPr/>
          <a:lstStyle/>
          <a:p>
            <a:r>
              <a:rPr lang="en-US" dirty="0"/>
              <a:t>Based on the analysis done for these models. Those major factors seem to be correct in predicting the chances of attrition.</a:t>
            </a:r>
          </a:p>
          <a:p>
            <a:r>
              <a:rPr lang="en-US" dirty="0"/>
              <a:t>Naïve Baye model provided better sensitivity and specificity.</a:t>
            </a:r>
          </a:p>
          <a:p>
            <a:r>
              <a:rPr lang="en-US" dirty="0"/>
              <a:t>Apply better retention methods to lower the amount of Attrition that could happen.</a:t>
            </a:r>
          </a:p>
          <a:p>
            <a:r>
              <a:rPr lang="en-US" dirty="0"/>
              <a:t>Have Frito Lay perform more intervention methods for disgruntled employees.</a:t>
            </a:r>
          </a:p>
        </p:txBody>
      </p:sp>
    </p:spTree>
    <p:extLst>
      <p:ext uri="{BB962C8B-B14F-4D97-AF65-F5344CB8AC3E}">
        <p14:creationId xmlns:p14="http://schemas.microsoft.com/office/powerpoint/2010/main" val="27499644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advTm="54273">
        <p15:prstTrans prst="curtains"/>
      </p:transition>
    </mc:Choice>
    <mc:Fallback>
      <p:transition spd="slow" advTm="54273">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a:bodyPr>
          <a:lstStyle/>
          <a:p>
            <a:r>
              <a:rPr lang="en-US" dirty="0"/>
              <a:t>Titus Karuri</a:t>
            </a:r>
          </a:p>
          <a:p>
            <a:r>
              <a:rPr lang="en-US" dirty="0"/>
              <a:t>tkaruri@smu.edu</a:t>
            </a:r>
          </a:p>
        </p:txBody>
      </p:sp>
    </p:spTree>
    <p:extLst>
      <p:ext uri="{BB962C8B-B14F-4D97-AF65-F5344CB8AC3E}">
        <p14:creationId xmlns:p14="http://schemas.microsoft.com/office/powerpoint/2010/main" val="1210802199"/>
      </p:ext>
    </p:extLst>
  </p:cSld>
  <p:clrMapOvr>
    <a:masterClrMapping/>
  </p:clrMapOvr>
  <p:transition spd="slow" advTm="12513">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CD29-15E3-A85F-53DE-5FAC2E9DC652}"/>
              </a:ext>
            </a:extLst>
          </p:cNvPr>
          <p:cNvSpPr>
            <a:spLocks noGrp="1"/>
          </p:cNvSpPr>
          <p:nvPr>
            <p:ph type="title"/>
          </p:nvPr>
        </p:nvSpPr>
        <p:spPr/>
        <p:txBody>
          <a:bodyPr/>
          <a:lstStyle/>
          <a:p>
            <a:r>
              <a:rPr lang="en-US" dirty="0"/>
              <a:t>Case study</a:t>
            </a:r>
          </a:p>
        </p:txBody>
      </p:sp>
      <p:sp>
        <p:nvSpPr>
          <p:cNvPr id="3" name="Content Placeholder 2">
            <a:extLst>
              <a:ext uri="{FF2B5EF4-FFF2-40B4-BE49-F238E27FC236}">
                <a16:creationId xmlns:a16="http://schemas.microsoft.com/office/drawing/2014/main" id="{F4835C75-D4F3-7765-798F-2C48998CC062}"/>
              </a:ext>
            </a:extLst>
          </p:cNvPr>
          <p:cNvSpPr>
            <a:spLocks noGrp="1"/>
          </p:cNvSpPr>
          <p:nvPr>
            <p:ph idx="1"/>
          </p:nvPr>
        </p:nvSpPr>
        <p:spPr/>
        <p:txBody>
          <a:bodyPr/>
          <a:lstStyle/>
          <a:p>
            <a:r>
              <a:rPr lang="en-US" dirty="0"/>
              <a:t>Frito Lay has hired us to create models that predict employee attrition and to identify factors that are related to the attrition so that it will give them information on how to reduce the chances of attrition happening.</a:t>
            </a:r>
          </a:p>
          <a:p>
            <a:r>
              <a:rPr lang="en-US" dirty="0"/>
              <a:t>Industry estimates suggest that replacing an employee costs between 50% to 200% of their annual salary.</a:t>
            </a:r>
          </a:p>
        </p:txBody>
      </p:sp>
      <p:pic>
        <p:nvPicPr>
          <p:cNvPr id="5" name="Picture 4">
            <a:extLst>
              <a:ext uri="{FF2B5EF4-FFF2-40B4-BE49-F238E27FC236}">
                <a16:creationId xmlns:a16="http://schemas.microsoft.com/office/drawing/2014/main" id="{A6CB34E4-E4BB-3C9B-53EC-36F2D9DE5098}"/>
              </a:ext>
            </a:extLst>
          </p:cNvPr>
          <p:cNvPicPr>
            <a:picLocks noChangeAspect="1"/>
          </p:cNvPicPr>
          <p:nvPr/>
        </p:nvPicPr>
        <p:blipFill>
          <a:blip r:embed="rId2"/>
          <a:stretch>
            <a:fillRect/>
          </a:stretch>
        </p:blipFill>
        <p:spPr>
          <a:xfrm>
            <a:off x="1288872" y="4473347"/>
            <a:ext cx="2026827" cy="1654628"/>
          </a:xfrm>
          <a:prstGeom prst="rect">
            <a:avLst/>
          </a:prstGeom>
        </p:spPr>
      </p:pic>
    </p:spTree>
    <p:extLst>
      <p:ext uri="{BB962C8B-B14F-4D97-AF65-F5344CB8AC3E}">
        <p14:creationId xmlns:p14="http://schemas.microsoft.com/office/powerpoint/2010/main" val="3139722590"/>
      </p:ext>
    </p:extLst>
  </p:cSld>
  <p:clrMapOvr>
    <a:masterClrMapping/>
  </p:clrMapOvr>
  <mc:AlternateContent xmlns:mc="http://schemas.openxmlformats.org/markup-compatibility/2006">
    <mc:Choice xmlns:p14="http://schemas.microsoft.com/office/powerpoint/2010/main" Requires="p14">
      <p:transition spd="slow" p14:dur="2000" advTm="34734"/>
    </mc:Choice>
    <mc:Fallback>
      <p:transition spd="slow" advTm="3473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6ED5-E062-9F42-08A6-F28B88AC9AFB}"/>
              </a:ext>
            </a:extLst>
          </p:cNvPr>
          <p:cNvSpPr>
            <a:spLocks noGrp="1"/>
          </p:cNvSpPr>
          <p:nvPr>
            <p:ph type="title"/>
          </p:nvPr>
        </p:nvSpPr>
        <p:spPr/>
        <p:txBody>
          <a:bodyPr/>
          <a:lstStyle/>
          <a:p>
            <a:r>
              <a:rPr lang="en-US" dirty="0"/>
              <a:t>Attrition count</a:t>
            </a:r>
          </a:p>
        </p:txBody>
      </p:sp>
      <p:sp>
        <p:nvSpPr>
          <p:cNvPr id="6" name="TextBox 5">
            <a:extLst>
              <a:ext uri="{FF2B5EF4-FFF2-40B4-BE49-F238E27FC236}">
                <a16:creationId xmlns:a16="http://schemas.microsoft.com/office/drawing/2014/main" id="{69AD7613-979E-93DA-49C9-913B54BF33FD}"/>
              </a:ext>
            </a:extLst>
          </p:cNvPr>
          <p:cNvSpPr txBox="1"/>
          <p:nvPr/>
        </p:nvSpPr>
        <p:spPr>
          <a:xfrm>
            <a:off x="7379208" y="2313432"/>
            <a:ext cx="3669792" cy="646331"/>
          </a:xfrm>
          <a:prstGeom prst="rect">
            <a:avLst/>
          </a:prstGeom>
          <a:noFill/>
        </p:spPr>
        <p:txBody>
          <a:bodyPr wrap="square" rtlCol="0">
            <a:spAutoFit/>
          </a:bodyPr>
          <a:lstStyle/>
          <a:p>
            <a:pPr marL="285750" indent="-285750">
              <a:buFont typeface="Arial" panose="020B0604020202020204" pitchFamily="34" charset="0"/>
              <a:buChar char="•"/>
            </a:pPr>
            <a:r>
              <a:rPr lang="en-US" dirty="0"/>
              <a:t>Total number of Attrition is 140 and non-Attrition is 730.</a:t>
            </a:r>
          </a:p>
        </p:txBody>
      </p:sp>
      <p:pic>
        <p:nvPicPr>
          <p:cNvPr id="8" name="Picture 7">
            <a:extLst>
              <a:ext uri="{FF2B5EF4-FFF2-40B4-BE49-F238E27FC236}">
                <a16:creationId xmlns:a16="http://schemas.microsoft.com/office/drawing/2014/main" id="{DB884D98-72E8-341C-A945-716BB4E3605A}"/>
              </a:ext>
            </a:extLst>
          </p:cNvPr>
          <p:cNvPicPr>
            <a:picLocks noChangeAspect="1"/>
          </p:cNvPicPr>
          <p:nvPr/>
        </p:nvPicPr>
        <p:blipFill>
          <a:blip r:embed="rId2"/>
          <a:stretch>
            <a:fillRect/>
          </a:stretch>
        </p:blipFill>
        <p:spPr>
          <a:xfrm>
            <a:off x="1143000" y="2313432"/>
            <a:ext cx="5040086" cy="2911908"/>
          </a:xfrm>
          <a:prstGeom prst="rect">
            <a:avLst/>
          </a:prstGeom>
        </p:spPr>
      </p:pic>
    </p:spTree>
    <p:extLst>
      <p:ext uri="{BB962C8B-B14F-4D97-AF65-F5344CB8AC3E}">
        <p14:creationId xmlns:p14="http://schemas.microsoft.com/office/powerpoint/2010/main" val="484564218"/>
      </p:ext>
    </p:extLst>
  </p:cSld>
  <p:clrMapOvr>
    <a:masterClrMapping/>
  </p:clrMapOvr>
  <mc:AlternateContent xmlns:mc="http://schemas.openxmlformats.org/markup-compatibility/2006">
    <mc:Choice xmlns:p14="http://schemas.microsoft.com/office/powerpoint/2010/main" Requires="p14">
      <p:transition spd="slow" p14:dur="2000" advTm="17994"/>
    </mc:Choice>
    <mc:Fallback>
      <p:transition spd="slow" advTm="1799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61B6-D877-D04D-AA1B-5DC7A27CBC90}"/>
              </a:ext>
            </a:extLst>
          </p:cNvPr>
          <p:cNvSpPr>
            <a:spLocks noGrp="1"/>
          </p:cNvSpPr>
          <p:nvPr>
            <p:ph type="title"/>
          </p:nvPr>
        </p:nvSpPr>
        <p:spPr/>
        <p:txBody>
          <a:bodyPr/>
          <a:lstStyle/>
          <a:p>
            <a:r>
              <a:rPr lang="en-US" dirty="0"/>
              <a:t>Factors for attrition</a:t>
            </a:r>
          </a:p>
        </p:txBody>
      </p:sp>
      <p:sp>
        <p:nvSpPr>
          <p:cNvPr id="3" name="Content Placeholder 2">
            <a:extLst>
              <a:ext uri="{FF2B5EF4-FFF2-40B4-BE49-F238E27FC236}">
                <a16:creationId xmlns:a16="http://schemas.microsoft.com/office/drawing/2014/main" id="{05704942-33E1-68B5-3D50-4F1C4421D6F4}"/>
              </a:ext>
            </a:extLst>
          </p:cNvPr>
          <p:cNvSpPr>
            <a:spLocks noGrp="1"/>
          </p:cNvSpPr>
          <p:nvPr>
            <p:ph idx="1"/>
          </p:nvPr>
        </p:nvSpPr>
        <p:spPr/>
        <p:txBody>
          <a:bodyPr/>
          <a:lstStyle/>
          <a:p>
            <a:r>
              <a:rPr lang="en-US" dirty="0"/>
              <a:t>Original factors decided were Job level, Job satisfaction, Years at a company, and Monthly Income.</a:t>
            </a:r>
          </a:p>
          <a:p>
            <a:r>
              <a:rPr lang="en-US" dirty="0"/>
              <a:t>Further testing revealed some factors weren’t needed.</a:t>
            </a:r>
          </a:p>
          <a:p>
            <a:r>
              <a:rPr lang="en-US" dirty="0"/>
              <a:t>New list is Job Level, Years At Company, Age, and Monthly Income.</a:t>
            </a:r>
          </a:p>
          <a:p>
            <a:r>
              <a:rPr lang="en-US" dirty="0"/>
              <a:t>Discuss reasonings in later slides.</a:t>
            </a:r>
          </a:p>
        </p:txBody>
      </p:sp>
    </p:spTree>
    <p:extLst>
      <p:ext uri="{BB962C8B-B14F-4D97-AF65-F5344CB8AC3E}">
        <p14:creationId xmlns:p14="http://schemas.microsoft.com/office/powerpoint/2010/main" val="4239125759"/>
      </p:ext>
    </p:extLst>
  </p:cSld>
  <p:clrMapOvr>
    <a:masterClrMapping/>
  </p:clrMapOvr>
  <mc:AlternateContent xmlns:mc="http://schemas.openxmlformats.org/markup-compatibility/2006">
    <mc:Choice xmlns:p14="http://schemas.microsoft.com/office/powerpoint/2010/main" Requires="p14">
      <p:transition spd="slow" p14:dur="2000" advTm="22620"/>
    </mc:Choice>
    <mc:Fallback>
      <p:transition spd="slow" advTm="2262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DD19-10AA-5E7F-F7C8-042EEE4321B3}"/>
              </a:ext>
            </a:extLst>
          </p:cNvPr>
          <p:cNvSpPr>
            <a:spLocks noGrp="1"/>
          </p:cNvSpPr>
          <p:nvPr>
            <p:ph type="title"/>
          </p:nvPr>
        </p:nvSpPr>
        <p:spPr/>
        <p:txBody>
          <a:bodyPr/>
          <a:lstStyle/>
          <a:p>
            <a:r>
              <a:rPr lang="en-US" dirty="0"/>
              <a:t>Job level analysis</a:t>
            </a:r>
          </a:p>
        </p:txBody>
      </p:sp>
      <p:pic>
        <p:nvPicPr>
          <p:cNvPr id="7" name="Picture 6">
            <a:extLst>
              <a:ext uri="{FF2B5EF4-FFF2-40B4-BE49-F238E27FC236}">
                <a16:creationId xmlns:a16="http://schemas.microsoft.com/office/drawing/2014/main" id="{0A53D690-2F55-14AE-A6D0-3719055D04D7}"/>
              </a:ext>
            </a:extLst>
          </p:cNvPr>
          <p:cNvPicPr>
            <a:picLocks noChangeAspect="1"/>
          </p:cNvPicPr>
          <p:nvPr/>
        </p:nvPicPr>
        <p:blipFill>
          <a:blip r:embed="rId2"/>
          <a:stretch>
            <a:fillRect/>
          </a:stretch>
        </p:blipFill>
        <p:spPr>
          <a:xfrm>
            <a:off x="988066" y="1602591"/>
            <a:ext cx="4588878" cy="2568653"/>
          </a:xfrm>
          <a:prstGeom prst="rect">
            <a:avLst/>
          </a:prstGeom>
        </p:spPr>
      </p:pic>
      <p:sp>
        <p:nvSpPr>
          <p:cNvPr id="10" name="TextBox 9">
            <a:extLst>
              <a:ext uri="{FF2B5EF4-FFF2-40B4-BE49-F238E27FC236}">
                <a16:creationId xmlns:a16="http://schemas.microsoft.com/office/drawing/2014/main" id="{F71CA159-F200-3FC9-E913-E3BEEA44EDB3}"/>
              </a:ext>
            </a:extLst>
          </p:cNvPr>
          <p:cNvSpPr txBox="1"/>
          <p:nvPr/>
        </p:nvSpPr>
        <p:spPr>
          <a:xfrm>
            <a:off x="7370064" y="1946619"/>
            <a:ext cx="2819400" cy="2585323"/>
          </a:xfrm>
          <a:prstGeom prst="rect">
            <a:avLst/>
          </a:prstGeom>
          <a:noFill/>
        </p:spPr>
        <p:txBody>
          <a:bodyPr wrap="square" rtlCol="0">
            <a:spAutoFit/>
          </a:bodyPr>
          <a:lstStyle/>
          <a:p>
            <a:pPr marL="285750" indent="-285750">
              <a:buFont typeface="Arial" panose="020B0604020202020204" pitchFamily="34" charset="0"/>
              <a:buChar char="•"/>
            </a:pPr>
            <a:r>
              <a:rPr lang="en-US" dirty="0"/>
              <a:t>Employees at lower job levels are more likely to leave.</a:t>
            </a:r>
          </a:p>
          <a:p>
            <a:pPr marL="285750" indent="-285750">
              <a:buFont typeface="Arial" panose="020B0604020202020204" pitchFamily="34" charset="0"/>
              <a:buChar char="•"/>
            </a:pPr>
            <a:r>
              <a:rPr lang="en-US" dirty="0"/>
              <a:t>Higher job level more likely to stay.</a:t>
            </a:r>
          </a:p>
          <a:p>
            <a:pPr marL="285750" indent="-285750">
              <a:buFont typeface="Arial" panose="020B0604020202020204" pitchFamily="34" charset="0"/>
              <a:buChar char="•"/>
            </a:pPr>
            <a:r>
              <a:rPr lang="en-US" dirty="0"/>
              <a:t>Most employees who left the company were in that 1 to 3 level in their job role. </a:t>
            </a:r>
          </a:p>
          <a:p>
            <a:pPr marL="285750" indent="-285750">
              <a:buFont typeface="Arial" panose="020B0604020202020204" pitchFamily="34" charset="0"/>
              <a:buChar char="•"/>
            </a:pPr>
            <a:endParaRPr lang="en-US" dirty="0"/>
          </a:p>
        </p:txBody>
      </p:sp>
      <p:pic>
        <p:nvPicPr>
          <p:cNvPr id="27" name="Content Placeholder 4">
            <a:extLst>
              <a:ext uri="{FF2B5EF4-FFF2-40B4-BE49-F238E27FC236}">
                <a16:creationId xmlns:a16="http://schemas.microsoft.com/office/drawing/2014/main" id="{B8EF7D12-FBC2-40AA-E63D-BD5A0F5D6629}"/>
              </a:ext>
            </a:extLst>
          </p:cNvPr>
          <p:cNvPicPr>
            <a:picLocks noGrp="1" noChangeAspect="1"/>
          </p:cNvPicPr>
          <p:nvPr>
            <p:ph idx="1"/>
          </p:nvPr>
        </p:nvPicPr>
        <p:blipFill>
          <a:blip r:embed="rId3"/>
          <a:stretch>
            <a:fillRect/>
          </a:stretch>
        </p:blipFill>
        <p:spPr>
          <a:xfrm>
            <a:off x="1279779" y="4156267"/>
            <a:ext cx="3766299" cy="2168333"/>
          </a:xfrm>
        </p:spPr>
      </p:pic>
    </p:spTree>
    <p:extLst>
      <p:ext uri="{BB962C8B-B14F-4D97-AF65-F5344CB8AC3E}">
        <p14:creationId xmlns:p14="http://schemas.microsoft.com/office/powerpoint/2010/main" val="1322991903"/>
      </p:ext>
    </p:extLst>
  </p:cSld>
  <p:clrMapOvr>
    <a:masterClrMapping/>
  </p:clrMapOvr>
  <mc:AlternateContent xmlns:mc="http://schemas.openxmlformats.org/markup-compatibility/2006">
    <mc:Choice xmlns:p14="http://schemas.microsoft.com/office/powerpoint/2010/main" Requires="p14">
      <p:transition spd="slow" p14:dur="2000" advTm="68259"/>
    </mc:Choice>
    <mc:Fallback>
      <p:transition spd="slow" advTm="6825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A2D07-A23A-845E-56A0-2209DB8F1F3D}"/>
              </a:ext>
            </a:extLst>
          </p:cNvPr>
          <p:cNvSpPr>
            <a:spLocks noGrp="1"/>
          </p:cNvSpPr>
          <p:nvPr>
            <p:ph type="title"/>
          </p:nvPr>
        </p:nvSpPr>
        <p:spPr/>
        <p:txBody>
          <a:bodyPr/>
          <a:lstStyle/>
          <a:p>
            <a:r>
              <a:rPr lang="en-US" dirty="0"/>
              <a:t>Years at a company</a:t>
            </a:r>
          </a:p>
        </p:txBody>
      </p:sp>
      <p:pic>
        <p:nvPicPr>
          <p:cNvPr id="5" name="Content Placeholder 4">
            <a:extLst>
              <a:ext uri="{FF2B5EF4-FFF2-40B4-BE49-F238E27FC236}">
                <a16:creationId xmlns:a16="http://schemas.microsoft.com/office/drawing/2014/main" id="{78486AC3-A1A4-81B8-E865-B3DC68EBEDEC}"/>
              </a:ext>
            </a:extLst>
          </p:cNvPr>
          <p:cNvPicPr>
            <a:picLocks noGrp="1" noChangeAspect="1"/>
          </p:cNvPicPr>
          <p:nvPr>
            <p:ph idx="1"/>
          </p:nvPr>
        </p:nvPicPr>
        <p:blipFill>
          <a:blip r:embed="rId2"/>
          <a:stretch>
            <a:fillRect/>
          </a:stretch>
        </p:blipFill>
        <p:spPr>
          <a:xfrm>
            <a:off x="941832" y="2238376"/>
            <a:ext cx="5946797" cy="3474022"/>
          </a:xfrm>
        </p:spPr>
      </p:pic>
      <p:sp>
        <p:nvSpPr>
          <p:cNvPr id="6" name="TextBox 5">
            <a:extLst>
              <a:ext uri="{FF2B5EF4-FFF2-40B4-BE49-F238E27FC236}">
                <a16:creationId xmlns:a16="http://schemas.microsoft.com/office/drawing/2014/main" id="{1658899E-2FB4-C508-6A52-81007F1B379E}"/>
              </a:ext>
            </a:extLst>
          </p:cNvPr>
          <p:cNvSpPr txBox="1"/>
          <p:nvPr/>
        </p:nvSpPr>
        <p:spPr>
          <a:xfrm>
            <a:off x="7888705" y="1764631"/>
            <a:ext cx="316029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Employees starting out haven’t built a sense of loyalty to a company.</a:t>
            </a:r>
          </a:p>
          <a:p>
            <a:pPr marL="285750" indent="-285750">
              <a:buFont typeface="Arial" panose="020B0604020202020204" pitchFamily="34" charset="0"/>
              <a:buChar char="•"/>
            </a:pPr>
            <a:r>
              <a:rPr lang="en-US" dirty="0"/>
              <a:t>Newer employees aren’t fully engaged in company culture.</a:t>
            </a:r>
          </a:p>
        </p:txBody>
      </p:sp>
    </p:spTree>
    <p:extLst>
      <p:ext uri="{BB962C8B-B14F-4D97-AF65-F5344CB8AC3E}">
        <p14:creationId xmlns:p14="http://schemas.microsoft.com/office/powerpoint/2010/main" val="4235254889"/>
      </p:ext>
    </p:extLst>
  </p:cSld>
  <p:clrMapOvr>
    <a:masterClrMapping/>
  </p:clrMapOvr>
  <mc:AlternateContent xmlns:mc="http://schemas.openxmlformats.org/markup-compatibility/2006">
    <mc:Choice xmlns:p14="http://schemas.microsoft.com/office/powerpoint/2010/main" Requires="p14">
      <p:transition spd="slow" p14:dur="2000" advTm="52676"/>
    </mc:Choice>
    <mc:Fallback>
      <p:transition spd="slow" advTm="5267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3A2A-2CD1-B8C0-21CD-290E2AF79EC1}"/>
              </a:ext>
            </a:extLst>
          </p:cNvPr>
          <p:cNvSpPr>
            <a:spLocks noGrp="1"/>
          </p:cNvSpPr>
          <p:nvPr>
            <p:ph type="title"/>
          </p:nvPr>
        </p:nvSpPr>
        <p:spPr/>
        <p:txBody>
          <a:bodyPr/>
          <a:lstStyle/>
          <a:p>
            <a:r>
              <a:rPr lang="en-US" dirty="0"/>
              <a:t>Age analysis</a:t>
            </a:r>
          </a:p>
        </p:txBody>
      </p:sp>
      <p:pic>
        <p:nvPicPr>
          <p:cNvPr id="5" name="Content Placeholder 4">
            <a:extLst>
              <a:ext uri="{FF2B5EF4-FFF2-40B4-BE49-F238E27FC236}">
                <a16:creationId xmlns:a16="http://schemas.microsoft.com/office/drawing/2014/main" id="{B982E7D4-57D2-BDCB-1654-EE0B51C89DE7}"/>
              </a:ext>
            </a:extLst>
          </p:cNvPr>
          <p:cNvPicPr>
            <a:picLocks noGrp="1" noChangeAspect="1"/>
          </p:cNvPicPr>
          <p:nvPr>
            <p:ph idx="1"/>
          </p:nvPr>
        </p:nvPicPr>
        <p:blipFill>
          <a:blip r:embed="rId2"/>
          <a:stretch>
            <a:fillRect/>
          </a:stretch>
        </p:blipFill>
        <p:spPr>
          <a:xfrm>
            <a:off x="1441366" y="1991544"/>
            <a:ext cx="5330828" cy="3142239"/>
          </a:xfrm>
        </p:spPr>
      </p:pic>
      <p:sp>
        <p:nvSpPr>
          <p:cNvPr id="6" name="TextBox 5">
            <a:extLst>
              <a:ext uri="{FF2B5EF4-FFF2-40B4-BE49-F238E27FC236}">
                <a16:creationId xmlns:a16="http://schemas.microsoft.com/office/drawing/2014/main" id="{2B79F595-9D7E-8AA0-60F4-631F5221C62D}"/>
              </a:ext>
            </a:extLst>
          </p:cNvPr>
          <p:cNvSpPr txBox="1"/>
          <p:nvPr/>
        </p:nvSpPr>
        <p:spPr>
          <a:xfrm>
            <a:off x="7539789" y="2017718"/>
            <a:ext cx="3834063" cy="2308324"/>
          </a:xfrm>
          <a:prstGeom prst="rect">
            <a:avLst/>
          </a:prstGeom>
          <a:noFill/>
        </p:spPr>
        <p:txBody>
          <a:bodyPr wrap="square" rtlCol="0">
            <a:spAutoFit/>
          </a:bodyPr>
          <a:lstStyle/>
          <a:p>
            <a:pPr marL="285750" indent="-285750">
              <a:buFont typeface="Arial" panose="020B0604020202020204" pitchFamily="34" charset="0"/>
              <a:buChar char="•"/>
            </a:pPr>
            <a:r>
              <a:rPr lang="en-US" dirty="0"/>
              <a:t>Younger employees are more likely to switch jobs for several factors.</a:t>
            </a:r>
          </a:p>
          <a:p>
            <a:pPr marL="285750" indent="-285750">
              <a:buFont typeface="Arial" panose="020B0604020202020204" pitchFamily="34" charset="0"/>
              <a:buChar char="•"/>
            </a:pPr>
            <a:r>
              <a:rPr lang="en-US" dirty="0"/>
              <a:t>Better opportunities</a:t>
            </a:r>
          </a:p>
          <a:p>
            <a:pPr marL="285750" indent="-285750">
              <a:buFont typeface="Arial" panose="020B0604020202020204" pitchFamily="34" charset="0"/>
              <a:buChar char="•"/>
            </a:pPr>
            <a:r>
              <a:rPr lang="en-US" dirty="0"/>
              <a:t>Higher salary</a:t>
            </a:r>
          </a:p>
          <a:p>
            <a:pPr marL="285750" indent="-285750">
              <a:buFont typeface="Arial" panose="020B0604020202020204" pitchFamily="34" charset="0"/>
              <a:buChar char="•"/>
            </a:pPr>
            <a:r>
              <a:rPr lang="en-US" dirty="0"/>
              <a:t>Older employees are more inclined to stay.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25172829"/>
      </p:ext>
    </p:extLst>
  </p:cSld>
  <p:clrMapOvr>
    <a:masterClrMapping/>
  </p:clrMapOvr>
  <mc:AlternateContent xmlns:mc="http://schemas.openxmlformats.org/markup-compatibility/2006">
    <mc:Choice xmlns:p14="http://schemas.microsoft.com/office/powerpoint/2010/main" Requires="p14">
      <p:transition spd="slow" p14:dur="2000" advTm="44742"/>
    </mc:Choice>
    <mc:Fallback>
      <p:transition spd="slow" advTm="4474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FBE14-CECB-C7E3-48CC-DB1FC4032262}"/>
              </a:ext>
            </a:extLst>
          </p:cNvPr>
          <p:cNvSpPr>
            <a:spLocks noGrp="1"/>
          </p:cNvSpPr>
          <p:nvPr>
            <p:ph type="title"/>
          </p:nvPr>
        </p:nvSpPr>
        <p:spPr/>
        <p:txBody>
          <a:bodyPr/>
          <a:lstStyle/>
          <a:p>
            <a:r>
              <a:rPr lang="en-US" dirty="0"/>
              <a:t>Monthly Income analysis</a:t>
            </a:r>
          </a:p>
        </p:txBody>
      </p:sp>
      <p:pic>
        <p:nvPicPr>
          <p:cNvPr id="5" name="Content Placeholder 4">
            <a:extLst>
              <a:ext uri="{FF2B5EF4-FFF2-40B4-BE49-F238E27FC236}">
                <a16:creationId xmlns:a16="http://schemas.microsoft.com/office/drawing/2014/main" id="{5D2B60B1-33B1-8987-BF4B-C334DB44E9B3}"/>
              </a:ext>
            </a:extLst>
          </p:cNvPr>
          <p:cNvPicPr>
            <a:picLocks noGrp="1" noChangeAspect="1"/>
          </p:cNvPicPr>
          <p:nvPr>
            <p:ph idx="1"/>
          </p:nvPr>
        </p:nvPicPr>
        <p:blipFill>
          <a:blip r:embed="rId2"/>
          <a:stretch>
            <a:fillRect/>
          </a:stretch>
        </p:blipFill>
        <p:spPr>
          <a:xfrm>
            <a:off x="1143000" y="2056854"/>
            <a:ext cx="4611957" cy="2885590"/>
          </a:xfrm>
        </p:spPr>
      </p:pic>
      <p:sp>
        <p:nvSpPr>
          <p:cNvPr id="6" name="TextBox 5">
            <a:extLst>
              <a:ext uri="{FF2B5EF4-FFF2-40B4-BE49-F238E27FC236}">
                <a16:creationId xmlns:a16="http://schemas.microsoft.com/office/drawing/2014/main" id="{1CE83EA2-140C-3B74-EE6D-067A0E47EFD3}"/>
              </a:ext>
            </a:extLst>
          </p:cNvPr>
          <p:cNvSpPr txBox="1"/>
          <p:nvPr/>
        </p:nvSpPr>
        <p:spPr>
          <a:xfrm>
            <a:off x="7972926" y="1915557"/>
            <a:ext cx="3818021" cy="1200329"/>
          </a:xfrm>
          <a:prstGeom prst="rect">
            <a:avLst/>
          </a:prstGeom>
          <a:noFill/>
        </p:spPr>
        <p:txBody>
          <a:bodyPr wrap="square" rtlCol="0">
            <a:spAutoFit/>
          </a:bodyPr>
          <a:lstStyle/>
          <a:p>
            <a:pPr marL="285750" indent="-285750">
              <a:buFont typeface="Arial" panose="020B0604020202020204" pitchFamily="34" charset="0"/>
              <a:buChar char="•"/>
            </a:pPr>
            <a:r>
              <a:rPr lang="en-US" dirty="0"/>
              <a:t>Median income is lower for employees who leave.</a:t>
            </a:r>
          </a:p>
          <a:p>
            <a:pPr marL="285750" indent="-285750">
              <a:buFont typeface="Arial" panose="020B0604020202020204" pitchFamily="34" charset="0"/>
              <a:buChar char="•"/>
            </a:pPr>
            <a:r>
              <a:rPr lang="en-US" dirty="0"/>
              <a:t>Higher income could lead to lower Attrition.</a:t>
            </a:r>
          </a:p>
        </p:txBody>
      </p:sp>
    </p:spTree>
    <p:extLst>
      <p:ext uri="{BB962C8B-B14F-4D97-AF65-F5344CB8AC3E}">
        <p14:creationId xmlns:p14="http://schemas.microsoft.com/office/powerpoint/2010/main" val="3085781664"/>
      </p:ext>
    </p:extLst>
  </p:cSld>
  <p:clrMapOvr>
    <a:masterClrMapping/>
  </p:clrMapOvr>
  <mc:AlternateContent xmlns:mc="http://schemas.openxmlformats.org/markup-compatibility/2006">
    <mc:Choice xmlns:p14="http://schemas.microsoft.com/office/powerpoint/2010/main" Requires="p14">
      <p:transition spd="slow" p14:dur="2000" advTm="40154"/>
    </mc:Choice>
    <mc:Fallback>
      <p:transition spd="slow" advTm="4015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C642-BB25-6059-8C46-1EF0405CAD53}"/>
              </a:ext>
            </a:extLst>
          </p:cNvPr>
          <p:cNvSpPr>
            <a:spLocks noGrp="1"/>
          </p:cNvSpPr>
          <p:nvPr>
            <p:ph type="title"/>
          </p:nvPr>
        </p:nvSpPr>
        <p:spPr/>
        <p:txBody>
          <a:bodyPr/>
          <a:lstStyle/>
          <a:p>
            <a:r>
              <a:rPr lang="en-US" dirty="0"/>
              <a:t>Naïve baye model</a:t>
            </a:r>
          </a:p>
        </p:txBody>
      </p:sp>
      <p:sp>
        <p:nvSpPr>
          <p:cNvPr id="6" name="TextBox 5">
            <a:extLst>
              <a:ext uri="{FF2B5EF4-FFF2-40B4-BE49-F238E27FC236}">
                <a16:creationId xmlns:a16="http://schemas.microsoft.com/office/drawing/2014/main" id="{BD7C5FB8-F857-739E-8D7B-4F67A0606134}"/>
              </a:ext>
            </a:extLst>
          </p:cNvPr>
          <p:cNvSpPr txBox="1"/>
          <p:nvPr/>
        </p:nvSpPr>
        <p:spPr>
          <a:xfrm>
            <a:off x="7467600" y="2000250"/>
            <a:ext cx="3781425" cy="3416320"/>
          </a:xfrm>
          <a:prstGeom prst="rect">
            <a:avLst/>
          </a:prstGeom>
          <a:noFill/>
        </p:spPr>
        <p:txBody>
          <a:bodyPr wrap="square" rtlCol="0">
            <a:spAutoFit/>
          </a:bodyPr>
          <a:lstStyle/>
          <a:p>
            <a:pPr marL="285750" indent="-285750">
              <a:buFont typeface="Arial" panose="020B0604020202020204" pitchFamily="34" charset="0"/>
              <a:buChar char="•"/>
            </a:pPr>
            <a:r>
              <a:rPr lang="en-US" dirty="0"/>
              <a:t>Average of 1000 runs.</a:t>
            </a:r>
          </a:p>
          <a:p>
            <a:pPr marL="285750" indent="-285750">
              <a:buFont typeface="Arial" panose="020B0604020202020204" pitchFamily="34" charset="0"/>
              <a:buChar char="•"/>
            </a:pPr>
            <a:r>
              <a:rPr lang="en-US" dirty="0"/>
              <a:t>Model was built based on the major factors chosen.</a:t>
            </a:r>
          </a:p>
          <a:p>
            <a:pPr marL="285750" indent="-285750">
              <a:buFont typeface="Arial" panose="020B0604020202020204" pitchFamily="34" charset="0"/>
              <a:buChar char="•"/>
            </a:pPr>
            <a:r>
              <a:rPr lang="en-US" dirty="0"/>
              <a:t>Split the data into 70% training and 30% testing.</a:t>
            </a:r>
          </a:p>
          <a:p>
            <a:pPr marL="285750" indent="-285750">
              <a:buFont typeface="Arial" panose="020B0604020202020204" pitchFamily="34" charset="0"/>
              <a:buChar char="•"/>
            </a:pPr>
            <a:r>
              <a:rPr lang="en-US" dirty="0"/>
              <a:t>To calculate savings. Savings = (True Positive × Retention Rate × Cost per Employee)</a:t>
            </a:r>
          </a:p>
          <a:p>
            <a:pPr marL="285750" indent="-285750">
              <a:buFont typeface="Arial" panose="020B0604020202020204" pitchFamily="34" charset="0"/>
              <a:buChar char="•"/>
            </a:pPr>
            <a:r>
              <a:rPr lang="en-US" dirty="0"/>
              <a:t>Assume company retains 30% of correctly predicted attrition cases</a:t>
            </a:r>
          </a:p>
          <a:p>
            <a:pPr marL="285750" indent="-285750">
              <a:buFont typeface="Arial" panose="020B0604020202020204" pitchFamily="34" charset="0"/>
              <a:buChar char="•"/>
            </a:pPr>
            <a:r>
              <a:rPr lang="en-US" dirty="0"/>
              <a:t>Assume cost per employee is $60,000</a:t>
            </a:r>
          </a:p>
          <a:p>
            <a:pPr marL="285750" indent="-285750">
              <a:buFont typeface="Arial" panose="020B0604020202020204" pitchFamily="34" charset="0"/>
              <a:buChar char="•"/>
            </a:pPr>
            <a:r>
              <a:rPr lang="en-US" dirty="0"/>
              <a:t>Total potential savings is $2,772,000</a:t>
            </a:r>
          </a:p>
        </p:txBody>
      </p:sp>
      <p:pic>
        <p:nvPicPr>
          <p:cNvPr id="8" name="Picture 7">
            <a:extLst>
              <a:ext uri="{FF2B5EF4-FFF2-40B4-BE49-F238E27FC236}">
                <a16:creationId xmlns:a16="http://schemas.microsoft.com/office/drawing/2014/main" id="{F1051B57-A5F5-E762-9E7D-40C92C4AC5DC}"/>
              </a:ext>
            </a:extLst>
          </p:cNvPr>
          <p:cNvPicPr>
            <a:picLocks noChangeAspect="1"/>
          </p:cNvPicPr>
          <p:nvPr/>
        </p:nvPicPr>
        <p:blipFill>
          <a:blip r:embed="rId2"/>
          <a:stretch>
            <a:fillRect/>
          </a:stretch>
        </p:blipFill>
        <p:spPr>
          <a:xfrm>
            <a:off x="1143000" y="1638400"/>
            <a:ext cx="3867690" cy="4020111"/>
          </a:xfrm>
          <a:prstGeom prst="rect">
            <a:avLst/>
          </a:prstGeom>
        </p:spPr>
      </p:pic>
    </p:spTree>
    <p:extLst>
      <p:ext uri="{BB962C8B-B14F-4D97-AF65-F5344CB8AC3E}">
        <p14:creationId xmlns:p14="http://schemas.microsoft.com/office/powerpoint/2010/main" val="321956408"/>
      </p:ext>
    </p:extLst>
  </p:cSld>
  <p:clrMapOvr>
    <a:masterClrMapping/>
  </p:clrMapOvr>
  <mc:AlternateContent xmlns:mc="http://schemas.openxmlformats.org/markup-compatibility/2006">
    <mc:Choice xmlns:p14="http://schemas.microsoft.com/office/powerpoint/2010/main" Requires="p14">
      <p:transition spd="slow" p14:dur="2000" advTm="40132"/>
    </mc:Choice>
    <mc:Fallback>
      <p:transition spd="slow" advTm="40132"/>
    </mc:Fallback>
  </mc:AlternateContent>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3.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{02A06B90-9E5B-4343-A7B8-5E8A9827FA5D}tf22797433_win32</Template>
  <TotalTime>437</TotalTime>
  <Words>452</Words>
  <Application>Microsoft Office PowerPoint</Application>
  <PresentationFormat>Widescreen</PresentationFormat>
  <Paragraphs>51</Paragraphs>
  <Slides>12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Univers Condensed Light</vt:lpstr>
      <vt:lpstr>Walbaum Display Light</vt:lpstr>
      <vt:lpstr>AngleLinesVTI</vt:lpstr>
      <vt:lpstr>Employee Attrition  case study  by: titus karuri</vt:lpstr>
      <vt:lpstr>Case study</vt:lpstr>
      <vt:lpstr>Attrition count</vt:lpstr>
      <vt:lpstr>Factors for attrition</vt:lpstr>
      <vt:lpstr>Job level analysis</vt:lpstr>
      <vt:lpstr>Years at a company</vt:lpstr>
      <vt:lpstr>Age analysis</vt:lpstr>
      <vt:lpstr>Monthly Income analysis</vt:lpstr>
      <vt:lpstr>Naïve baye model</vt:lpstr>
      <vt:lpstr>Knn model</vt:lpstr>
      <vt:lpstr>Closing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Titus Karuri</dc:creator>
  <cp:lastModifiedBy>Titus Karuri</cp:lastModifiedBy>
  <cp:revision>6</cp:revision>
  <dcterms:created xsi:type="dcterms:W3CDTF">2025-03-09T17:40:44Z</dcterms:created>
  <dcterms:modified xsi:type="dcterms:W3CDTF">2025-03-10T00:57:47Z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