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57" r:id="rId3"/>
    <p:sldId id="268" r:id="rId4"/>
    <p:sldId id="269" r:id="rId5"/>
    <p:sldId id="270" r:id="rId6"/>
    <p:sldId id="271" r:id="rId7"/>
    <p:sldId id="272" r:id="rId8"/>
    <p:sldId id="273" r:id="rId9"/>
    <p:sldId id="274" r:id="rId10"/>
    <p:sldId id="275" r:id="rId11"/>
    <p:sldId id="276" r:id="rId12"/>
    <p:sldId id="277" r:id="rId13"/>
    <p:sldId id="278" r:id="rId14"/>
    <p:sldId id="279" r:id="rId15"/>
    <p:sldId id="280" r:id="rId16"/>
    <p:sldId id="281" r:id="rId17"/>
    <p:sldId id="282" r:id="rId18"/>
    <p:sldId id="283" r:id="rId19"/>
    <p:sldId id="284" r:id="rId20"/>
    <p:sldId id="285" r:id="rId21"/>
    <p:sldId id="286" r:id="rId22"/>
    <p:sldId id="287" r:id="rId23"/>
    <p:sldId id="288" r:id="rId24"/>
    <p:sldId id="290" r:id="rId25"/>
    <p:sldId id="291" r:id="rId26"/>
    <p:sldId id="289" r:id="rId27"/>
    <p:sldId id="258" r:id="rId28"/>
    <p:sldId id="260" r:id="rId29"/>
    <p:sldId id="259" r:id="rId30"/>
    <p:sldId id="266" r:id="rId31"/>
    <p:sldId id="267" r:id="rId32"/>
    <p:sldId id="261" r:id="rId33"/>
    <p:sldId id="262" r:id="rId34"/>
    <p:sldId id="263" r:id="rId35"/>
    <p:sldId id="264" r:id="rId36"/>
    <p:sldId id="26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E38F5-05DB-4C56-A915-9A42544E2E38}" type="datetimeFigureOut">
              <a:rPr lang="en-US" smtClean="0"/>
              <a:t>9/17/2025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65B2B8-1170-469E-B452-F8F6A84EF738}" type="slidenum">
              <a:rPr lang="en-US" smtClean="0"/>
              <a:t>‹#›</a:t>
            </a:fld>
            <a:endParaRPr lang="en-US"/>
          </a:p>
        </p:txBody>
      </p:sp>
    </p:spTree>
    <p:extLst>
      <p:ext uri="{BB962C8B-B14F-4D97-AF65-F5344CB8AC3E}">
        <p14:creationId xmlns:p14="http://schemas.microsoft.com/office/powerpoint/2010/main" val="11688180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A2EB5-4419-5985-68D0-31044F1023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472C0F3-B4C3-6FD6-AB67-D0AE47BA137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98E4068-7E7B-9214-0709-226FF18AF72E}"/>
              </a:ext>
            </a:extLst>
          </p:cNvPr>
          <p:cNvSpPr>
            <a:spLocks noGrp="1"/>
          </p:cNvSpPr>
          <p:nvPr>
            <p:ph type="dt" sz="half" idx="10"/>
          </p:nvPr>
        </p:nvSpPr>
        <p:spPr/>
        <p:txBody>
          <a:bodyPr/>
          <a:lstStyle/>
          <a:p>
            <a:fld id="{2AFE2404-9D99-4F79-974A-48F45DCF5039}" type="datetime1">
              <a:rPr lang="en-US" smtClean="0"/>
              <a:t>9/17/2025</a:t>
            </a:fld>
            <a:endParaRPr lang="en-US"/>
          </a:p>
        </p:txBody>
      </p:sp>
      <p:sp>
        <p:nvSpPr>
          <p:cNvPr id="5" name="Footer Placeholder 4">
            <a:extLst>
              <a:ext uri="{FF2B5EF4-FFF2-40B4-BE49-F238E27FC236}">
                <a16:creationId xmlns:a16="http://schemas.microsoft.com/office/drawing/2014/main" id="{DE7CE8D9-DF90-72BB-E911-1C6243F5418F}"/>
              </a:ext>
            </a:extLst>
          </p:cNvPr>
          <p:cNvSpPr>
            <a:spLocks noGrp="1"/>
          </p:cNvSpPr>
          <p:nvPr>
            <p:ph type="ftr" sz="quarter" idx="11"/>
          </p:nvPr>
        </p:nvSpPr>
        <p:spPr/>
        <p:txBody>
          <a:bodyPr/>
          <a:lstStyle/>
          <a:p>
            <a:r>
              <a:rPr lang="en-US"/>
              <a:t>Lecturer: I.Husainov, Biznes Boshqaruvi kafedrasi.</a:t>
            </a:r>
          </a:p>
        </p:txBody>
      </p:sp>
      <p:sp>
        <p:nvSpPr>
          <p:cNvPr id="6" name="Slide Number Placeholder 5">
            <a:extLst>
              <a:ext uri="{FF2B5EF4-FFF2-40B4-BE49-F238E27FC236}">
                <a16:creationId xmlns:a16="http://schemas.microsoft.com/office/drawing/2014/main" id="{6BD434F8-BA88-3C9C-F675-5F3D4B415842}"/>
              </a:ext>
            </a:extLst>
          </p:cNvPr>
          <p:cNvSpPr>
            <a:spLocks noGrp="1"/>
          </p:cNvSpPr>
          <p:nvPr>
            <p:ph type="sldNum" sz="quarter" idx="12"/>
          </p:nvPr>
        </p:nvSpPr>
        <p:spPr/>
        <p:txBody>
          <a:bodyPr/>
          <a:lstStyle/>
          <a:p>
            <a:fld id="{151652EC-D277-48DF-BC4D-BEF5D4A7963D}" type="slidenum">
              <a:rPr lang="en-US" smtClean="0"/>
              <a:t>‹#›</a:t>
            </a:fld>
            <a:endParaRPr lang="en-US"/>
          </a:p>
        </p:txBody>
      </p:sp>
    </p:spTree>
    <p:extLst>
      <p:ext uri="{BB962C8B-B14F-4D97-AF65-F5344CB8AC3E}">
        <p14:creationId xmlns:p14="http://schemas.microsoft.com/office/powerpoint/2010/main" val="2765094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2F11C-2C17-09E1-87C0-E16FF7C833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95D37F1-BF7C-CCD0-68C0-072512F63F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AB61A6-71DB-FDD5-CEA1-D13F97D839E5}"/>
              </a:ext>
            </a:extLst>
          </p:cNvPr>
          <p:cNvSpPr>
            <a:spLocks noGrp="1"/>
          </p:cNvSpPr>
          <p:nvPr>
            <p:ph type="dt" sz="half" idx="10"/>
          </p:nvPr>
        </p:nvSpPr>
        <p:spPr/>
        <p:txBody>
          <a:bodyPr/>
          <a:lstStyle/>
          <a:p>
            <a:fld id="{02FFD2D4-7A68-4ADC-8A04-58B14283095C}" type="datetime1">
              <a:rPr lang="en-US" smtClean="0"/>
              <a:t>9/17/2025</a:t>
            </a:fld>
            <a:endParaRPr lang="en-US"/>
          </a:p>
        </p:txBody>
      </p:sp>
      <p:sp>
        <p:nvSpPr>
          <p:cNvPr id="5" name="Footer Placeholder 4">
            <a:extLst>
              <a:ext uri="{FF2B5EF4-FFF2-40B4-BE49-F238E27FC236}">
                <a16:creationId xmlns:a16="http://schemas.microsoft.com/office/drawing/2014/main" id="{5602664B-4057-18EB-EFEE-ACC4EE3348D4}"/>
              </a:ext>
            </a:extLst>
          </p:cNvPr>
          <p:cNvSpPr>
            <a:spLocks noGrp="1"/>
          </p:cNvSpPr>
          <p:nvPr>
            <p:ph type="ftr" sz="quarter" idx="11"/>
          </p:nvPr>
        </p:nvSpPr>
        <p:spPr/>
        <p:txBody>
          <a:bodyPr/>
          <a:lstStyle/>
          <a:p>
            <a:r>
              <a:rPr lang="en-US"/>
              <a:t>Lecturer: I.Husainov, Biznes Boshqaruvi kafedrasi.</a:t>
            </a:r>
          </a:p>
        </p:txBody>
      </p:sp>
      <p:sp>
        <p:nvSpPr>
          <p:cNvPr id="6" name="Slide Number Placeholder 5">
            <a:extLst>
              <a:ext uri="{FF2B5EF4-FFF2-40B4-BE49-F238E27FC236}">
                <a16:creationId xmlns:a16="http://schemas.microsoft.com/office/drawing/2014/main" id="{9B051BA7-8034-791A-484A-ED146691CADD}"/>
              </a:ext>
            </a:extLst>
          </p:cNvPr>
          <p:cNvSpPr>
            <a:spLocks noGrp="1"/>
          </p:cNvSpPr>
          <p:nvPr>
            <p:ph type="sldNum" sz="quarter" idx="12"/>
          </p:nvPr>
        </p:nvSpPr>
        <p:spPr/>
        <p:txBody>
          <a:bodyPr/>
          <a:lstStyle/>
          <a:p>
            <a:fld id="{151652EC-D277-48DF-BC4D-BEF5D4A7963D}" type="slidenum">
              <a:rPr lang="en-US" smtClean="0"/>
              <a:t>‹#›</a:t>
            </a:fld>
            <a:endParaRPr lang="en-US"/>
          </a:p>
        </p:txBody>
      </p:sp>
    </p:spTree>
    <p:extLst>
      <p:ext uri="{BB962C8B-B14F-4D97-AF65-F5344CB8AC3E}">
        <p14:creationId xmlns:p14="http://schemas.microsoft.com/office/powerpoint/2010/main" val="1166826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5F25BF-AC55-18F1-29D3-DB82758B1F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3C8EA0A-0B3A-A1AD-803F-E6DB38E36A2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8B5F08-D6B3-CB04-A5BA-6D18396D4627}"/>
              </a:ext>
            </a:extLst>
          </p:cNvPr>
          <p:cNvSpPr>
            <a:spLocks noGrp="1"/>
          </p:cNvSpPr>
          <p:nvPr>
            <p:ph type="dt" sz="half" idx="10"/>
          </p:nvPr>
        </p:nvSpPr>
        <p:spPr/>
        <p:txBody>
          <a:bodyPr/>
          <a:lstStyle/>
          <a:p>
            <a:fld id="{64116C88-1648-475D-9831-787E4CB1A720}" type="datetime1">
              <a:rPr lang="en-US" smtClean="0"/>
              <a:t>9/17/2025</a:t>
            </a:fld>
            <a:endParaRPr lang="en-US"/>
          </a:p>
        </p:txBody>
      </p:sp>
      <p:sp>
        <p:nvSpPr>
          <p:cNvPr id="5" name="Footer Placeholder 4">
            <a:extLst>
              <a:ext uri="{FF2B5EF4-FFF2-40B4-BE49-F238E27FC236}">
                <a16:creationId xmlns:a16="http://schemas.microsoft.com/office/drawing/2014/main" id="{0B0DECA2-277A-069A-25B9-EDEB7B06AD59}"/>
              </a:ext>
            </a:extLst>
          </p:cNvPr>
          <p:cNvSpPr>
            <a:spLocks noGrp="1"/>
          </p:cNvSpPr>
          <p:nvPr>
            <p:ph type="ftr" sz="quarter" idx="11"/>
          </p:nvPr>
        </p:nvSpPr>
        <p:spPr/>
        <p:txBody>
          <a:bodyPr/>
          <a:lstStyle/>
          <a:p>
            <a:r>
              <a:rPr lang="en-US"/>
              <a:t>Lecturer: I.Husainov, Biznes Boshqaruvi kafedrasi.</a:t>
            </a:r>
          </a:p>
        </p:txBody>
      </p:sp>
      <p:sp>
        <p:nvSpPr>
          <p:cNvPr id="6" name="Slide Number Placeholder 5">
            <a:extLst>
              <a:ext uri="{FF2B5EF4-FFF2-40B4-BE49-F238E27FC236}">
                <a16:creationId xmlns:a16="http://schemas.microsoft.com/office/drawing/2014/main" id="{5A448E4C-7508-131E-C246-9C17B8BE2832}"/>
              </a:ext>
            </a:extLst>
          </p:cNvPr>
          <p:cNvSpPr>
            <a:spLocks noGrp="1"/>
          </p:cNvSpPr>
          <p:nvPr>
            <p:ph type="sldNum" sz="quarter" idx="12"/>
          </p:nvPr>
        </p:nvSpPr>
        <p:spPr/>
        <p:txBody>
          <a:bodyPr/>
          <a:lstStyle/>
          <a:p>
            <a:fld id="{151652EC-D277-48DF-BC4D-BEF5D4A7963D}" type="slidenum">
              <a:rPr lang="en-US" smtClean="0"/>
              <a:t>‹#›</a:t>
            </a:fld>
            <a:endParaRPr lang="en-US"/>
          </a:p>
        </p:txBody>
      </p:sp>
    </p:spTree>
    <p:extLst>
      <p:ext uri="{BB962C8B-B14F-4D97-AF65-F5344CB8AC3E}">
        <p14:creationId xmlns:p14="http://schemas.microsoft.com/office/powerpoint/2010/main" val="23895234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F7C1E-43A5-2D63-C657-7A55BABFAF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57F626-9183-12E4-7154-823E1348BBB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9AFE9D-E478-FA54-1788-458469104548}"/>
              </a:ext>
            </a:extLst>
          </p:cNvPr>
          <p:cNvSpPr>
            <a:spLocks noGrp="1"/>
          </p:cNvSpPr>
          <p:nvPr>
            <p:ph type="dt" sz="half" idx="10"/>
          </p:nvPr>
        </p:nvSpPr>
        <p:spPr/>
        <p:txBody>
          <a:bodyPr/>
          <a:lstStyle/>
          <a:p>
            <a:fld id="{1EF95B23-D6C2-466F-8FCF-C25BD89E89F6}" type="datetime1">
              <a:rPr lang="en-US" smtClean="0"/>
              <a:t>9/17/2025</a:t>
            </a:fld>
            <a:endParaRPr lang="en-US"/>
          </a:p>
        </p:txBody>
      </p:sp>
      <p:sp>
        <p:nvSpPr>
          <p:cNvPr id="5" name="Footer Placeholder 4">
            <a:extLst>
              <a:ext uri="{FF2B5EF4-FFF2-40B4-BE49-F238E27FC236}">
                <a16:creationId xmlns:a16="http://schemas.microsoft.com/office/drawing/2014/main" id="{3E885BA9-703D-EC66-7E95-13C7C47D5E30}"/>
              </a:ext>
            </a:extLst>
          </p:cNvPr>
          <p:cNvSpPr>
            <a:spLocks noGrp="1"/>
          </p:cNvSpPr>
          <p:nvPr>
            <p:ph type="ftr" sz="quarter" idx="11"/>
          </p:nvPr>
        </p:nvSpPr>
        <p:spPr/>
        <p:txBody>
          <a:bodyPr/>
          <a:lstStyle/>
          <a:p>
            <a:r>
              <a:rPr lang="en-US"/>
              <a:t>Lecturer: I.Husainov, Biznes Boshqaruvi kafedrasi.</a:t>
            </a:r>
          </a:p>
        </p:txBody>
      </p:sp>
      <p:sp>
        <p:nvSpPr>
          <p:cNvPr id="6" name="Slide Number Placeholder 5">
            <a:extLst>
              <a:ext uri="{FF2B5EF4-FFF2-40B4-BE49-F238E27FC236}">
                <a16:creationId xmlns:a16="http://schemas.microsoft.com/office/drawing/2014/main" id="{2705CA61-FA8C-4744-0274-951E227BE4F2}"/>
              </a:ext>
            </a:extLst>
          </p:cNvPr>
          <p:cNvSpPr>
            <a:spLocks noGrp="1"/>
          </p:cNvSpPr>
          <p:nvPr>
            <p:ph type="sldNum" sz="quarter" idx="12"/>
          </p:nvPr>
        </p:nvSpPr>
        <p:spPr/>
        <p:txBody>
          <a:bodyPr/>
          <a:lstStyle/>
          <a:p>
            <a:fld id="{151652EC-D277-48DF-BC4D-BEF5D4A7963D}" type="slidenum">
              <a:rPr lang="en-US" smtClean="0"/>
              <a:t>‹#›</a:t>
            </a:fld>
            <a:endParaRPr lang="en-US"/>
          </a:p>
        </p:txBody>
      </p:sp>
    </p:spTree>
    <p:extLst>
      <p:ext uri="{BB962C8B-B14F-4D97-AF65-F5344CB8AC3E}">
        <p14:creationId xmlns:p14="http://schemas.microsoft.com/office/powerpoint/2010/main" val="1294790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943C8-3906-9E3F-55E0-00DFDC1F2EE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D9972C-9C60-D15C-5FDE-8A5B4C76A1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44CC51-E88F-92A5-875B-96FFA22980A8}"/>
              </a:ext>
            </a:extLst>
          </p:cNvPr>
          <p:cNvSpPr>
            <a:spLocks noGrp="1"/>
          </p:cNvSpPr>
          <p:nvPr>
            <p:ph type="dt" sz="half" idx="10"/>
          </p:nvPr>
        </p:nvSpPr>
        <p:spPr/>
        <p:txBody>
          <a:bodyPr/>
          <a:lstStyle/>
          <a:p>
            <a:fld id="{38DF7777-76F7-4ED4-8FE0-2E2002739876}" type="datetime1">
              <a:rPr lang="en-US" smtClean="0"/>
              <a:t>9/17/2025</a:t>
            </a:fld>
            <a:endParaRPr lang="en-US"/>
          </a:p>
        </p:txBody>
      </p:sp>
      <p:sp>
        <p:nvSpPr>
          <p:cNvPr id="5" name="Footer Placeholder 4">
            <a:extLst>
              <a:ext uri="{FF2B5EF4-FFF2-40B4-BE49-F238E27FC236}">
                <a16:creationId xmlns:a16="http://schemas.microsoft.com/office/drawing/2014/main" id="{1D12F62C-7C80-B73B-0288-3FE5D7E92C1C}"/>
              </a:ext>
            </a:extLst>
          </p:cNvPr>
          <p:cNvSpPr>
            <a:spLocks noGrp="1"/>
          </p:cNvSpPr>
          <p:nvPr>
            <p:ph type="ftr" sz="quarter" idx="11"/>
          </p:nvPr>
        </p:nvSpPr>
        <p:spPr/>
        <p:txBody>
          <a:bodyPr/>
          <a:lstStyle>
            <a:lvl1pPr>
              <a:defRPr i="1">
                <a:solidFill>
                  <a:schemeClr val="tx1"/>
                </a:solidFill>
              </a:defRPr>
            </a:lvl1pPr>
          </a:lstStyle>
          <a:p>
            <a:r>
              <a:rPr lang="en-US" dirty="0"/>
              <a:t>Lecturer: </a:t>
            </a:r>
            <a:r>
              <a:rPr lang="en-US" dirty="0" err="1"/>
              <a:t>I.Husainov</a:t>
            </a:r>
            <a:r>
              <a:rPr lang="en-US" dirty="0"/>
              <a:t>, </a:t>
            </a:r>
            <a:r>
              <a:rPr lang="en-US" dirty="0" err="1"/>
              <a:t>Biznes</a:t>
            </a:r>
            <a:r>
              <a:rPr lang="en-US" dirty="0"/>
              <a:t> </a:t>
            </a:r>
            <a:r>
              <a:rPr lang="en-US" dirty="0" err="1"/>
              <a:t>Boshqaruvi</a:t>
            </a:r>
            <a:r>
              <a:rPr lang="en-US" dirty="0"/>
              <a:t> </a:t>
            </a:r>
            <a:r>
              <a:rPr lang="en-US" dirty="0" err="1"/>
              <a:t>kafedrasi</a:t>
            </a:r>
            <a:r>
              <a:rPr lang="en-US" dirty="0"/>
              <a:t>.</a:t>
            </a:r>
          </a:p>
        </p:txBody>
      </p:sp>
      <p:sp>
        <p:nvSpPr>
          <p:cNvPr id="6" name="Slide Number Placeholder 5">
            <a:extLst>
              <a:ext uri="{FF2B5EF4-FFF2-40B4-BE49-F238E27FC236}">
                <a16:creationId xmlns:a16="http://schemas.microsoft.com/office/drawing/2014/main" id="{9C4E87F0-706E-A937-9756-124D6923B4A3}"/>
              </a:ext>
            </a:extLst>
          </p:cNvPr>
          <p:cNvSpPr>
            <a:spLocks noGrp="1"/>
          </p:cNvSpPr>
          <p:nvPr>
            <p:ph type="sldNum" sz="quarter" idx="12"/>
          </p:nvPr>
        </p:nvSpPr>
        <p:spPr/>
        <p:txBody>
          <a:bodyPr/>
          <a:lstStyle/>
          <a:p>
            <a:fld id="{151652EC-D277-48DF-BC4D-BEF5D4A7963D}" type="slidenum">
              <a:rPr lang="en-US" smtClean="0"/>
              <a:t>‹#›</a:t>
            </a:fld>
            <a:endParaRPr lang="en-US"/>
          </a:p>
        </p:txBody>
      </p:sp>
    </p:spTree>
    <p:extLst>
      <p:ext uri="{BB962C8B-B14F-4D97-AF65-F5344CB8AC3E}">
        <p14:creationId xmlns:p14="http://schemas.microsoft.com/office/powerpoint/2010/main" val="16567966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99304-7F79-E983-B4FB-43A16FF1CA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4EF88B-56CE-F9D9-8EA6-EFB3F6252CD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1EB217-EEF4-4857-63D0-3E662E4D7C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290FE6-C67C-142F-DEC0-26E94704A0E7}"/>
              </a:ext>
            </a:extLst>
          </p:cNvPr>
          <p:cNvSpPr>
            <a:spLocks noGrp="1"/>
          </p:cNvSpPr>
          <p:nvPr>
            <p:ph type="dt" sz="half" idx="10"/>
          </p:nvPr>
        </p:nvSpPr>
        <p:spPr/>
        <p:txBody>
          <a:bodyPr/>
          <a:lstStyle/>
          <a:p>
            <a:fld id="{EDE7F949-B0AC-48BC-8C03-8F59F183BB34}" type="datetime1">
              <a:rPr lang="en-US" smtClean="0"/>
              <a:t>9/17/2025</a:t>
            </a:fld>
            <a:endParaRPr lang="en-US"/>
          </a:p>
        </p:txBody>
      </p:sp>
      <p:sp>
        <p:nvSpPr>
          <p:cNvPr id="6" name="Footer Placeholder 5">
            <a:extLst>
              <a:ext uri="{FF2B5EF4-FFF2-40B4-BE49-F238E27FC236}">
                <a16:creationId xmlns:a16="http://schemas.microsoft.com/office/drawing/2014/main" id="{A742647A-8C09-552A-22AD-640DB3BE317D}"/>
              </a:ext>
            </a:extLst>
          </p:cNvPr>
          <p:cNvSpPr>
            <a:spLocks noGrp="1"/>
          </p:cNvSpPr>
          <p:nvPr>
            <p:ph type="ftr" sz="quarter" idx="11"/>
          </p:nvPr>
        </p:nvSpPr>
        <p:spPr/>
        <p:txBody>
          <a:bodyPr/>
          <a:lstStyle/>
          <a:p>
            <a:r>
              <a:rPr lang="en-US"/>
              <a:t>Lecturer: I.Husainov, Biznes Boshqaruvi kafedrasi.</a:t>
            </a:r>
          </a:p>
        </p:txBody>
      </p:sp>
      <p:sp>
        <p:nvSpPr>
          <p:cNvPr id="7" name="Slide Number Placeholder 6">
            <a:extLst>
              <a:ext uri="{FF2B5EF4-FFF2-40B4-BE49-F238E27FC236}">
                <a16:creationId xmlns:a16="http://schemas.microsoft.com/office/drawing/2014/main" id="{35B76499-EFDF-AED9-EEDD-D3EE307210B2}"/>
              </a:ext>
            </a:extLst>
          </p:cNvPr>
          <p:cNvSpPr>
            <a:spLocks noGrp="1"/>
          </p:cNvSpPr>
          <p:nvPr>
            <p:ph type="sldNum" sz="quarter" idx="12"/>
          </p:nvPr>
        </p:nvSpPr>
        <p:spPr/>
        <p:txBody>
          <a:bodyPr/>
          <a:lstStyle/>
          <a:p>
            <a:fld id="{151652EC-D277-48DF-BC4D-BEF5D4A7963D}" type="slidenum">
              <a:rPr lang="en-US" smtClean="0"/>
              <a:t>‹#›</a:t>
            </a:fld>
            <a:endParaRPr lang="en-US"/>
          </a:p>
        </p:txBody>
      </p:sp>
    </p:spTree>
    <p:extLst>
      <p:ext uri="{BB962C8B-B14F-4D97-AF65-F5344CB8AC3E}">
        <p14:creationId xmlns:p14="http://schemas.microsoft.com/office/powerpoint/2010/main" val="227840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84A8C-6D87-FFC4-3091-B6ADE4D8A78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725A4C-E676-2093-D4B9-370A7B24A6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102868-7AF1-ECF4-CD24-6FAB22434A6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CD41E5-95B7-36DA-729D-400BF52587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72EA04-03CF-084F-190C-AA809FF880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FF4D08-F7A5-6676-E67A-A0FF4378A175}"/>
              </a:ext>
            </a:extLst>
          </p:cNvPr>
          <p:cNvSpPr>
            <a:spLocks noGrp="1"/>
          </p:cNvSpPr>
          <p:nvPr>
            <p:ph type="dt" sz="half" idx="10"/>
          </p:nvPr>
        </p:nvSpPr>
        <p:spPr/>
        <p:txBody>
          <a:bodyPr/>
          <a:lstStyle/>
          <a:p>
            <a:fld id="{B926916E-C1C5-4F0C-A692-149918225A0A}" type="datetime1">
              <a:rPr lang="en-US" smtClean="0"/>
              <a:t>9/17/2025</a:t>
            </a:fld>
            <a:endParaRPr lang="en-US"/>
          </a:p>
        </p:txBody>
      </p:sp>
      <p:sp>
        <p:nvSpPr>
          <p:cNvPr id="8" name="Footer Placeholder 7">
            <a:extLst>
              <a:ext uri="{FF2B5EF4-FFF2-40B4-BE49-F238E27FC236}">
                <a16:creationId xmlns:a16="http://schemas.microsoft.com/office/drawing/2014/main" id="{33874055-8157-8CBE-59F4-6BAA9F3C9E5D}"/>
              </a:ext>
            </a:extLst>
          </p:cNvPr>
          <p:cNvSpPr>
            <a:spLocks noGrp="1"/>
          </p:cNvSpPr>
          <p:nvPr>
            <p:ph type="ftr" sz="quarter" idx="11"/>
          </p:nvPr>
        </p:nvSpPr>
        <p:spPr/>
        <p:txBody>
          <a:bodyPr/>
          <a:lstStyle/>
          <a:p>
            <a:r>
              <a:rPr lang="en-US"/>
              <a:t>Lecturer: I.Husainov, Biznes Boshqaruvi kafedrasi.</a:t>
            </a:r>
          </a:p>
        </p:txBody>
      </p:sp>
      <p:sp>
        <p:nvSpPr>
          <p:cNvPr id="9" name="Slide Number Placeholder 8">
            <a:extLst>
              <a:ext uri="{FF2B5EF4-FFF2-40B4-BE49-F238E27FC236}">
                <a16:creationId xmlns:a16="http://schemas.microsoft.com/office/drawing/2014/main" id="{EB9F6E9B-91F6-E3DC-0AC5-CC939F830B98}"/>
              </a:ext>
            </a:extLst>
          </p:cNvPr>
          <p:cNvSpPr>
            <a:spLocks noGrp="1"/>
          </p:cNvSpPr>
          <p:nvPr>
            <p:ph type="sldNum" sz="quarter" idx="12"/>
          </p:nvPr>
        </p:nvSpPr>
        <p:spPr/>
        <p:txBody>
          <a:bodyPr/>
          <a:lstStyle/>
          <a:p>
            <a:fld id="{151652EC-D277-48DF-BC4D-BEF5D4A7963D}" type="slidenum">
              <a:rPr lang="en-US" smtClean="0"/>
              <a:t>‹#›</a:t>
            </a:fld>
            <a:endParaRPr lang="en-US"/>
          </a:p>
        </p:txBody>
      </p:sp>
    </p:spTree>
    <p:extLst>
      <p:ext uri="{BB962C8B-B14F-4D97-AF65-F5344CB8AC3E}">
        <p14:creationId xmlns:p14="http://schemas.microsoft.com/office/powerpoint/2010/main" val="4082881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E4CA2-1FCA-B441-2A76-222B17B08F6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12B408-07A5-8900-A088-F9B9B1357AD4}"/>
              </a:ext>
            </a:extLst>
          </p:cNvPr>
          <p:cNvSpPr>
            <a:spLocks noGrp="1"/>
          </p:cNvSpPr>
          <p:nvPr>
            <p:ph type="dt" sz="half" idx="10"/>
          </p:nvPr>
        </p:nvSpPr>
        <p:spPr/>
        <p:txBody>
          <a:bodyPr/>
          <a:lstStyle/>
          <a:p>
            <a:fld id="{A72ACE30-6141-466F-AB0B-35C642BCDAC5}" type="datetime1">
              <a:rPr lang="en-US" smtClean="0"/>
              <a:t>9/17/2025</a:t>
            </a:fld>
            <a:endParaRPr lang="en-US"/>
          </a:p>
        </p:txBody>
      </p:sp>
      <p:sp>
        <p:nvSpPr>
          <p:cNvPr id="4" name="Footer Placeholder 3">
            <a:extLst>
              <a:ext uri="{FF2B5EF4-FFF2-40B4-BE49-F238E27FC236}">
                <a16:creationId xmlns:a16="http://schemas.microsoft.com/office/drawing/2014/main" id="{57C39526-D17F-C39A-35A6-1DB9B8ADD183}"/>
              </a:ext>
            </a:extLst>
          </p:cNvPr>
          <p:cNvSpPr>
            <a:spLocks noGrp="1"/>
          </p:cNvSpPr>
          <p:nvPr>
            <p:ph type="ftr" sz="quarter" idx="11"/>
          </p:nvPr>
        </p:nvSpPr>
        <p:spPr/>
        <p:txBody>
          <a:bodyPr/>
          <a:lstStyle/>
          <a:p>
            <a:r>
              <a:rPr lang="en-US"/>
              <a:t>Lecturer: I.Husainov, Biznes Boshqaruvi kafedrasi.</a:t>
            </a:r>
          </a:p>
        </p:txBody>
      </p:sp>
      <p:sp>
        <p:nvSpPr>
          <p:cNvPr id="5" name="Slide Number Placeholder 4">
            <a:extLst>
              <a:ext uri="{FF2B5EF4-FFF2-40B4-BE49-F238E27FC236}">
                <a16:creationId xmlns:a16="http://schemas.microsoft.com/office/drawing/2014/main" id="{85DD5D59-849A-30C2-4678-90AFCD0B1DBE}"/>
              </a:ext>
            </a:extLst>
          </p:cNvPr>
          <p:cNvSpPr>
            <a:spLocks noGrp="1"/>
          </p:cNvSpPr>
          <p:nvPr>
            <p:ph type="sldNum" sz="quarter" idx="12"/>
          </p:nvPr>
        </p:nvSpPr>
        <p:spPr/>
        <p:txBody>
          <a:bodyPr/>
          <a:lstStyle/>
          <a:p>
            <a:fld id="{151652EC-D277-48DF-BC4D-BEF5D4A7963D}" type="slidenum">
              <a:rPr lang="en-US" smtClean="0"/>
              <a:t>‹#›</a:t>
            </a:fld>
            <a:endParaRPr lang="en-US"/>
          </a:p>
        </p:txBody>
      </p:sp>
    </p:spTree>
    <p:extLst>
      <p:ext uri="{BB962C8B-B14F-4D97-AF65-F5344CB8AC3E}">
        <p14:creationId xmlns:p14="http://schemas.microsoft.com/office/powerpoint/2010/main" val="4053368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C910E-1D8B-A25C-6305-6F704BCED815}"/>
              </a:ext>
            </a:extLst>
          </p:cNvPr>
          <p:cNvSpPr>
            <a:spLocks noGrp="1"/>
          </p:cNvSpPr>
          <p:nvPr>
            <p:ph type="dt" sz="half" idx="10"/>
          </p:nvPr>
        </p:nvSpPr>
        <p:spPr/>
        <p:txBody>
          <a:bodyPr/>
          <a:lstStyle/>
          <a:p>
            <a:fld id="{9D764A0A-6138-48E3-B885-B8E7378E844C}" type="datetime1">
              <a:rPr lang="en-US" smtClean="0"/>
              <a:t>9/17/2025</a:t>
            </a:fld>
            <a:endParaRPr lang="en-US"/>
          </a:p>
        </p:txBody>
      </p:sp>
      <p:sp>
        <p:nvSpPr>
          <p:cNvPr id="3" name="Footer Placeholder 2">
            <a:extLst>
              <a:ext uri="{FF2B5EF4-FFF2-40B4-BE49-F238E27FC236}">
                <a16:creationId xmlns:a16="http://schemas.microsoft.com/office/drawing/2014/main" id="{05CB9E72-1718-894B-BD58-A0A24866DBA6}"/>
              </a:ext>
            </a:extLst>
          </p:cNvPr>
          <p:cNvSpPr>
            <a:spLocks noGrp="1"/>
          </p:cNvSpPr>
          <p:nvPr>
            <p:ph type="ftr" sz="quarter" idx="11"/>
          </p:nvPr>
        </p:nvSpPr>
        <p:spPr/>
        <p:txBody>
          <a:bodyPr/>
          <a:lstStyle/>
          <a:p>
            <a:r>
              <a:rPr lang="en-US"/>
              <a:t>Lecturer: I.Husainov, Biznes Boshqaruvi kafedrasi.</a:t>
            </a:r>
          </a:p>
        </p:txBody>
      </p:sp>
      <p:sp>
        <p:nvSpPr>
          <p:cNvPr id="4" name="Slide Number Placeholder 3">
            <a:extLst>
              <a:ext uri="{FF2B5EF4-FFF2-40B4-BE49-F238E27FC236}">
                <a16:creationId xmlns:a16="http://schemas.microsoft.com/office/drawing/2014/main" id="{A3013F85-8B91-7A23-6BA0-AC7CB864BCC9}"/>
              </a:ext>
            </a:extLst>
          </p:cNvPr>
          <p:cNvSpPr>
            <a:spLocks noGrp="1"/>
          </p:cNvSpPr>
          <p:nvPr>
            <p:ph type="sldNum" sz="quarter" idx="12"/>
          </p:nvPr>
        </p:nvSpPr>
        <p:spPr/>
        <p:txBody>
          <a:bodyPr/>
          <a:lstStyle/>
          <a:p>
            <a:fld id="{151652EC-D277-48DF-BC4D-BEF5D4A7963D}" type="slidenum">
              <a:rPr lang="en-US" smtClean="0"/>
              <a:t>‹#›</a:t>
            </a:fld>
            <a:endParaRPr lang="en-US"/>
          </a:p>
        </p:txBody>
      </p:sp>
    </p:spTree>
    <p:extLst>
      <p:ext uri="{BB962C8B-B14F-4D97-AF65-F5344CB8AC3E}">
        <p14:creationId xmlns:p14="http://schemas.microsoft.com/office/powerpoint/2010/main" val="29541943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5CEDD-9505-C1ED-ECE1-4F6DC04C9F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29C5DF0-D759-0DE2-C66D-10D8FABF8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150949-F46E-42B4-851E-D0ADE65FD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65BCC-7D56-8870-2D00-E47FDA6AE7FC}"/>
              </a:ext>
            </a:extLst>
          </p:cNvPr>
          <p:cNvSpPr>
            <a:spLocks noGrp="1"/>
          </p:cNvSpPr>
          <p:nvPr>
            <p:ph type="dt" sz="half" idx="10"/>
          </p:nvPr>
        </p:nvSpPr>
        <p:spPr/>
        <p:txBody>
          <a:bodyPr/>
          <a:lstStyle/>
          <a:p>
            <a:fld id="{882F9652-8D1B-4F7D-B16E-5C6A1E9FE203}" type="datetime1">
              <a:rPr lang="en-US" smtClean="0"/>
              <a:t>9/17/2025</a:t>
            </a:fld>
            <a:endParaRPr lang="en-US"/>
          </a:p>
        </p:txBody>
      </p:sp>
      <p:sp>
        <p:nvSpPr>
          <p:cNvPr id="6" name="Footer Placeholder 5">
            <a:extLst>
              <a:ext uri="{FF2B5EF4-FFF2-40B4-BE49-F238E27FC236}">
                <a16:creationId xmlns:a16="http://schemas.microsoft.com/office/drawing/2014/main" id="{07255C2D-DE07-6842-C00C-85DE6920B7A4}"/>
              </a:ext>
            </a:extLst>
          </p:cNvPr>
          <p:cNvSpPr>
            <a:spLocks noGrp="1"/>
          </p:cNvSpPr>
          <p:nvPr>
            <p:ph type="ftr" sz="quarter" idx="11"/>
          </p:nvPr>
        </p:nvSpPr>
        <p:spPr/>
        <p:txBody>
          <a:bodyPr/>
          <a:lstStyle/>
          <a:p>
            <a:r>
              <a:rPr lang="en-US"/>
              <a:t>Lecturer: I.Husainov, Biznes Boshqaruvi kafedrasi.</a:t>
            </a:r>
          </a:p>
        </p:txBody>
      </p:sp>
      <p:sp>
        <p:nvSpPr>
          <p:cNvPr id="7" name="Slide Number Placeholder 6">
            <a:extLst>
              <a:ext uri="{FF2B5EF4-FFF2-40B4-BE49-F238E27FC236}">
                <a16:creationId xmlns:a16="http://schemas.microsoft.com/office/drawing/2014/main" id="{F6DC4074-5ACF-5FDC-B93C-A2B1C760947A}"/>
              </a:ext>
            </a:extLst>
          </p:cNvPr>
          <p:cNvSpPr>
            <a:spLocks noGrp="1"/>
          </p:cNvSpPr>
          <p:nvPr>
            <p:ph type="sldNum" sz="quarter" idx="12"/>
          </p:nvPr>
        </p:nvSpPr>
        <p:spPr/>
        <p:txBody>
          <a:bodyPr/>
          <a:lstStyle/>
          <a:p>
            <a:fld id="{151652EC-D277-48DF-BC4D-BEF5D4A7963D}" type="slidenum">
              <a:rPr lang="en-US" smtClean="0"/>
              <a:t>‹#›</a:t>
            </a:fld>
            <a:endParaRPr lang="en-US"/>
          </a:p>
        </p:txBody>
      </p:sp>
    </p:spTree>
    <p:extLst>
      <p:ext uri="{BB962C8B-B14F-4D97-AF65-F5344CB8AC3E}">
        <p14:creationId xmlns:p14="http://schemas.microsoft.com/office/powerpoint/2010/main" val="504141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2EE9-F94C-325C-61EC-14532F3E6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859AC7-62DE-C237-B53E-7426D1D324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0CFD12-8DB6-FD70-728F-E83756281A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F3F756-1E9B-CE57-F7A9-D56105DD67E6}"/>
              </a:ext>
            </a:extLst>
          </p:cNvPr>
          <p:cNvSpPr>
            <a:spLocks noGrp="1"/>
          </p:cNvSpPr>
          <p:nvPr>
            <p:ph type="dt" sz="half" idx="10"/>
          </p:nvPr>
        </p:nvSpPr>
        <p:spPr/>
        <p:txBody>
          <a:bodyPr/>
          <a:lstStyle/>
          <a:p>
            <a:fld id="{8F1C30DF-E428-4E2F-8F78-585A3248A22E}" type="datetime1">
              <a:rPr lang="en-US" smtClean="0"/>
              <a:t>9/17/2025</a:t>
            </a:fld>
            <a:endParaRPr lang="en-US"/>
          </a:p>
        </p:txBody>
      </p:sp>
      <p:sp>
        <p:nvSpPr>
          <p:cNvPr id="6" name="Footer Placeholder 5">
            <a:extLst>
              <a:ext uri="{FF2B5EF4-FFF2-40B4-BE49-F238E27FC236}">
                <a16:creationId xmlns:a16="http://schemas.microsoft.com/office/drawing/2014/main" id="{111B25AD-C1D7-D2BF-DED9-8BF1ECF5F829}"/>
              </a:ext>
            </a:extLst>
          </p:cNvPr>
          <p:cNvSpPr>
            <a:spLocks noGrp="1"/>
          </p:cNvSpPr>
          <p:nvPr>
            <p:ph type="ftr" sz="quarter" idx="11"/>
          </p:nvPr>
        </p:nvSpPr>
        <p:spPr/>
        <p:txBody>
          <a:bodyPr/>
          <a:lstStyle/>
          <a:p>
            <a:r>
              <a:rPr lang="en-US"/>
              <a:t>Lecturer: I.Husainov, Biznes Boshqaruvi kafedrasi.</a:t>
            </a:r>
          </a:p>
        </p:txBody>
      </p:sp>
      <p:sp>
        <p:nvSpPr>
          <p:cNvPr id="7" name="Slide Number Placeholder 6">
            <a:extLst>
              <a:ext uri="{FF2B5EF4-FFF2-40B4-BE49-F238E27FC236}">
                <a16:creationId xmlns:a16="http://schemas.microsoft.com/office/drawing/2014/main" id="{409EA943-7F27-DACE-ABF4-8B7E19AECDDF}"/>
              </a:ext>
            </a:extLst>
          </p:cNvPr>
          <p:cNvSpPr>
            <a:spLocks noGrp="1"/>
          </p:cNvSpPr>
          <p:nvPr>
            <p:ph type="sldNum" sz="quarter" idx="12"/>
          </p:nvPr>
        </p:nvSpPr>
        <p:spPr/>
        <p:txBody>
          <a:bodyPr/>
          <a:lstStyle/>
          <a:p>
            <a:fld id="{151652EC-D277-48DF-BC4D-BEF5D4A7963D}" type="slidenum">
              <a:rPr lang="en-US" smtClean="0"/>
              <a:t>‹#›</a:t>
            </a:fld>
            <a:endParaRPr lang="en-US"/>
          </a:p>
        </p:txBody>
      </p:sp>
    </p:spTree>
    <p:extLst>
      <p:ext uri="{BB962C8B-B14F-4D97-AF65-F5344CB8AC3E}">
        <p14:creationId xmlns:p14="http://schemas.microsoft.com/office/powerpoint/2010/main" val="1871003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B239BD-90AA-8873-3664-C6233ECC2C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06C58B-0871-737C-05E7-A2BC1994BF1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08A61D-82EA-6130-A829-D410A63ED91C}"/>
              </a:ext>
            </a:extLst>
          </p:cNvPr>
          <p:cNvSpPr>
            <a:spLocks noGrp="1"/>
          </p:cNvSpPr>
          <p:nvPr>
            <p:ph type="dt" sz="half" idx="2"/>
          </p:nvPr>
        </p:nvSpPr>
        <p:spPr>
          <a:xfrm>
            <a:off x="9448800" y="6358082"/>
            <a:ext cx="19050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7C8600C-C567-4B33-BD33-97A84AED4BA8}" type="datetime1">
              <a:rPr lang="en-US" smtClean="0"/>
              <a:t>9/17/2025</a:t>
            </a:fld>
            <a:endParaRPr lang="en-US"/>
          </a:p>
        </p:txBody>
      </p:sp>
      <p:sp>
        <p:nvSpPr>
          <p:cNvPr id="5" name="Footer Placeholder 4">
            <a:extLst>
              <a:ext uri="{FF2B5EF4-FFF2-40B4-BE49-F238E27FC236}">
                <a16:creationId xmlns:a16="http://schemas.microsoft.com/office/drawing/2014/main" id="{E1138104-4400-1C3A-008C-C27D12A66FA9}"/>
              </a:ext>
            </a:extLst>
          </p:cNvPr>
          <p:cNvSpPr>
            <a:spLocks noGrp="1"/>
          </p:cNvSpPr>
          <p:nvPr>
            <p:ph type="ftr" sz="quarter" idx="3"/>
          </p:nvPr>
        </p:nvSpPr>
        <p:spPr>
          <a:xfrm>
            <a:off x="838200" y="6356350"/>
            <a:ext cx="4114800" cy="365125"/>
          </a:xfrm>
          <a:prstGeom prst="rect">
            <a:avLst/>
          </a:prstGeom>
        </p:spPr>
        <p:txBody>
          <a:bodyPr vert="horz" lIns="91440" tIns="45720" rIns="91440" bIns="45720" rtlCol="0" anchor="ctr"/>
          <a:lstStyle>
            <a:lvl1pPr algn="ctr">
              <a:defRPr sz="1200" b="1" i="1">
                <a:solidFill>
                  <a:schemeClr val="tx1"/>
                </a:solidFill>
              </a:defRPr>
            </a:lvl1pPr>
          </a:lstStyle>
          <a:p>
            <a:r>
              <a:rPr lang="en-US" dirty="0"/>
              <a:t>Lecturer: </a:t>
            </a:r>
            <a:r>
              <a:rPr lang="en-US" dirty="0" err="1"/>
              <a:t>I.Husainov</a:t>
            </a:r>
            <a:r>
              <a:rPr lang="en-US" dirty="0"/>
              <a:t>, </a:t>
            </a:r>
            <a:r>
              <a:rPr lang="en-US" dirty="0" err="1"/>
              <a:t>Biznes</a:t>
            </a:r>
            <a:r>
              <a:rPr lang="en-US" dirty="0"/>
              <a:t> </a:t>
            </a:r>
            <a:r>
              <a:rPr lang="en-US" dirty="0" err="1"/>
              <a:t>Boshqaruvi</a:t>
            </a:r>
            <a:r>
              <a:rPr lang="en-US" dirty="0"/>
              <a:t> </a:t>
            </a:r>
            <a:r>
              <a:rPr lang="en-US" dirty="0" err="1"/>
              <a:t>kafedrasi</a:t>
            </a:r>
            <a:r>
              <a:rPr lang="en-US" dirty="0"/>
              <a:t>.</a:t>
            </a:r>
          </a:p>
        </p:txBody>
      </p:sp>
      <p:sp>
        <p:nvSpPr>
          <p:cNvPr id="6" name="Slide Number Placeholder 5">
            <a:extLst>
              <a:ext uri="{FF2B5EF4-FFF2-40B4-BE49-F238E27FC236}">
                <a16:creationId xmlns:a16="http://schemas.microsoft.com/office/drawing/2014/main" id="{3EBFB026-9E32-AA2D-E81A-46752128E3B8}"/>
              </a:ext>
            </a:extLst>
          </p:cNvPr>
          <p:cNvSpPr>
            <a:spLocks noGrp="1"/>
          </p:cNvSpPr>
          <p:nvPr>
            <p:ph type="sldNum" sz="quarter" idx="4"/>
          </p:nvPr>
        </p:nvSpPr>
        <p:spPr>
          <a:xfrm>
            <a:off x="8610600" y="6356350"/>
            <a:ext cx="745836"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1652EC-D277-48DF-BC4D-BEF5D4A7963D}" type="slidenum">
              <a:rPr lang="en-US" smtClean="0"/>
              <a:t>‹#›</a:t>
            </a:fld>
            <a:endParaRPr lang="en-US"/>
          </a:p>
        </p:txBody>
      </p:sp>
      <p:pic>
        <p:nvPicPr>
          <p:cNvPr id="10" name="Picture 9" descr="Blue text on a black background&#10;&#10;AI-generated content may be incorrect.">
            <a:extLst>
              <a:ext uri="{FF2B5EF4-FFF2-40B4-BE49-F238E27FC236}">
                <a16:creationId xmlns:a16="http://schemas.microsoft.com/office/drawing/2014/main" id="{C4549A00-DFD2-01DE-EDE6-498399ACAD1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805490" y="-45604"/>
            <a:ext cx="1937710" cy="726641"/>
          </a:xfrm>
          <a:prstGeom prst="rect">
            <a:avLst/>
          </a:prstGeom>
        </p:spPr>
      </p:pic>
    </p:spTree>
    <p:extLst>
      <p:ext uri="{BB962C8B-B14F-4D97-AF65-F5344CB8AC3E}">
        <p14:creationId xmlns:p14="http://schemas.microsoft.com/office/powerpoint/2010/main" val="15520429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F9B85D-B90A-20D5-E2C3-67591DD0EBCE}"/>
              </a:ext>
            </a:extLst>
          </p:cNvPr>
          <p:cNvSpPr>
            <a:spLocks noGrp="1"/>
          </p:cNvSpPr>
          <p:nvPr>
            <p:ph type="title"/>
          </p:nvPr>
        </p:nvSpPr>
        <p:spPr>
          <a:xfrm>
            <a:off x="831850" y="1709738"/>
            <a:ext cx="10515600" cy="2852737"/>
          </a:xfrm>
        </p:spPr>
        <p:txBody>
          <a:bodyPr/>
          <a:lstStyle/>
          <a:p>
            <a:r>
              <a:rPr lang="en-US" dirty="0">
                <a:latin typeface="Times New Roman" panose="02020603050405020304" pitchFamily="18" charset="0"/>
                <a:cs typeface="Times New Roman" panose="02020603050405020304" pitchFamily="18" charset="0"/>
              </a:rPr>
              <a:t>1.Cloud </a:t>
            </a:r>
            <a:r>
              <a:rPr lang="en-US" dirty="0" err="1">
                <a:latin typeface="Times New Roman" panose="02020603050405020304" pitchFamily="18" charset="0"/>
                <a:cs typeface="Times New Roman" panose="02020603050405020304" pitchFamily="18" charset="0"/>
              </a:rPr>
              <a:t>Technoligies</a:t>
            </a:r>
            <a:r>
              <a:rPr lang="en-US" dirty="0">
                <a:latin typeface="Times New Roman" panose="02020603050405020304" pitchFamily="18" charset="0"/>
                <a:cs typeface="Times New Roman" panose="02020603050405020304" pitchFamily="18" charset="0"/>
              </a:rPr>
              <a:t>.</a:t>
            </a:r>
          </a:p>
        </p:txBody>
      </p:sp>
      <p:sp>
        <p:nvSpPr>
          <p:cNvPr id="10" name="Text Placeholder 2">
            <a:extLst>
              <a:ext uri="{FF2B5EF4-FFF2-40B4-BE49-F238E27FC236}">
                <a16:creationId xmlns:a16="http://schemas.microsoft.com/office/drawing/2014/main" id="{021F610E-8747-09C1-641A-EDDE9E4EF79A}"/>
              </a:ext>
            </a:extLst>
          </p:cNvPr>
          <p:cNvSpPr>
            <a:spLocks noGrp="1"/>
          </p:cNvSpPr>
          <p:nvPr>
            <p:ph type="body" idx="1"/>
          </p:nvPr>
        </p:nvSpPr>
        <p:spPr>
          <a:xfrm>
            <a:off x="831850" y="4589463"/>
            <a:ext cx="10515600" cy="1500187"/>
          </a:xfrm>
        </p:spPr>
        <p:txBody>
          <a:bodyPr/>
          <a:lstStyle/>
          <a:p>
            <a:endParaRPr lang="en-US" b="1" dirty="0">
              <a:solidFill>
                <a:schemeClr val="tx1"/>
              </a:solidFill>
            </a:endParaRPr>
          </a:p>
        </p:txBody>
      </p:sp>
      <p:sp>
        <p:nvSpPr>
          <p:cNvPr id="4" name="Footer Placeholder 3">
            <a:extLst>
              <a:ext uri="{FF2B5EF4-FFF2-40B4-BE49-F238E27FC236}">
                <a16:creationId xmlns:a16="http://schemas.microsoft.com/office/drawing/2014/main" id="{65460073-1840-DD92-298F-4539C7A0982C}"/>
              </a:ext>
            </a:extLst>
          </p:cNvPr>
          <p:cNvSpPr>
            <a:spLocks noGrp="1"/>
          </p:cNvSpPr>
          <p:nvPr>
            <p:ph type="ftr" sz="quarter" idx="11"/>
          </p:nvPr>
        </p:nvSpPr>
        <p:spPr/>
        <p:txBody>
          <a:bodyPr/>
          <a:lstStyle/>
          <a:p>
            <a:r>
              <a:rPr lang="en-US"/>
              <a:t>Lecturer: I.Husainov, Biznes Boshqaruvi kafedrasi.</a:t>
            </a:r>
            <a:endParaRPr lang="en-US" dirty="0"/>
          </a:p>
        </p:txBody>
      </p:sp>
    </p:spTree>
    <p:extLst>
      <p:ext uri="{BB962C8B-B14F-4D97-AF65-F5344CB8AC3E}">
        <p14:creationId xmlns:p14="http://schemas.microsoft.com/office/powerpoint/2010/main" val="29692306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51A29-F37E-CFEE-40A2-F0A71906387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FD596A5-3166-F61E-E977-A8362AF61935}"/>
              </a:ext>
            </a:extLst>
          </p:cNvPr>
          <p:cNvSpPr>
            <a:spLocks noGrp="1"/>
          </p:cNvSpPr>
          <p:nvPr>
            <p:ph type="title"/>
          </p:nvPr>
        </p:nvSpPr>
        <p:spPr/>
        <p:txBody>
          <a:bodyPr anchor="ctr">
            <a:normAutofit/>
          </a:bodyPr>
          <a:lstStyle/>
          <a:p>
            <a:r>
              <a:rPr lang="en-US" dirty="0"/>
              <a:t>Introduction to cloud computing</a:t>
            </a:r>
            <a:endParaRPr lang="en-US"/>
          </a:p>
        </p:txBody>
      </p:sp>
      <p:sp>
        <p:nvSpPr>
          <p:cNvPr id="2" name="Content Placeholder 1">
            <a:extLst>
              <a:ext uri="{FF2B5EF4-FFF2-40B4-BE49-F238E27FC236}">
                <a16:creationId xmlns:a16="http://schemas.microsoft.com/office/drawing/2014/main" id="{1576DC32-3056-A740-5590-E2001682D1BF}"/>
              </a:ext>
            </a:extLst>
          </p:cNvPr>
          <p:cNvSpPr>
            <a:spLocks noGrp="1"/>
          </p:cNvSpPr>
          <p:nvPr>
            <p:ph idx="1"/>
          </p:nvPr>
        </p:nvSpPr>
        <p:spPr/>
        <p:txBody>
          <a:bodyPr/>
          <a:lstStyle/>
          <a:p>
            <a:pPr marL="0" indent="0">
              <a:buNone/>
            </a:pPr>
            <a:r>
              <a:rPr lang="en-US" dirty="0"/>
              <a:t>Infrastructure as a service ( IaaS)-</a:t>
            </a:r>
          </a:p>
          <a:p>
            <a:pPr marL="0" indent="0">
              <a:buNone/>
            </a:pPr>
            <a:endParaRPr lang="en-US" dirty="0"/>
          </a:p>
          <a:p>
            <a:pPr marL="0" indent="0">
              <a:buNone/>
            </a:pPr>
            <a:r>
              <a:rPr lang="en-US" dirty="0"/>
              <a:t>Contains the basic building blocks for cloud IT. It typically provides access to network features, computers (</a:t>
            </a:r>
            <a:r>
              <a:rPr lang="en-US" dirty="0" err="1"/>
              <a:t>virtuall</a:t>
            </a:r>
            <a:r>
              <a:rPr lang="en-US" dirty="0"/>
              <a:t> or dedicated) and data storage. It offers the highest level of flexibility and management over IT resources</a:t>
            </a:r>
          </a:p>
          <a:p>
            <a:pPr marL="0" indent="0">
              <a:buNone/>
            </a:pPr>
            <a:endParaRPr lang="en-US" dirty="0"/>
          </a:p>
        </p:txBody>
      </p:sp>
      <p:sp>
        <p:nvSpPr>
          <p:cNvPr id="7" name="Footer Placeholder 6">
            <a:extLst>
              <a:ext uri="{FF2B5EF4-FFF2-40B4-BE49-F238E27FC236}">
                <a16:creationId xmlns:a16="http://schemas.microsoft.com/office/drawing/2014/main" id="{775ACC4B-6704-93CC-FA77-D0883B528AD5}"/>
              </a:ext>
            </a:extLst>
          </p:cNvPr>
          <p:cNvSpPr>
            <a:spLocks noGrp="1"/>
          </p:cNvSpPr>
          <p:nvPr>
            <p:ph type="ftr" sz="quarter" idx="11"/>
          </p:nvPr>
        </p:nvSpPr>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1976141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7C857F-2990-36E8-13FE-62E3116016A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892672F-9E65-E439-14AC-8CA04CC37E33}"/>
              </a:ext>
            </a:extLst>
          </p:cNvPr>
          <p:cNvSpPr>
            <a:spLocks noGrp="1"/>
          </p:cNvSpPr>
          <p:nvPr>
            <p:ph type="title"/>
          </p:nvPr>
        </p:nvSpPr>
        <p:spPr/>
        <p:txBody>
          <a:bodyPr anchor="ctr">
            <a:normAutofit/>
          </a:bodyPr>
          <a:lstStyle/>
          <a:p>
            <a:r>
              <a:rPr lang="en-US" dirty="0"/>
              <a:t>Introduction to cloud computing</a:t>
            </a:r>
            <a:endParaRPr lang="en-US"/>
          </a:p>
        </p:txBody>
      </p:sp>
      <p:sp>
        <p:nvSpPr>
          <p:cNvPr id="2" name="Content Placeholder 1">
            <a:extLst>
              <a:ext uri="{FF2B5EF4-FFF2-40B4-BE49-F238E27FC236}">
                <a16:creationId xmlns:a16="http://schemas.microsoft.com/office/drawing/2014/main" id="{838D9440-391D-49CC-77CA-A7F4E183D0E8}"/>
              </a:ext>
            </a:extLst>
          </p:cNvPr>
          <p:cNvSpPr>
            <a:spLocks noGrp="1"/>
          </p:cNvSpPr>
          <p:nvPr>
            <p:ph idx="1"/>
          </p:nvPr>
        </p:nvSpPr>
        <p:spPr/>
        <p:txBody>
          <a:bodyPr/>
          <a:lstStyle/>
          <a:p>
            <a:pPr marL="0" indent="0">
              <a:buNone/>
            </a:pPr>
            <a:r>
              <a:rPr lang="en-US" dirty="0"/>
              <a:t>Platform as a service ( PaaS)-</a:t>
            </a:r>
          </a:p>
          <a:p>
            <a:pPr marL="0" indent="0">
              <a:buNone/>
            </a:pPr>
            <a:endParaRPr lang="en-US" dirty="0"/>
          </a:p>
          <a:p>
            <a:pPr marL="0" indent="0">
              <a:buNone/>
            </a:pPr>
            <a:r>
              <a:rPr lang="en-US" dirty="0"/>
              <a:t>It removes the need for organizations to manage the underlying infrastructure. They can focus on the deployment and management of apps. These tools give </a:t>
            </a:r>
            <a:r>
              <a:rPr lang="en-US" dirty="0" err="1"/>
              <a:t>devs</a:t>
            </a:r>
            <a:r>
              <a:rPr lang="en-US" dirty="0"/>
              <a:t> the ability to be more efficient because they don’t need to worry about resources procurement, planning, maintenance and patching.</a:t>
            </a:r>
          </a:p>
        </p:txBody>
      </p:sp>
      <p:sp>
        <p:nvSpPr>
          <p:cNvPr id="7" name="Footer Placeholder 6">
            <a:extLst>
              <a:ext uri="{FF2B5EF4-FFF2-40B4-BE49-F238E27FC236}">
                <a16:creationId xmlns:a16="http://schemas.microsoft.com/office/drawing/2014/main" id="{E59E0938-7BFB-272D-D8DE-29745D6F7DA8}"/>
              </a:ext>
            </a:extLst>
          </p:cNvPr>
          <p:cNvSpPr>
            <a:spLocks noGrp="1"/>
          </p:cNvSpPr>
          <p:nvPr>
            <p:ph type="ftr" sz="quarter" idx="11"/>
          </p:nvPr>
        </p:nvSpPr>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25196058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77203B-0C7E-65AC-CA7C-7C227856361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E0E3EA9-A89B-45CB-9A7B-D6B14A9AC841}"/>
              </a:ext>
            </a:extLst>
          </p:cNvPr>
          <p:cNvSpPr>
            <a:spLocks noGrp="1"/>
          </p:cNvSpPr>
          <p:nvPr>
            <p:ph type="title"/>
          </p:nvPr>
        </p:nvSpPr>
        <p:spPr/>
        <p:txBody>
          <a:bodyPr anchor="ctr">
            <a:normAutofit/>
          </a:bodyPr>
          <a:lstStyle/>
          <a:p>
            <a:r>
              <a:rPr lang="en-US" dirty="0"/>
              <a:t>Introduction to cloud computing</a:t>
            </a:r>
            <a:endParaRPr lang="en-US"/>
          </a:p>
        </p:txBody>
      </p:sp>
      <p:sp>
        <p:nvSpPr>
          <p:cNvPr id="2" name="Content Placeholder 1">
            <a:extLst>
              <a:ext uri="{FF2B5EF4-FFF2-40B4-BE49-F238E27FC236}">
                <a16:creationId xmlns:a16="http://schemas.microsoft.com/office/drawing/2014/main" id="{115CB2CB-26FE-9FE3-A18D-C28395643123}"/>
              </a:ext>
            </a:extLst>
          </p:cNvPr>
          <p:cNvSpPr>
            <a:spLocks noGrp="1"/>
          </p:cNvSpPr>
          <p:nvPr>
            <p:ph idx="1"/>
          </p:nvPr>
        </p:nvSpPr>
        <p:spPr/>
        <p:txBody>
          <a:bodyPr/>
          <a:lstStyle/>
          <a:p>
            <a:pPr marL="0" indent="0">
              <a:buNone/>
            </a:pPr>
            <a:r>
              <a:rPr lang="en-US" dirty="0"/>
              <a:t>Software as a service ( SaaS)-</a:t>
            </a:r>
          </a:p>
          <a:p>
            <a:pPr marL="0" indent="0">
              <a:buNone/>
            </a:pPr>
            <a:endParaRPr lang="en-US" dirty="0"/>
          </a:p>
          <a:p>
            <a:pPr marL="0" indent="0">
              <a:buNone/>
            </a:pPr>
            <a:r>
              <a:rPr lang="en-US" dirty="0"/>
              <a:t>It is a completed software product that the service provider runs and manages. You do not have to think about how the service is maintained or how underlying infrastructure is managed. You only must think about how you will use the software.</a:t>
            </a:r>
          </a:p>
        </p:txBody>
      </p:sp>
      <p:sp>
        <p:nvSpPr>
          <p:cNvPr id="7" name="Footer Placeholder 6">
            <a:extLst>
              <a:ext uri="{FF2B5EF4-FFF2-40B4-BE49-F238E27FC236}">
                <a16:creationId xmlns:a16="http://schemas.microsoft.com/office/drawing/2014/main" id="{296DE875-8227-6000-A2A9-D9FE6D1983DB}"/>
              </a:ext>
            </a:extLst>
          </p:cNvPr>
          <p:cNvSpPr>
            <a:spLocks noGrp="1"/>
          </p:cNvSpPr>
          <p:nvPr>
            <p:ph type="ftr" sz="quarter" idx="11"/>
          </p:nvPr>
        </p:nvSpPr>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4051234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3A9C2-5F5F-D2EF-16AA-01386AC80B6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337453B-DFB0-85A1-12DE-D8EECC3768DC}"/>
              </a:ext>
            </a:extLst>
          </p:cNvPr>
          <p:cNvSpPr>
            <a:spLocks noGrp="1"/>
          </p:cNvSpPr>
          <p:nvPr>
            <p:ph type="title"/>
          </p:nvPr>
        </p:nvSpPr>
        <p:spPr/>
        <p:txBody>
          <a:bodyPr anchor="ctr">
            <a:normAutofit/>
          </a:bodyPr>
          <a:lstStyle/>
          <a:p>
            <a:r>
              <a:rPr lang="en-US" dirty="0"/>
              <a:t>Introduction to cloud computing</a:t>
            </a:r>
            <a:endParaRPr lang="en-US"/>
          </a:p>
        </p:txBody>
      </p:sp>
      <p:sp>
        <p:nvSpPr>
          <p:cNvPr id="2" name="Content Placeholder 1">
            <a:extLst>
              <a:ext uri="{FF2B5EF4-FFF2-40B4-BE49-F238E27FC236}">
                <a16:creationId xmlns:a16="http://schemas.microsoft.com/office/drawing/2014/main" id="{9223AA4B-87B9-9F28-4366-59BCD1437E47}"/>
              </a:ext>
            </a:extLst>
          </p:cNvPr>
          <p:cNvSpPr>
            <a:spLocks noGrp="1"/>
          </p:cNvSpPr>
          <p:nvPr>
            <p:ph idx="1"/>
          </p:nvPr>
        </p:nvSpPr>
        <p:spPr/>
        <p:txBody>
          <a:bodyPr/>
          <a:lstStyle/>
          <a:p>
            <a:pPr marL="0" indent="0">
              <a:buNone/>
            </a:pPr>
            <a:r>
              <a:rPr lang="en-US" dirty="0"/>
              <a:t>Deployment models</a:t>
            </a:r>
          </a:p>
          <a:p>
            <a:pPr marL="0" indent="0">
              <a:buNone/>
            </a:pPr>
            <a:endParaRPr lang="en-US" dirty="0"/>
          </a:p>
          <a:p>
            <a:pPr>
              <a:buFontTx/>
              <a:buChar char="-"/>
            </a:pPr>
            <a:r>
              <a:rPr lang="en-US" dirty="0"/>
              <a:t>Cloud</a:t>
            </a:r>
          </a:p>
          <a:p>
            <a:pPr>
              <a:buFontTx/>
              <a:buChar char="-"/>
            </a:pPr>
            <a:r>
              <a:rPr lang="en-US" dirty="0"/>
              <a:t>Hybrid</a:t>
            </a:r>
          </a:p>
          <a:p>
            <a:pPr>
              <a:buFontTx/>
              <a:buChar char="-"/>
            </a:pPr>
            <a:r>
              <a:rPr lang="en-US" dirty="0"/>
              <a:t>On-premises</a:t>
            </a:r>
          </a:p>
        </p:txBody>
      </p:sp>
      <p:sp>
        <p:nvSpPr>
          <p:cNvPr id="7" name="Footer Placeholder 6">
            <a:extLst>
              <a:ext uri="{FF2B5EF4-FFF2-40B4-BE49-F238E27FC236}">
                <a16:creationId xmlns:a16="http://schemas.microsoft.com/office/drawing/2014/main" id="{89050068-6917-CCA1-83AB-825ECF3939DE}"/>
              </a:ext>
            </a:extLst>
          </p:cNvPr>
          <p:cNvSpPr>
            <a:spLocks noGrp="1"/>
          </p:cNvSpPr>
          <p:nvPr>
            <p:ph type="ftr" sz="quarter" idx="11"/>
          </p:nvPr>
        </p:nvSpPr>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11181363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FFB998-D026-2D71-B203-2513A8C3B3F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10ED0B1-9A0C-9922-FBBB-C0C4398FD273}"/>
              </a:ext>
            </a:extLst>
          </p:cNvPr>
          <p:cNvSpPr>
            <a:spLocks noGrp="1"/>
          </p:cNvSpPr>
          <p:nvPr>
            <p:ph type="title"/>
          </p:nvPr>
        </p:nvSpPr>
        <p:spPr/>
        <p:txBody>
          <a:bodyPr anchor="ctr">
            <a:normAutofit/>
          </a:bodyPr>
          <a:lstStyle/>
          <a:p>
            <a:r>
              <a:rPr lang="en-US" dirty="0"/>
              <a:t>Introduction to cloud computing</a:t>
            </a:r>
            <a:endParaRPr lang="en-US"/>
          </a:p>
        </p:txBody>
      </p:sp>
      <p:sp>
        <p:nvSpPr>
          <p:cNvPr id="2" name="Content Placeholder 1">
            <a:extLst>
              <a:ext uri="{FF2B5EF4-FFF2-40B4-BE49-F238E27FC236}">
                <a16:creationId xmlns:a16="http://schemas.microsoft.com/office/drawing/2014/main" id="{301279BA-F670-8C60-71B1-86B9E8C4E895}"/>
              </a:ext>
            </a:extLst>
          </p:cNvPr>
          <p:cNvSpPr>
            <a:spLocks noGrp="1"/>
          </p:cNvSpPr>
          <p:nvPr>
            <p:ph idx="1"/>
          </p:nvPr>
        </p:nvSpPr>
        <p:spPr/>
        <p:txBody>
          <a:bodyPr/>
          <a:lstStyle/>
          <a:p>
            <a:pPr marL="0" indent="0">
              <a:buNone/>
            </a:pPr>
            <a:r>
              <a:rPr lang="en-US" dirty="0"/>
              <a:t>Cloud based</a:t>
            </a:r>
          </a:p>
          <a:p>
            <a:pPr marL="0" indent="0">
              <a:buNone/>
            </a:pPr>
            <a:endParaRPr lang="en-US" dirty="0"/>
          </a:p>
          <a:p>
            <a:pPr>
              <a:buFontTx/>
              <a:buChar char="-"/>
            </a:pPr>
            <a:r>
              <a:rPr lang="en-US" dirty="0"/>
              <a:t>Migrate existing apps to the cloud</a:t>
            </a:r>
          </a:p>
          <a:p>
            <a:pPr>
              <a:buFontTx/>
              <a:buChar char="-"/>
            </a:pPr>
            <a:r>
              <a:rPr lang="en-US" dirty="0"/>
              <a:t>Create a new one</a:t>
            </a:r>
          </a:p>
        </p:txBody>
      </p:sp>
      <p:sp>
        <p:nvSpPr>
          <p:cNvPr id="7" name="Footer Placeholder 6">
            <a:extLst>
              <a:ext uri="{FF2B5EF4-FFF2-40B4-BE49-F238E27FC236}">
                <a16:creationId xmlns:a16="http://schemas.microsoft.com/office/drawing/2014/main" id="{0E565ACC-8B36-3D04-2AB5-A36E1D32A1F1}"/>
              </a:ext>
            </a:extLst>
          </p:cNvPr>
          <p:cNvSpPr>
            <a:spLocks noGrp="1"/>
          </p:cNvSpPr>
          <p:nvPr>
            <p:ph type="ftr" sz="quarter" idx="11"/>
          </p:nvPr>
        </p:nvSpPr>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21408807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2DF61-B776-7F37-71BB-1EAE6AD1AE5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501408-C458-D38D-C45C-5BFAD339DCB4}"/>
              </a:ext>
            </a:extLst>
          </p:cNvPr>
          <p:cNvSpPr>
            <a:spLocks noGrp="1"/>
          </p:cNvSpPr>
          <p:nvPr>
            <p:ph type="title"/>
          </p:nvPr>
        </p:nvSpPr>
        <p:spPr/>
        <p:txBody>
          <a:bodyPr anchor="ctr">
            <a:normAutofit/>
          </a:bodyPr>
          <a:lstStyle/>
          <a:p>
            <a:r>
              <a:rPr lang="en-US" dirty="0"/>
              <a:t>Introduction to cloud computing</a:t>
            </a:r>
            <a:endParaRPr lang="en-US"/>
          </a:p>
        </p:txBody>
      </p:sp>
      <p:sp>
        <p:nvSpPr>
          <p:cNvPr id="2" name="Content Placeholder 1">
            <a:extLst>
              <a:ext uri="{FF2B5EF4-FFF2-40B4-BE49-F238E27FC236}">
                <a16:creationId xmlns:a16="http://schemas.microsoft.com/office/drawing/2014/main" id="{F0ACE430-F86C-8BD0-67DD-5680D10F23DF}"/>
              </a:ext>
            </a:extLst>
          </p:cNvPr>
          <p:cNvSpPr>
            <a:spLocks noGrp="1"/>
          </p:cNvSpPr>
          <p:nvPr>
            <p:ph idx="1"/>
          </p:nvPr>
        </p:nvSpPr>
        <p:spPr/>
        <p:txBody>
          <a:bodyPr/>
          <a:lstStyle/>
          <a:p>
            <a:pPr marL="0" indent="0">
              <a:buNone/>
            </a:pPr>
            <a:r>
              <a:rPr lang="en-US" dirty="0"/>
              <a:t>Hybrid</a:t>
            </a:r>
          </a:p>
          <a:p>
            <a:pPr marL="0" indent="0">
              <a:buNone/>
            </a:pPr>
            <a:endParaRPr lang="en-US" dirty="0"/>
          </a:p>
          <a:p>
            <a:pPr>
              <a:buFontTx/>
              <a:buChar char="-"/>
            </a:pPr>
            <a:r>
              <a:rPr lang="en-US" dirty="0"/>
              <a:t>Cloud resources connected to on-premises infrastructure.</a:t>
            </a:r>
          </a:p>
          <a:p>
            <a:pPr>
              <a:buFontTx/>
              <a:buChar char="-"/>
            </a:pPr>
            <a:r>
              <a:rPr lang="en-US" dirty="0"/>
              <a:t>Legacy applications.</a:t>
            </a:r>
          </a:p>
        </p:txBody>
      </p:sp>
      <p:sp>
        <p:nvSpPr>
          <p:cNvPr id="7" name="Footer Placeholder 6">
            <a:extLst>
              <a:ext uri="{FF2B5EF4-FFF2-40B4-BE49-F238E27FC236}">
                <a16:creationId xmlns:a16="http://schemas.microsoft.com/office/drawing/2014/main" id="{587A6167-AA32-4EAB-3DA9-B2DB24DF38E4}"/>
              </a:ext>
            </a:extLst>
          </p:cNvPr>
          <p:cNvSpPr>
            <a:spLocks noGrp="1"/>
          </p:cNvSpPr>
          <p:nvPr>
            <p:ph type="ftr" sz="quarter" idx="11"/>
          </p:nvPr>
        </p:nvSpPr>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2769470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9D155-4590-6DB2-72DB-02A612CC3B2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A45E770-2B7E-A77A-C618-89BCEECB539E}"/>
              </a:ext>
            </a:extLst>
          </p:cNvPr>
          <p:cNvSpPr>
            <a:spLocks noGrp="1"/>
          </p:cNvSpPr>
          <p:nvPr>
            <p:ph type="title"/>
          </p:nvPr>
        </p:nvSpPr>
        <p:spPr/>
        <p:txBody>
          <a:bodyPr anchor="ctr">
            <a:normAutofit/>
          </a:bodyPr>
          <a:lstStyle/>
          <a:p>
            <a:r>
              <a:rPr lang="en-US" dirty="0"/>
              <a:t>Introduction to cloud computing</a:t>
            </a:r>
            <a:endParaRPr lang="en-US"/>
          </a:p>
        </p:txBody>
      </p:sp>
      <p:sp>
        <p:nvSpPr>
          <p:cNvPr id="2" name="Content Placeholder 1">
            <a:extLst>
              <a:ext uri="{FF2B5EF4-FFF2-40B4-BE49-F238E27FC236}">
                <a16:creationId xmlns:a16="http://schemas.microsoft.com/office/drawing/2014/main" id="{D1B29EC5-77EF-0805-9829-854FF561C1DF}"/>
              </a:ext>
            </a:extLst>
          </p:cNvPr>
          <p:cNvSpPr>
            <a:spLocks noGrp="1"/>
          </p:cNvSpPr>
          <p:nvPr>
            <p:ph idx="1"/>
          </p:nvPr>
        </p:nvSpPr>
        <p:spPr/>
        <p:txBody>
          <a:bodyPr/>
          <a:lstStyle/>
          <a:p>
            <a:pPr marL="0" indent="0">
              <a:buNone/>
            </a:pPr>
            <a:r>
              <a:rPr lang="en-US" dirty="0"/>
              <a:t>On-premises</a:t>
            </a:r>
          </a:p>
          <a:p>
            <a:pPr marL="0" indent="0">
              <a:buNone/>
            </a:pPr>
            <a:endParaRPr lang="en-US" dirty="0"/>
          </a:p>
          <a:p>
            <a:pPr marL="0" indent="0">
              <a:buNone/>
            </a:pPr>
            <a:r>
              <a:rPr lang="en-US" dirty="0"/>
              <a:t>- Deploying on premises using virtualization and resource management tools</a:t>
            </a:r>
          </a:p>
        </p:txBody>
      </p:sp>
      <p:sp>
        <p:nvSpPr>
          <p:cNvPr id="7" name="Footer Placeholder 6">
            <a:extLst>
              <a:ext uri="{FF2B5EF4-FFF2-40B4-BE49-F238E27FC236}">
                <a16:creationId xmlns:a16="http://schemas.microsoft.com/office/drawing/2014/main" id="{541A3018-D4A3-5634-51A6-C0A407567904}"/>
              </a:ext>
            </a:extLst>
          </p:cNvPr>
          <p:cNvSpPr>
            <a:spLocks noGrp="1"/>
          </p:cNvSpPr>
          <p:nvPr>
            <p:ph type="ftr" sz="quarter" idx="11"/>
          </p:nvPr>
        </p:nvSpPr>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4417841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96F32-97AF-9AA5-6C0B-20BEDAB2B8C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28C88DF-1A0B-43DF-2582-AA02D5895A81}"/>
              </a:ext>
            </a:extLst>
          </p:cNvPr>
          <p:cNvSpPr>
            <a:spLocks noGrp="1"/>
          </p:cNvSpPr>
          <p:nvPr>
            <p:ph type="title"/>
          </p:nvPr>
        </p:nvSpPr>
        <p:spPr>
          <a:xfrm>
            <a:off x="838200" y="365125"/>
            <a:ext cx="10515600" cy="1325563"/>
          </a:xfrm>
        </p:spPr>
        <p:txBody>
          <a:bodyPr anchor="ctr">
            <a:normAutofit/>
          </a:bodyPr>
          <a:lstStyle/>
          <a:p>
            <a:r>
              <a:rPr lang="en-US" dirty="0"/>
              <a:t>Introduction AWS</a:t>
            </a:r>
          </a:p>
        </p:txBody>
      </p:sp>
      <p:pic>
        <p:nvPicPr>
          <p:cNvPr id="5" name="Content Placeholder 4">
            <a:extLst>
              <a:ext uri="{FF2B5EF4-FFF2-40B4-BE49-F238E27FC236}">
                <a16:creationId xmlns:a16="http://schemas.microsoft.com/office/drawing/2014/main" id="{7B752D74-BE13-ABF2-2489-5D0E4F3C3097}"/>
              </a:ext>
            </a:extLst>
          </p:cNvPr>
          <p:cNvPicPr>
            <a:picLocks noGrp="1" noChangeAspect="1"/>
          </p:cNvPicPr>
          <p:nvPr>
            <p:ph idx="1"/>
          </p:nvPr>
        </p:nvPicPr>
        <p:blipFill>
          <a:blip r:embed="rId2"/>
          <a:srcRect b="2060"/>
          <a:stretch>
            <a:fillRect/>
          </a:stretch>
        </p:blipFill>
        <p:spPr>
          <a:xfrm>
            <a:off x="838200" y="1825625"/>
            <a:ext cx="10515600" cy="4351338"/>
          </a:xfrm>
          <a:prstGeom prst="rect">
            <a:avLst/>
          </a:prstGeom>
          <a:noFill/>
        </p:spPr>
      </p:pic>
      <p:sp>
        <p:nvSpPr>
          <p:cNvPr id="7" name="Footer Placeholder 6">
            <a:extLst>
              <a:ext uri="{FF2B5EF4-FFF2-40B4-BE49-F238E27FC236}">
                <a16:creationId xmlns:a16="http://schemas.microsoft.com/office/drawing/2014/main" id="{86ED9F67-4E84-E72C-95C8-78867A6E97E6}"/>
              </a:ext>
            </a:extLst>
          </p:cNvPr>
          <p:cNvSpPr>
            <a:spLocks noGrp="1"/>
          </p:cNvSpPr>
          <p:nvPr>
            <p:ph type="ftr" sz="quarter" idx="11"/>
          </p:nvPr>
        </p:nvSpPr>
        <p:spPr>
          <a:xfrm>
            <a:off x="838200" y="6356350"/>
            <a:ext cx="4114800" cy="365125"/>
          </a:xfrm>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2725763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FC6B2-6A2F-7A85-834A-7A36D7B6CAE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B14B47-89AD-72A4-9DED-04C9ADC061FF}"/>
              </a:ext>
            </a:extLst>
          </p:cNvPr>
          <p:cNvSpPr>
            <a:spLocks noGrp="1"/>
          </p:cNvSpPr>
          <p:nvPr>
            <p:ph type="title"/>
          </p:nvPr>
        </p:nvSpPr>
        <p:spPr>
          <a:xfrm>
            <a:off x="838200" y="365125"/>
            <a:ext cx="10515600" cy="1325563"/>
          </a:xfrm>
        </p:spPr>
        <p:txBody>
          <a:bodyPr anchor="ctr">
            <a:normAutofit/>
          </a:bodyPr>
          <a:lstStyle/>
          <a:p>
            <a:r>
              <a:rPr lang="en-US" dirty="0"/>
              <a:t>Introduction AWS</a:t>
            </a:r>
          </a:p>
        </p:txBody>
      </p:sp>
      <p:pic>
        <p:nvPicPr>
          <p:cNvPr id="8" name="Picture 7">
            <a:extLst>
              <a:ext uri="{FF2B5EF4-FFF2-40B4-BE49-F238E27FC236}">
                <a16:creationId xmlns:a16="http://schemas.microsoft.com/office/drawing/2014/main" id="{BCAE26E9-50A2-4168-92A1-8DA296906896}"/>
              </a:ext>
            </a:extLst>
          </p:cNvPr>
          <p:cNvPicPr>
            <a:picLocks noChangeAspect="1"/>
          </p:cNvPicPr>
          <p:nvPr/>
        </p:nvPicPr>
        <p:blipFill>
          <a:blip r:embed="rId2"/>
          <a:srcRect t="4517" b="5527"/>
          <a:stretch>
            <a:fillRect/>
          </a:stretch>
        </p:blipFill>
        <p:spPr>
          <a:xfrm>
            <a:off x="838200" y="1825625"/>
            <a:ext cx="10515600" cy="4351338"/>
          </a:xfrm>
          <a:prstGeom prst="rect">
            <a:avLst/>
          </a:prstGeom>
          <a:noFill/>
        </p:spPr>
      </p:pic>
      <p:sp>
        <p:nvSpPr>
          <p:cNvPr id="7" name="Footer Placeholder 6">
            <a:extLst>
              <a:ext uri="{FF2B5EF4-FFF2-40B4-BE49-F238E27FC236}">
                <a16:creationId xmlns:a16="http://schemas.microsoft.com/office/drawing/2014/main" id="{B9AEB7C6-5B6B-1D58-748C-53A8B81B2552}"/>
              </a:ext>
            </a:extLst>
          </p:cNvPr>
          <p:cNvSpPr>
            <a:spLocks noGrp="1"/>
          </p:cNvSpPr>
          <p:nvPr>
            <p:ph type="ftr" sz="quarter" idx="11"/>
          </p:nvPr>
        </p:nvSpPr>
        <p:spPr>
          <a:xfrm>
            <a:off x="838200" y="6356350"/>
            <a:ext cx="4114800" cy="365125"/>
          </a:xfrm>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13580812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C6DB7-7C89-F158-8BE0-F17592C42FD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C6ECDA3-7FB3-CEA3-37EF-7775DAFC0C91}"/>
              </a:ext>
            </a:extLst>
          </p:cNvPr>
          <p:cNvSpPr>
            <a:spLocks noGrp="1"/>
          </p:cNvSpPr>
          <p:nvPr>
            <p:ph type="title"/>
          </p:nvPr>
        </p:nvSpPr>
        <p:spPr>
          <a:xfrm>
            <a:off x="838200" y="365125"/>
            <a:ext cx="10515600" cy="1325563"/>
          </a:xfrm>
        </p:spPr>
        <p:txBody>
          <a:bodyPr anchor="ctr">
            <a:normAutofit/>
          </a:bodyPr>
          <a:lstStyle/>
          <a:p>
            <a:r>
              <a:rPr lang="en-US" dirty="0"/>
              <a:t>Introduction AWS</a:t>
            </a:r>
          </a:p>
        </p:txBody>
      </p:sp>
      <p:pic>
        <p:nvPicPr>
          <p:cNvPr id="3" name="Picture 2">
            <a:extLst>
              <a:ext uri="{FF2B5EF4-FFF2-40B4-BE49-F238E27FC236}">
                <a16:creationId xmlns:a16="http://schemas.microsoft.com/office/drawing/2014/main" id="{5B43CC69-D271-1D7C-D0FB-4D083F5EF317}"/>
              </a:ext>
            </a:extLst>
          </p:cNvPr>
          <p:cNvPicPr>
            <a:picLocks noChangeAspect="1"/>
          </p:cNvPicPr>
          <p:nvPr/>
        </p:nvPicPr>
        <p:blipFill>
          <a:blip r:embed="rId2"/>
          <a:srcRect b="11011"/>
          <a:stretch>
            <a:fillRect/>
          </a:stretch>
        </p:blipFill>
        <p:spPr>
          <a:xfrm>
            <a:off x="838200" y="1825625"/>
            <a:ext cx="10515600" cy="4351338"/>
          </a:xfrm>
          <a:prstGeom prst="rect">
            <a:avLst/>
          </a:prstGeom>
          <a:noFill/>
        </p:spPr>
      </p:pic>
      <p:sp>
        <p:nvSpPr>
          <p:cNvPr id="7" name="Footer Placeholder 6">
            <a:extLst>
              <a:ext uri="{FF2B5EF4-FFF2-40B4-BE49-F238E27FC236}">
                <a16:creationId xmlns:a16="http://schemas.microsoft.com/office/drawing/2014/main" id="{F0369BAA-7409-04EF-B105-34362DF8CED6}"/>
              </a:ext>
            </a:extLst>
          </p:cNvPr>
          <p:cNvSpPr>
            <a:spLocks noGrp="1"/>
          </p:cNvSpPr>
          <p:nvPr>
            <p:ph type="ftr" sz="quarter" idx="11"/>
          </p:nvPr>
        </p:nvSpPr>
        <p:spPr>
          <a:xfrm>
            <a:off x="838200" y="6356350"/>
            <a:ext cx="4114800" cy="365125"/>
          </a:xfrm>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226452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4F0A04-18CC-185B-AD88-5BAC811B5F2E}"/>
              </a:ext>
            </a:extLst>
          </p:cNvPr>
          <p:cNvSpPr>
            <a:spLocks noGrp="1"/>
          </p:cNvSpPr>
          <p:nvPr>
            <p:ph type="title"/>
          </p:nvPr>
        </p:nvSpPr>
        <p:spPr/>
        <p:txBody>
          <a:bodyPr/>
          <a:lstStyle/>
          <a:p>
            <a:pPr algn="ctr"/>
            <a:r>
              <a:rPr lang="en-US" dirty="0"/>
              <a:t>Overview</a:t>
            </a:r>
          </a:p>
        </p:txBody>
      </p:sp>
      <p:sp>
        <p:nvSpPr>
          <p:cNvPr id="7" name="Footer Placeholder 6">
            <a:extLst>
              <a:ext uri="{FF2B5EF4-FFF2-40B4-BE49-F238E27FC236}">
                <a16:creationId xmlns:a16="http://schemas.microsoft.com/office/drawing/2014/main" id="{FAEA749E-D99E-82D7-62B4-9EF741B0FC58}"/>
              </a:ext>
            </a:extLst>
          </p:cNvPr>
          <p:cNvSpPr>
            <a:spLocks noGrp="1"/>
          </p:cNvSpPr>
          <p:nvPr>
            <p:ph type="ftr" sz="quarter" idx="11"/>
          </p:nvPr>
        </p:nvSpPr>
        <p:spPr/>
        <p:txBody>
          <a:bodyPr/>
          <a:lstStyle/>
          <a:p>
            <a:r>
              <a:rPr lang="en-US"/>
              <a:t>Lecturer: I.Husainov, Biznes Boshqaruvi kafedrasi.</a:t>
            </a:r>
          </a:p>
        </p:txBody>
      </p:sp>
      <p:sp>
        <p:nvSpPr>
          <p:cNvPr id="3" name="Content Placeholder 2">
            <a:extLst>
              <a:ext uri="{FF2B5EF4-FFF2-40B4-BE49-F238E27FC236}">
                <a16:creationId xmlns:a16="http://schemas.microsoft.com/office/drawing/2014/main" id="{BDFCC732-A317-AADF-5E17-D1050AE8D368}"/>
              </a:ext>
            </a:extLst>
          </p:cNvPr>
          <p:cNvSpPr>
            <a:spLocks noGrp="1"/>
          </p:cNvSpPr>
          <p:nvPr>
            <p:ph idx="1"/>
          </p:nvPr>
        </p:nvSpPr>
        <p:spPr/>
        <p:txBody>
          <a:bodyPr/>
          <a:lstStyle/>
          <a:p>
            <a:pPr>
              <a:buFontTx/>
              <a:buChar char="-"/>
            </a:pPr>
            <a:r>
              <a:rPr lang="en-US" dirty="0"/>
              <a:t>Introduction to cloud computing</a:t>
            </a:r>
          </a:p>
          <a:p>
            <a:pPr>
              <a:buFontTx/>
              <a:buChar char="-"/>
            </a:pPr>
            <a:r>
              <a:rPr lang="en-US" dirty="0"/>
              <a:t>Introduction AWS</a:t>
            </a:r>
          </a:p>
          <a:p>
            <a:pPr>
              <a:buFontTx/>
              <a:buChar char="-"/>
            </a:pPr>
            <a:r>
              <a:rPr lang="en-US" dirty="0"/>
              <a:t>AWS core services</a:t>
            </a:r>
          </a:p>
          <a:p>
            <a:pPr>
              <a:buFontTx/>
              <a:buChar char="-"/>
            </a:pPr>
            <a:endParaRPr lang="en-US" dirty="0"/>
          </a:p>
        </p:txBody>
      </p:sp>
    </p:spTree>
    <p:extLst>
      <p:ext uri="{BB962C8B-B14F-4D97-AF65-F5344CB8AC3E}">
        <p14:creationId xmlns:p14="http://schemas.microsoft.com/office/powerpoint/2010/main" val="12178963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AB14C3-2C9D-6E05-0EE4-990DDBF0431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DF2C333-412C-E0E1-FAE6-81C56DF9672D}"/>
              </a:ext>
            </a:extLst>
          </p:cNvPr>
          <p:cNvSpPr>
            <a:spLocks noGrp="1"/>
          </p:cNvSpPr>
          <p:nvPr>
            <p:ph type="title"/>
          </p:nvPr>
        </p:nvSpPr>
        <p:spPr/>
        <p:txBody>
          <a:bodyPr anchor="ctr">
            <a:normAutofit/>
          </a:bodyPr>
          <a:lstStyle/>
          <a:p>
            <a:r>
              <a:rPr lang="en-US" dirty="0"/>
              <a:t>Introduction AWS</a:t>
            </a:r>
          </a:p>
        </p:txBody>
      </p:sp>
      <p:sp>
        <p:nvSpPr>
          <p:cNvPr id="2" name="Content Placeholder 1">
            <a:extLst>
              <a:ext uri="{FF2B5EF4-FFF2-40B4-BE49-F238E27FC236}">
                <a16:creationId xmlns:a16="http://schemas.microsoft.com/office/drawing/2014/main" id="{82A3A7E6-2D21-468D-472D-CE63D04B7BCB}"/>
              </a:ext>
            </a:extLst>
          </p:cNvPr>
          <p:cNvSpPr>
            <a:spLocks noGrp="1"/>
          </p:cNvSpPr>
          <p:nvPr>
            <p:ph idx="1"/>
          </p:nvPr>
        </p:nvSpPr>
        <p:spPr/>
        <p:txBody>
          <a:bodyPr/>
          <a:lstStyle/>
          <a:p>
            <a:pPr>
              <a:buFontTx/>
              <a:buChar char="-"/>
            </a:pPr>
            <a:r>
              <a:rPr lang="en-US" dirty="0"/>
              <a:t>Storage</a:t>
            </a:r>
          </a:p>
          <a:p>
            <a:pPr>
              <a:buFontTx/>
              <a:buChar char="-"/>
            </a:pPr>
            <a:endParaRPr lang="en-US" dirty="0"/>
          </a:p>
          <a:p>
            <a:pPr marL="0" indent="0">
              <a:buNone/>
            </a:pPr>
            <a:endParaRPr lang="en-US" dirty="0"/>
          </a:p>
        </p:txBody>
      </p:sp>
      <p:sp>
        <p:nvSpPr>
          <p:cNvPr id="7" name="Footer Placeholder 6">
            <a:extLst>
              <a:ext uri="{FF2B5EF4-FFF2-40B4-BE49-F238E27FC236}">
                <a16:creationId xmlns:a16="http://schemas.microsoft.com/office/drawing/2014/main" id="{F020F02E-3492-9F78-47B7-1C265FA247FF}"/>
              </a:ext>
            </a:extLst>
          </p:cNvPr>
          <p:cNvSpPr>
            <a:spLocks noGrp="1"/>
          </p:cNvSpPr>
          <p:nvPr>
            <p:ph type="ftr" sz="quarter" idx="11"/>
          </p:nvPr>
        </p:nvSpPr>
        <p:spPr/>
        <p:txBody>
          <a:bodyPr anchor="ctr">
            <a:normAutofit/>
          </a:bodyPr>
          <a:lstStyle/>
          <a:p>
            <a:pPr>
              <a:spcAft>
                <a:spcPts val="600"/>
              </a:spcAft>
            </a:pPr>
            <a:r>
              <a:rPr lang="en-US"/>
              <a:t>Lecturer: I.Husainov, Biznes Boshqaruvi kafedrasi.</a:t>
            </a:r>
          </a:p>
        </p:txBody>
      </p:sp>
      <p:pic>
        <p:nvPicPr>
          <p:cNvPr id="6" name="Picture 5">
            <a:extLst>
              <a:ext uri="{FF2B5EF4-FFF2-40B4-BE49-F238E27FC236}">
                <a16:creationId xmlns:a16="http://schemas.microsoft.com/office/drawing/2014/main" id="{EAF16F41-9A75-1F57-61AF-86B8D11953BB}"/>
              </a:ext>
            </a:extLst>
          </p:cNvPr>
          <p:cNvPicPr>
            <a:picLocks noChangeAspect="1"/>
          </p:cNvPicPr>
          <p:nvPr/>
        </p:nvPicPr>
        <p:blipFill>
          <a:blip r:embed="rId2"/>
          <a:stretch>
            <a:fillRect/>
          </a:stretch>
        </p:blipFill>
        <p:spPr>
          <a:xfrm>
            <a:off x="565900" y="2339804"/>
            <a:ext cx="11241069" cy="3705742"/>
          </a:xfrm>
          <a:prstGeom prst="rect">
            <a:avLst/>
          </a:prstGeom>
        </p:spPr>
      </p:pic>
    </p:spTree>
    <p:extLst>
      <p:ext uri="{BB962C8B-B14F-4D97-AF65-F5344CB8AC3E}">
        <p14:creationId xmlns:p14="http://schemas.microsoft.com/office/powerpoint/2010/main" val="38239224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FEF57-3482-B270-8668-3B625E47AA2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4AC85BB-5960-6AAC-7273-9E6037779353}"/>
              </a:ext>
            </a:extLst>
          </p:cNvPr>
          <p:cNvSpPr>
            <a:spLocks noGrp="1"/>
          </p:cNvSpPr>
          <p:nvPr>
            <p:ph type="title"/>
          </p:nvPr>
        </p:nvSpPr>
        <p:spPr/>
        <p:txBody>
          <a:bodyPr anchor="ctr">
            <a:normAutofit/>
          </a:bodyPr>
          <a:lstStyle/>
          <a:p>
            <a:r>
              <a:rPr lang="en-US" dirty="0"/>
              <a:t>Introduction AWS</a:t>
            </a:r>
          </a:p>
        </p:txBody>
      </p:sp>
      <p:sp>
        <p:nvSpPr>
          <p:cNvPr id="2" name="Content Placeholder 1">
            <a:extLst>
              <a:ext uri="{FF2B5EF4-FFF2-40B4-BE49-F238E27FC236}">
                <a16:creationId xmlns:a16="http://schemas.microsoft.com/office/drawing/2014/main" id="{6C9FE6D5-16A3-85A9-0B91-AF7E767331E5}"/>
              </a:ext>
            </a:extLst>
          </p:cNvPr>
          <p:cNvSpPr>
            <a:spLocks noGrp="1"/>
          </p:cNvSpPr>
          <p:nvPr>
            <p:ph idx="1"/>
          </p:nvPr>
        </p:nvSpPr>
        <p:spPr/>
        <p:txBody>
          <a:bodyPr/>
          <a:lstStyle/>
          <a:p>
            <a:pPr>
              <a:buFontTx/>
              <a:buChar char="-"/>
            </a:pPr>
            <a:r>
              <a:rPr lang="en-US" dirty="0"/>
              <a:t>Compute</a:t>
            </a:r>
          </a:p>
          <a:p>
            <a:pPr>
              <a:buFontTx/>
              <a:buChar char="-"/>
            </a:pPr>
            <a:endParaRPr lang="en-US" dirty="0"/>
          </a:p>
          <a:p>
            <a:pPr marL="0" indent="0">
              <a:buNone/>
            </a:pPr>
            <a:endParaRPr lang="en-US" dirty="0"/>
          </a:p>
        </p:txBody>
      </p:sp>
      <p:sp>
        <p:nvSpPr>
          <p:cNvPr id="7" name="Footer Placeholder 6">
            <a:extLst>
              <a:ext uri="{FF2B5EF4-FFF2-40B4-BE49-F238E27FC236}">
                <a16:creationId xmlns:a16="http://schemas.microsoft.com/office/drawing/2014/main" id="{F281B7EB-104F-213F-E8FA-E793D2A5FCAB}"/>
              </a:ext>
            </a:extLst>
          </p:cNvPr>
          <p:cNvSpPr>
            <a:spLocks noGrp="1"/>
          </p:cNvSpPr>
          <p:nvPr>
            <p:ph type="ftr" sz="quarter" idx="11"/>
          </p:nvPr>
        </p:nvSpPr>
        <p:spPr/>
        <p:txBody>
          <a:bodyPr anchor="ctr">
            <a:normAutofit/>
          </a:bodyPr>
          <a:lstStyle/>
          <a:p>
            <a:pPr>
              <a:spcAft>
                <a:spcPts val="600"/>
              </a:spcAft>
            </a:pPr>
            <a:r>
              <a:rPr lang="en-US"/>
              <a:t>Lecturer: I.Husainov, Biznes Boshqaruvi kafedrasi.</a:t>
            </a:r>
          </a:p>
        </p:txBody>
      </p:sp>
      <p:pic>
        <p:nvPicPr>
          <p:cNvPr id="5" name="Picture 4">
            <a:extLst>
              <a:ext uri="{FF2B5EF4-FFF2-40B4-BE49-F238E27FC236}">
                <a16:creationId xmlns:a16="http://schemas.microsoft.com/office/drawing/2014/main" id="{BA99B301-70D9-E70D-B60C-E78419E1B631}"/>
              </a:ext>
            </a:extLst>
          </p:cNvPr>
          <p:cNvPicPr>
            <a:picLocks noChangeAspect="1"/>
          </p:cNvPicPr>
          <p:nvPr/>
        </p:nvPicPr>
        <p:blipFill>
          <a:blip r:embed="rId2"/>
          <a:stretch>
            <a:fillRect/>
          </a:stretch>
        </p:blipFill>
        <p:spPr>
          <a:xfrm>
            <a:off x="493784" y="2175905"/>
            <a:ext cx="10860016" cy="4001058"/>
          </a:xfrm>
          <a:prstGeom prst="rect">
            <a:avLst/>
          </a:prstGeom>
        </p:spPr>
      </p:pic>
    </p:spTree>
    <p:extLst>
      <p:ext uri="{BB962C8B-B14F-4D97-AF65-F5344CB8AC3E}">
        <p14:creationId xmlns:p14="http://schemas.microsoft.com/office/powerpoint/2010/main" val="11781544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7DB9E-0C92-5C04-B118-3DDA51AE9DA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B2F8515-90D2-19D3-F7CD-D41EBF0FD269}"/>
              </a:ext>
            </a:extLst>
          </p:cNvPr>
          <p:cNvSpPr>
            <a:spLocks noGrp="1"/>
          </p:cNvSpPr>
          <p:nvPr>
            <p:ph type="title"/>
          </p:nvPr>
        </p:nvSpPr>
        <p:spPr/>
        <p:txBody>
          <a:bodyPr anchor="ctr">
            <a:normAutofit/>
          </a:bodyPr>
          <a:lstStyle/>
          <a:p>
            <a:r>
              <a:rPr lang="en-US" dirty="0"/>
              <a:t>Introduction AWS</a:t>
            </a:r>
          </a:p>
        </p:txBody>
      </p:sp>
      <p:sp>
        <p:nvSpPr>
          <p:cNvPr id="2" name="Content Placeholder 1">
            <a:extLst>
              <a:ext uri="{FF2B5EF4-FFF2-40B4-BE49-F238E27FC236}">
                <a16:creationId xmlns:a16="http://schemas.microsoft.com/office/drawing/2014/main" id="{1A3C6FD3-949C-EE46-3DF6-51C469AA768C}"/>
              </a:ext>
            </a:extLst>
          </p:cNvPr>
          <p:cNvSpPr>
            <a:spLocks noGrp="1"/>
          </p:cNvSpPr>
          <p:nvPr>
            <p:ph idx="1"/>
          </p:nvPr>
        </p:nvSpPr>
        <p:spPr/>
        <p:txBody>
          <a:bodyPr/>
          <a:lstStyle/>
          <a:p>
            <a:pPr>
              <a:buFontTx/>
              <a:buChar char="-"/>
            </a:pPr>
            <a:r>
              <a:rPr lang="en-US" dirty="0"/>
              <a:t>Operational Excellence</a:t>
            </a:r>
          </a:p>
          <a:p>
            <a:pPr>
              <a:buFontTx/>
              <a:buChar char="-"/>
            </a:pPr>
            <a:r>
              <a:rPr lang="en-US" dirty="0"/>
              <a:t>Security</a:t>
            </a:r>
          </a:p>
          <a:p>
            <a:pPr>
              <a:buFontTx/>
              <a:buChar char="-"/>
            </a:pPr>
            <a:r>
              <a:rPr lang="en-US" dirty="0"/>
              <a:t>Reliability</a:t>
            </a:r>
          </a:p>
          <a:p>
            <a:pPr>
              <a:buFontTx/>
              <a:buChar char="-"/>
            </a:pPr>
            <a:r>
              <a:rPr lang="en-US" dirty="0"/>
              <a:t>Performance Efficiency</a:t>
            </a:r>
          </a:p>
          <a:p>
            <a:pPr>
              <a:buFontTx/>
              <a:buChar char="-"/>
            </a:pPr>
            <a:r>
              <a:rPr lang="en-US" dirty="0"/>
              <a:t>Cost Optimization</a:t>
            </a:r>
          </a:p>
          <a:p>
            <a:pPr>
              <a:buFontTx/>
              <a:buChar char="-"/>
            </a:pPr>
            <a:r>
              <a:rPr lang="en-US" dirty="0"/>
              <a:t>Sustainability</a:t>
            </a:r>
          </a:p>
          <a:p>
            <a:pPr>
              <a:buFontTx/>
              <a:buChar char="-"/>
            </a:pPr>
            <a:endParaRPr lang="en-US" dirty="0"/>
          </a:p>
          <a:p>
            <a:pPr marL="0" indent="0">
              <a:buNone/>
            </a:pPr>
            <a:endParaRPr lang="en-US" dirty="0"/>
          </a:p>
        </p:txBody>
      </p:sp>
      <p:sp>
        <p:nvSpPr>
          <p:cNvPr id="7" name="Footer Placeholder 6">
            <a:extLst>
              <a:ext uri="{FF2B5EF4-FFF2-40B4-BE49-F238E27FC236}">
                <a16:creationId xmlns:a16="http://schemas.microsoft.com/office/drawing/2014/main" id="{7B654E78-B948-DACF-9780-0C615FF7DA16}"/>
              </a:ext>
            </a:extLst>
          </p:cNvPr>
          <p:cNvSpPr>
            <a:spLocks noGrp="1"/>
          </p:cNvSpPr>
          <p:nvPr>
            <p:ph type="ftr" sz="quarter" idx="11"/>
          </p:nvPr>
        </p:nvSpPr>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22353280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3026E5-C51F-E3AA-2301-BE84317B775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62269D4-13B1-E020-A174-76552D2DF592}"/>
              </a:ext>
            </a:extLst>
          </p:cNvPr>
          <p:cNvSpPr>
            <a:spLocks noGrp="1"/>
          </p:cNvSpPr>
          <p:nvPr>
            <p:ph type="title"/>
          </p:nvPr>
        </p:nvSpPr>
        <p:spPr>
          <a:xfrm>
            <a:off x="838200" y="365125"/>
            <a:ext cx="10515600" cy="1325563"/>
          </a:xfrm>
        </p:spPr>
        <p:txBody>
          <a:bodyPr anchor="ctr">
            <a:normAutofit/>
          </a:bodyPr>
          <a:lstStyle/>
          <a:p>
            <a:r>
              <a:rPr lang="en-US" dirty="0"/>
              <a:t>Introduction AWS</a:t>
            </a:r>
          </a:p>
        </p:txBody>
      </p:sp>
      <p:sp>
        <p:nvSpPr>
          <p:cNvPr id="2" name="Content Placeholder 1">
            <a:extLst>
              <a:ext uri="{FF2B5EF4-FFF2-40B4-BE49-F238E27FC236}">
                <a16:creationId xmlns:a16="http://schemas.microsoft.com/office/drawing/2014/main" id="{5B404913-3A9C-214D-27ED-671428471DAE}"/>
              </a:ext>
            </a:extLst>
          </p:cNvPr>
          <p:cNvSpPr>
            <a:spLocks noGrp="1"/>
          </p:cNvSpPr>
          <p:nvPr>
            <p:ph sz="half" idx="1"/>
          </p:nvPr>
        </p:nvSpPr>
        <p:spPr>
          <a:xfrm>
            <a:off x="838200" y="1825625"/>
            <a:ext cx="5181600" cy="4351338"/>
          </a:xfrm>
        </p:spPr>
        <p:txBody>
          <a:bodyPr>
            <a:normAutofit/>
          </a:bodyPr>
          <a:lstStyle/>
          <a:p>
            <a:pPr>
              <a:buFontTx/>
              <a:buChar char="-"/>
            </a:pPr>
            <a:endParaRPr lang="en-US" dirty="0"/>
          </a:p>
          <a:p>
            <a:pPr marL="0" indent="0">
              <a:buNone/>
            </a:pPr>
            <a:endParaRPr lang="en-US" dirty="0"/>
          </a:p>
        </p:txBody>
      </p:sp>
      <p:pic>
        <p:nvPicPr>
          <p:cNvPr id="5" name="Picture 4">
            <a:extLst>
              <a:ext uri="{FF2B5EF4-FFF2-40B4-BE49-F238E27FC236}">
                <a16:creationId xmlns:a16="http://schemas.microsoft.com/office/drawing/2014/main" id="{98DDB447-7E1C-A6C5-FA7E-AA38045BE6E6}"/>
              </a:ext>
            </a:extLst>
          </p:cNvPr>
          <p:cNvPicPr>
            <a:picLocks noChangeAspect="1"/>
          </p:cNvPicPr>
          <p:nvPr/>
        </p:nvPicPr>
        <p:blipFill>
          <a:blip r:embed="rId2"/>
          <a:stretch>
            <a:fillRect/>
          </a:stretch>
        </p:blipFill>
        <p:spPr>
          <a:xfrm>
            <a:off x="6172200" y="2032286"/>
            <a:ext cx="5181600" cy="3938015"/>
          </a:xfrm>
          <a:prstGeom prst="rect">
            <a:avLst/>
          </a:prstGeom>
          <a:noFill/>
        </p:spPr>
      </p:pic>
      <p:sp>
        <p:nvSpPr>
          <p:cNvPr id="7" name="Footer Placeholder 6">
            <a:extLst>
              <a:ext uri="{FF2B5EF4-FFF2-40B4-BE49-F238E27FC236}">
                <a16:creationId xmlns:a16="http://schemas.microsoft.com/office/drawing/2014/main" id="{5591C04D-A02D-A9A4-0B7B-CD25938C613D}"/>
              </a:ext>
            </a:extLst>
          </p:cNvPr>
          <p:cNvSpPr>
            <a:spLocks noGrp="1"/>
          </p:cNvSpPr>
          <p:nvPr>
            <p:ph type="ftr" sz="quarter" idx="11"/>
          </p:nvPr>
        </p:nvSpPr>
        <p:spPr>
          <a:xfrm>
            <a:off x="838200" y="6356350"/>
            <a:ext cx="4114800" cy="365125"/>
          </a:xfrm>
        </p:spPr>
        <p:txBody>
          <a:bodyPr anchor="ctr">
            <a:normAutofit/>
          </a:bodyPr>
          <a:lstStyle/>
          <a:p>
            <a:pPr>
              <a:spcAft>
                <a:spcPts val="600"/>
              </a:spcAft>
            </a:pPr>
            <a:r>
              <a:rPr lang="en-US"/>
              <a:t>Lecturer: I.Husainov, Biznes Boshqaruvi kafedrasi.</a:t>
            </a:r>
          </a:p>
        </p:txBody>
      </p:sp>
      <p:pic>
        <p:nvPicPr>
          <p:cNvPr id="8" name="Picture 7">
            <a:extLst>
              <a:ext uri="{FF2B5EF4-FFF2-40B4-BE49-F238E27FC236}">
                <a16:creationId xmlns:a16="http://schemas.microsoft.com/office/drawing/2014/main" id="{2140FFE8-9775-9F13-46ED-B2740303E5B2}"/>
              </a:ext>
            </a:extLst>
          </p:cNvPr>
          <p:cNvPicPr>
            <a:picLocks noChangeAspect="1"/>
          </p:cNvPicPr>
          <p:nvPr/>
        </p:nvPicPr>
        <p:blipFill>
          <a:blip r:embed="rId3"/>
          <a:stretch>
            <a:fillRect/>
          </a:stretch>
        </p:blipFill>
        <p:spPr>
          <a:xfrm>
            <a:off x="142033" y="2191290"/>
            <a:ext cx="6030167" cy="3620005"/>
          </a:xfrm>
          <a:prstGeom prst="rect">
            <a:avLst/>
          </a:prstGeom>
        </p:spPr>
      </p:pic>
    </p:spTree>
    <p:extLst>
      <p:ext uri="{BB962C8B-B14F-4D97-AF65-F5344CB8AC3E}">
        <p14:creationId xmlns:p14="http://schemas.microsoft.com/office/powerpoint/2010/main" val="1508849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5D78C4-2458-255F-EC79-E2BE1557618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C632B0A-FCB1-B38C-0EAC-DDBEBA85A9AF}"/>
              </a:ext>
            </a:extLst>
          </p:cNvPr>
          <p:cNvSpPr>
            <a:spLocks noGrp="1"/>
          </p:cNvSpPr>
          <p:nvPr>
            <p:ph type="title"/>
          </p:nvPr>
        </p:nvSpPr>
        <p:spPr>
          <a:xfrm>
            <a:off x="838200" y="365125"/>
            <a:ext cx="10515600" cy="1325563"/>
          </a:xfrm>
        </p:spPr>
        <p:txBody>
          <a:bodyPr anchor="ctr">
            <a:normAutofit/>
          </a:bodyPr>
          <a:lstStyle/>
          <a:p>
            <a:r>
              <a:rPr lang="en-US" dirty="0"/>
              <a:t>Introduction AWS</a:t>
            </a:r>
          </a:p>
        </p:txBody>
      </p:sp>
      <p:sp>
        <p:nvSpPr>
          <p:cNvPr id="2" name="Content Placeholder 1">
            <a:extLst>
              <a:ext uri="{FF2B5EF4-FFF2-40B4-BE49-F238E27FC236}">
                <a16:creationId xmlns:a16="http://schemas.microsoft.com/office/drawing/2014/main" id="{1A637D3B-0378-3849-C1E6-5DD89B5AE106}"/>
              </a:ext>
            </a:extLst>
          </p:cNvPr>
          <p:cNvSpPr>
            <a:spLocks noGrp="1"/>
          </p:cNvSpPr>
          <p:nvPr>
            <p:ph sz="half" idx="1"/>
          </p:nvPr>
        </p:nvSpPr>
        <p:spPr>
          <a:xfrm>
            <a:off x="838200" y="1825625"/>
            <a:ext cx="5181600" cy="4351338"/>
          </a:xfrm>
        </p:spPr>
        <p:txBody>
          <a:bodyPr>
            <a:normAutofit/>
          </a:bodyPr>
          <a:lstStyle/>
          <a:p>
            <a:pPr>
              <a:buFontTx/>
              <a:buChar char="-"/>
            </a:pPr>
            <a:endParaRPr lang="en-US" dirty="0"/>
          </a:p>
          <a:p>
            <a:pPr marL="0" indent="0">
              <a:buNone/>
            </a:pPr>
            <a:endParaRPr lang="en-US" dirty="0"/>
          </a:p>
        </p:txBody>
      </p:sp>
      <p:pic>
        <p:nvPicPr>
          <p:cNvPr id="6" name="Picture 5">
            <a:extLst>
              <a:ext uri="{FF2B5EF4-FFF2-40B4-BE49-F238E27FC236}">
                <a16:creationId xmlns:a16="http://schemas.microsoft.com/office/drawing/2014/main" id="{91084497-8BC5-52FF-2A2E-52A901C7C073}"/>
              </a:ext>
            </a:extLst>
          </p:cNvPr>
          <p:cNvPicPr>
            <a:picLocks noChangeAspect="1"/>
          </p:cNvPicPr>
          <p:nvPr/>
        </p:nvPicPr>
        <p:blipFill>
          <a:blip r:embed="rId2"/>
          <a:srcRect l="14687" r="13271" b="1"/>
          <a:stretch>
            <a:fillRect/>
          </a:stretch>
        </p:blipFill>
        <p:spPr>
          <a:xfrm>
            <a:off x="6172200" y="1825625"/>
            <a:ext cx="5181600" cy="4351338"/>
          </a:xfrm>
          <a:prstGeom prst="rect">
            <a:avLst/>
          </a:prstGeom>
          <a:noFill/>
        </p:spPr>
      </p:pic>
      <p:sp>
        <p:nvSpPr>
          <p:cNvPr id="7" name="Footer Placeholder 6">
            <a:extLst>
              <a:ext uri="{FF2B5EF4-FFF2-40B4-BE49-F238E27FC236}">
                <a16:creationId xmlns:a16="http://schemas.microsoft.com/office/drawing/2014/main" id="{869BF780-9DEF-0C68-0486-A42E6293F69B}"/>
              </a:ext>
            </a:extLst>
          </p:cNvPr>
          <p:cNvSpPr>
            <a:spLocks noGrp="1"/>
          </p:cNvSpPr>
          <p:nvPr>
            <p:ph type="ftr" sz="quarter" idx="11"/>
          </p:nvPr>
        </p:nvSpPr>
        <p:spPr>
          <a:xfrm>
            <a:off x="838200" y="6356350"/>
            <a:ext cx="4114800" cy="365125"/>
          </a:xfrm>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930845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D5D28B-0E89-B3E6-335C-139E6197462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6E4EBB-2A91-0767-DD35-CEB68D6DB7C3}"/>
              </a:ext>
            </a:extLst>
          </p:cNvPr>
          <p:cNvSpPr>
            <a:spLocks noGrp="1"/>
          </p:cNvSpPr>
          <p:nvPr>
            <p:ph type="title"/>
          </p:nvPr>
        </p:nvSpPr>
        <p:spPr>
          <a:xfrm>
            <a:off x="838200" y="365125"/>
            <a:ext cx="10515600" cy="1325563"/>
          </a:xfrm>
        </p:spPr>
        <p:txBody>
          <a:bodyPr anchor="ctr">
            <a:normAutofit/>
          </a:bodyPr>
          <a:lstStyle/>
          <a:p>
            <a:r>
              <a:rPr lang="en-US" dirty="0"/>
              <a:t>Introduction AWS</a:t>
            </a:r>
          </a:p>
        </p:txBody>
      </p:sp>
      <p:sp>
        <p:nvSpPr>
          <p:cNvPr id="2" name="Content Placeholder 1">
            <a:extLst>
              <a:ext uri="{FF2B5EF4-FFF2-40B4-BE49-F238E27FC236}">
                <a16:creationId xmlns:a16="http://schemas.microsoft.com/office/drawing/2014/main" id="{B6FC6DE5-8028-6E18-A77A-FBB70640456D}"/>
              </a:ext>
            </a:extLst>
          </p:cNvPr>
          <p:cNvSpPr>
            <a:spLocks noGrp="1"/>
          </p:cNvSpPr>
          <p:nvPr>
            <p:ph sz="half" idx="1"/>
          </p:nvPr>
        </p:nvSpPr>
        <p:spPr>
          <a:xfrm>
            <a:off x="838200" y="1825625"/>
            <a:ext cx="5181600" cy="4351338"/>
          </a:xfrm>
        </p:spPr>
        <p:txBody>
          <a:bodyPr>
            <a:normAutofit/>
          </a:bodyPr>
          <a:lstStyle/>
          <a:p>
            <a:pPr>
              <a:buFontTx/>
              <a:buChar char="-"/>
            </a:pPr>
            <a:endParaRPr lang="en-US" dirty="0"/>
          </a:p>
          <a:p>
            <a:pPr marL="0" indent="0">
              <a:buNone/>
            </a:pPr>
            <a:endParaRPr lang="en-US" dirty="0"/>
          </a:p>
        </p:txBody>
      </p:sp>
      <p:sp>
        <p:nvSpPr>
          <p:cNvPr id="12" name="Content Placeholder 3">
            <a:extLst>
              <a:ext uri="{FF2B5EF4-FFF2-40B4-BE49-F238E27FC236}">
                <a16:creationId xmlns:a16="http://schemas.microsoft.com/office/drawing/2014/main" id="{E14619E5-E132-16EC-66A1-2DBDA6D91A8E}"/>
              </a:ext>
            </a:extLst>
          </p:cNvPr>
          <p:cNvSpPr>
            <a:spLocks noGrp="1"/>
          </p:cNvSpPr>
          <p:nvPr>
            <p:ph sz="half" idx="2"/>
          </p:nvPr>
        </p:nvSpPr>
        <p:spPr>
          <a:xfrm>
            <a:off x="838200" y="1622965"/>
            <a:ext cx="10868130" cy="4553997"/>
          </a:xfrm>
        </p:spPr>
        <p:txBody>
          <a:bodyPr/>
          <a:lstStyle/>
          <a:p>
            <a:pPr marL="0" indent="0">
              <a:buNone/>
            </a:pPr>
            <a:endParaRPr lang="en-US" dirty="0"/>
          </a:p>
          <a:p>
            <a:pPr>
              <a:buFontTx/>
              <a:buChar char="-"/>
            </a:pPr>
            <a:r>
              <a:rPr lang="en-US" dirty="0"/>
              <a:t>Managed services</a:t>
            </a:r>
          </a:p>
          <a:p>
            <a:pPr>
              <a:buFontTx/>
              <a:buChar char="-"/>
            </a:pPr>
            <a:r>
              <a:rPr lang="en-US" dirty="0"/>
              <a:t>Fully Managed services</a:t>
            </a:r>
          </a:p>
          <a:p>
            <a:pPr>
              <a:buFontTx/>
              <a:buChar char="-"/>
            </a:pPr>
            <a:r>
              <a:rPr lang="en-US"/>
              <a:t>Serverless services</a:t>
            </a:r>
            <a:endParaRPr lang="en-US" dirty="0"/>
          </a:p>
        </p:txBody>
      </p:sp>
      <p:sp>
        <p:nvSpPr>
          <p:cNvPr id="7" name="Footer Placeholder 6">
            <a:extLst>
              <a:ext uri="{FF2B5EF4-FFF2-40B4-BE49-F238E27FC236}">
                <a16:creationId xmlns:a16="http://schemas.microsoft.com/office/drawing/2014/main" id="{9400A11B-9EC6-A2A8-9733-950F802C3851}"/>
              </a:ext>
            </a:extLst>
          </p:cNvPr>
          <p:cNvSpPr>
            <a:spLocks noGrp="1"/>
          </p:cNvSpPr>
          <p:nvPr>
            <p:ph type="ftr" sz="quarter" idx="11"/>
          </p:nvPr>
        </p:nvSpPr>
        <p:spPr>
          <a:xfrm>
            <a:off x="838200" y="6356350"/>
            <a:ext cx="4114800" cy="365125"/>
          </a:xfrm>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3715035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13346F3D-3783-5BE0-9E0C-85841E819E98}"/>
              </a:ext>
            </a:extLst>
          </p:cNvPr>
          <p:cNvSpPr>
            <a:spLocks noGrp="1"/>
          </p:cNvSpPr>
          <p:nvPr>
            <p:ph type="title"/>
          </p:nvPr>
        </p:nvSpPr>
        <p:spPr>
          <a:xfrm>
            <a:off x="838200" y="365125"/>
            <a:ext cx="10515600" cy="1325563"/>
          </a:xfrm>
        </p:spPr>
        <p:txBody>
          <a:bodyPr/>
          <a:lstStyle/>
          <a:p>
            <a:endParaRPr lang="en-US"/>
          </a:p>
        </p:txBody>
      </p:sp>
      <p:sp>
        <p:nvSpPr>
          <p:cNvPr id="12" name="Content Placeholder 2">
            <a:extLst>
              <a:ext uri="{FF2B5EF4-FFF2-40B4-BE49-F238E27FC236}">
                <a16:creationId xmlns:a16="http://schemas.microsoft.com/office/drawing/2014/main" id="{E6439A50-E202-265C-DD94-6CEFB40062A7}"/>
              </a:ext>
            </a:extLst>
          </p:cNvPr>
          <p:cNvSpPr>
            <a:spLocks noGrp="1"/>
          </p:cNvSpPr>
          <p:nvPr>
            <p:ph idx="1"/>
          </p:nvPr>
        </p:nvSpPr>
        <p:spPr>
          <a:xfrm>
            <a:off x="838200" y="1825625"/>
            <a:ext cx="10515600" cy="4351338"/>
          </a:xfrm>
        </p:spPr>
        <p:txBody>
          <a:bodyPr/>
          <a:lstStyle/>
          <a:p>
            <a:endParaRPr lang="en-US"/>
          </a:p>
        </p:txBody>
      </p:sp>
      <p:sp>
        <p:nvSpPr>
          <p:cNvPr id="5" name="Footer Placeholder 4">
            <a:extLst>
              <a:ext uri="{FF2B5EF4-FFF2-40B4-BE49-F238E27FC236}">
                <a16:creationId xmlns:a16="http://schemas.microsoft.com/office/drawing/2014/main" id="{88B4D0F2-36AB-C21E-A132-89513DB82775}"/>
              </a:ext>
            </a:extLst>
          </p:cNvPr>
          <p:cNvSpPr>
            <a:spLocks noGrp="1"/>
          </p:cNvSpPr>
          <p:nvPr>
            <p:ph type="ftr" sz="quarter" idx="11"/>
          </p:nvPr>
        </p:nvSpPr>
        <p:spPr>
          <a:xfrm>
            <a:off x="838200" y="6356350"/>
            <a:ext cx="4114800" cy="365125"/>
          </a:xfrm>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18747470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55D94-9C2A-EBC5-6570-A4A3776F022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F433A15-A6EC-4365-10F6-D622F107BF98}"/>
              </a:ext>
            </a:extLst>
          </p:cNvPr>
          <p:cNvSpPr>
            <a:spLocks noGrp="1"/>
          </p:cNvSpPr>
          <p:nvPr>
            <p:ph type="title"/>
          </p:nvPr>
        </p:nvSpPr>
        <p:spPr/>
        <p:txBody>
          <a:bodyPr/>
          <a:lstStyle/>
          <a:p>
            <a:pPr algn="ctr"/>
            <a:r>
              <a:rPr lang="en-US" dirty="0"/>
              <a:t>DISKRET TUZILMALAR</a:t>
            </a:r>
          </a:p>
        </p:txBody>
      </p:sp>
      <p:graphicFrame>
        <p:nvGraphicFramePr>
          <p:cNvPr id="6" name="Content Placeholder 5">
            <a:extLst>
              <a:ext uri="{FF2B5EF4-FFF2-40B4-BE49-F238E27FC236}">
                <a16:creationId xmlns:a16="http://schemas.microsoft.com/office/drawing/2014/main" id="{37ECF827-D70B-9AC9-C59F-CFF6A647FFD8}"/>
              </a:ext>
            </a:extLst>
          </p:cNvPr>
          <p:cNvGraphicFramePr>
            <a:graphicFrameLocks noGrp="1"/>
          </p:cNvGraphicFramePr>
          <p:nvPr>
            <p:ph idx="1"/>
            <p:extLst>
              <p:ext uri="{D42A27DB-BD31-4B8C-83A1-F6EECF244321}">
                <p14:modId xmlns:p14="http://schemas.microsoft.com/office/powerpoint/2010/main" val="3970084308"/>
              </p:ext>
            </p:extLst>
          </p:nvPr>
        </p:nvGraphicFramePr>
        <p:xfrm>
          <a:off x="3467100" y="2872740"/>
          <a:ext cx="5257801" cy="1112520"/>
        </p:xfrm>
        <a:graphic>
          <a:graphicData uri="http://schemas.openxmlformats.org/drawingml/2006/table">
            <a:tbl>
              <a:tblPr firstRow="1" bandRow="1">
                <a:tableStyleId>{5C22544A-7EE6-4342-B048-85BDC9FD1C3A}</a:tableStyleId>
              </a:tblPr>
              <a:tblGrid>
                <a:gridCol w="1685003">
                  <a:extLst>
                    <a:ext uri="{9D8B030D-6E8A-4147-A177-3AD203B41FA5}">
                      <a16:colId xmlns:a16="http://schemas.microsoft.com/office/drawing/2014/main" val="2845795137"/>
                    </a:ext>
                  </a:extLst>
                </a:gridCol>
                <a:gridCol w="3572798">
                  <a:extLst>
                    <a:ext uri="{9D8B030D-6E8A-4147-A177-3AD203B41FA5}">
                      <a16:colId xmlns:a16="http://schemas.microsoft.com/office/drawing/2014/main" val="3901124764"/>
                    </a:ext>
                  </a:extLst>
                </a:gridCol>
              </a:tblGrid>
              <a:tr h="370840">
                <a:tc>
                  <a:txBody>
                    <a:bodyPr/>
                    <a:lstStyle/>
                    <a:p>
                      <a:r>
                        <a:rPr lang="en-US" dirty="0"/>
                        <a:t>ORALIQ</a:t>
                      </a:r>
                    </a:p>
                  </a:txBody>
                  <a:tcPr/>
                </a:tc>
                <a:tc>
                  <a:txBody>
                    <a:bodyPr/>
                    <a:lstStyle/>
                    <a:p>
                      <a:r>
                        <a:rPr lang="en-US" dirty="0"/>
                        <a:t>30</a:t>
                      </a:r>
                    </a:p>
                  </a:txBody>
                  <a:tcPr/>
                </a:tc>
                <a:extLst>
                  <a:ext uri="{0D108BD9-81ED-4DB2-BD59-A6C34878D82A}">
                    <a16:rowId xmlns:a16="http://schemas.microsoft.com/office/drawing/2014/main" val="4216738784"/>
                  </a:ext>
                </a:extLst>
              </a:tr>
              <a:tr h="370840">
                <a:tc>
                  <a:txBody>
                    <a:bodyPr/>
                    <a:lstStyle/>
                    <a:p>
                      <a:r>
                        <a:rPr lang="en-US" b="1" dirty="0"/>
                        <a:t>YAKUNIY</a:t>
                      </a:r>
                    </a:p>
                  </a:txBody>
                  <a:tcPr/>
                </a:tc>
                <a:tc>
                  <a:txBody>
                    <a:bodyPr/>
                    <a:lstStyle/>
                    <a:p>
                      <a:r>
                        <a:rPr lang="en-US" b="1" dirty="0"/>
                        <a:t>30</a:t>
                      </a:r>
                    </a:p>
                  </a:txBody>
                  <a:tcPr/>
                </a:tc>
                <a:extLst>
                  <a:ext uri="{0D108BD9-81ED-4DB2-BD59-A6C34878D82A}">
                    <a16:rowId xmlns:a16="http://schemas.microsoft.com/office/drawing/2014/main" val="3195113400"/>
                  </a:ext>
                </a:extLst>
              </a:tr>
              <a:tr h="370840">
                <a:tc>
                  <a:txBody>
                    <a:bodyPr/>
                    <a:lstStyle/>
                    <a:p>
                      <a:r>
                        <a:rPr lang="en-US" b="1" dirty="0"/>
                        <a:t>JAMI</a:t>
                      </a:r>
                    </a:p>
                  </a:txBody>
                  <a:tcPr/>
                </a:tc>
                <a:tc>
                  <a:txBody>
                    <a:bodyPr/>
                    <a:lstStyle/>
                    <a:p>
                      <a:r>
                        <a:rPr lang="en-US" b="1" dirty="0"/>
                        <a:t>180</a:t>
                      </a:r>
                    </a:p>
                  </a:txBody>
                  <a:tcPr/>
                </a:tc>
                <a:extLst>
                  <a:ext uri="{0D108BD9-81ED-4DB2-BD59-A6C34878D82A}">
                    <a16:rowId xmlns:a16="http://schemas.microsoft.com/office/drawing/2014/main" val="90104657"/>
                  </a:ext>
                </a:extLst>
              </a:tr>
            </a:tbl>
          </a:graphicData>
        </a:graphic>
      </p:graphicFrame>
      <p:sp>
        <p:nvSpPr>
          <p:cNvPr id="2" name="Footer Placeholder 1">
            <a:extLst>
              <a:ext uri="{FF2B5EF4-FFF2-40B4-BE49-F238E27FC236}">
                <a16:creationId xmlns:a16="http://schemas.microsoft.com/office/drawing/2014/main" id="{7914EA83-E6EE-A563-1AD3-C33304FC48B0}"/>
              </a:ext>
            </a:extLst>
          </p:cNvPr>
          <p:cNvSpPr>
            <a:spLocks noGrp="1"/>
          </p:cNvSpPr>
          <p:nvPr>
            <p:ph type="ftr" sz="quarter" idx="11"/>
          </p:nvPr>
        </p:nvSpPr>
        <p:spPr/>
        <p:txBody>
          <a:bodyPr/>
          <a:lstStyle/>
          <a:p>
            <a:r>
              <a:rPr lang="en-US"/>
              <a:t>Lecturer: I.Husainov, Biznes Boshqaruvi kafedrasi.</a:t>
            </a:r>
          </a:p>
        </p:txBody>
      </p:sp>
    </p:spTree>
    <p:extLst>
      <p:ext uri="{BB962C8B-B14F-4D97-AF65-F5344CB8AC3E}">
        <p14:creationId xmlns:p14="http://schemas.microsoft.com/office/powerpoint/2010/main" val="10768748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DBA1F7-379C-3263-EAC5-A25F358D93A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CD5DEEB-2F1F-D006-194D-EC2448278A7B}"/>
              </a:ext>
            </a:extLst>
          </p:cNvPr>
          <p:cNvSpPr>
            <a:spLocks noGrp="1"/>
          </p:cNvSpPr>
          <p:nvPr>
            <p:ph type="title"/>
          </p:nvPr>
        </p:nvSpPr>
        <p:spPr/>
        <p:txBody>
          <a:bodyPr/>
          <a:lstStyle/>
          <a:p>
            <a:pPr algn="ctr"/>
            <a:r>
              <a:rPr lang="en-US" dirty="0"/>
              <a:t>DISKRET TUZILMALAR</a:t>
            </a:r>
          </a:p>
        </p:txBody>
      </p:sp>
      <p:graphicFrame>
        <p:nvGraphicFramePr>
          <p:cNvPr id="6" name="Content Placeholder 5">
            <a:extLst>
              <a:ext uri="{FF2B5EF4-FFF2-40B4-BE49-F238E27FC236}">
                <a16:creationId xmlns:a16="http://schemas.microsoft.com/office/drawing/2014/main" id="{D2465F72-C166-5D01-E3C3-23E6AD69E823}"/>
              </a:ext>
            </a:extLst>
          </p:cNvPr>
          <p:cNvGraphicFramePr>
            <a:graphicFrameLocks noGrp="1"/>
          </p:cNvGraphicFramePr>
          <p:nvPr>
            <p:ph idx="1"/>
            <p:extLst>
              <p:ext uri="{D42A27DB-BD31-4B8C-83A1-F6EECF244321}">
                <p14:modId xmlns:p14="http://schemas.microsoft.com/office/powerpoint/2010/main" val="1550247097"/>
              </p:ext>
            </p:extLst>
          </p:nvPr>
        </p:nvGraphicFramePr>
        <p:xfrm>
          <a:off x="838199" y="2872740"/>
          <a:ext cx="4805517" cy="1483360"/>
        </p:xfrm>
        <a:graphic>
          <a:graphicData uri="http://schemas.openxmlformats.org/drawingml/2006/table">
            <a:tbl>
              <a:tblPr firstRow="1" bandRow="1">
                <a:tableStyleId>{5C22544A-7EE6-4342-B048-85BDC9FD1C3A}</a:tableStyleId>
              </a:tblPr>
              <a:tblGrid>
                <a:gridCol w="1540056">
                  <a:extLst>
                    <a:ext uri="{9D8B030D-6E8A-4147-A177-3AD203B41FA5}">
                      <a16:colId xmlns:a16="http://schemas.microsoft.com/office/drawing/2014/main" val="2845795137"/>
                    </a:ext>
                  </a:extLst>
                </a:gridCol>
                <a:gridCol w="3265461">
                  <a:extLst>
                    <a:ext uri="{9D8B030D-6E8A-4147-A177-3AD203B41FA5}">
                      <a16:colId xmlns:a16="http://schemas.microsoft.com/office/drawing/2014/main" val="3901124764"/>
                    </a:ext>
                  </a:extLst>
                </a:gridCol>
              </a:tblGrid>
              <a:tr h="370840">
                <a:tc gridSpan="2">
                  <a:txBody>
                    <a:bodyPr/>
                    <a:lstStyle/>
                    <a:p>
                      <a:pPr algn="ctr"/>
                      <a:r>
                        <a:rPr lang="en-US" dirty="0" err="1"/>
                        <a:t>Oraliq</a:t>
                      </a:r>
                      <a:endParaRPr lang="en-US" dirty="0"/>
                    </a:p>
                  </a:txBody>
                  <a:tcPr/>
                </a:tc>
                <a:tc hMerge="1">
                  <a:txBody>
                    <a:bodyPr/>
                    <a:lstStyle/>
                    <a:p>
                      <a:endParaRPr dirty="0"/>
                    </a:p>
                  </a:txBody>
                  <a:tcPr/>
                </a:tc>
                <a:extLst>
                  <a:ext uri="{0D108BD9-81ED-4DB2-BD59-A6C34878D82A}">
                    <a16:rowId xmlns:a16="http://schemas.microsoft.com/office/drawing/2014/main" val="4216738784"/>
                  </a:ext>
                </a:extLst>
              </a:tr>
              <a:tr h="370840">
                <a:tc>
                  <a:txBody>
                    <a:bodyPr/>
                    <a:lstStyle/>
                    <a:p>
                      <a:r>
                        <a:rPr lang="uz-Cyrl-UZ" sz="1800" kern="1200" dirty="0">
                          <a:solidFill>
                            <a:schemeClr val="dk1"/>
                          </a:solidFill>
                          <a:effectLst/>
                          <a:latin typeface="+mn-lt"/>
                          <a:ea typeface="+mn-ea"/>
                          <a:cs typeface="+mn-cs"/>
                        </a:rPr>
                        <a:t>1</a:t>
                      </a:r>
                      <a:r>
                        <a:rPr lang="en-US" sz="1800" kern="1200" dirty="0">
                          <a:solidFill>
                            <a:schemeClr val="dk1"/>
                          </a:solidFill>
                          <a:effectLst/>
                          <a:latin typeface="+mn-lt"/>
                          <a:ea typeface="+mn-ea"/>
                          <a:cs typeface="+mn-cs"/>
                        </a:rPr>
                        <a:t>7</a:t>
                      </a:r>
                      <a:r>
                        <a:rPr lang="uz-Cyrl-UZ" sz="1800" kern="1200" dirty="0">
                          <a:solidFill>
                            <a:schemeClr val="dk1"/>
                          </a:solidFill>
                          <a:effectLst/>
                          <a:latin typeface="+mn-lt"/>
                          <a:ea typeface="+mn-ea"/>
                          <a:cs typeface="+mn-cs"/>
                        </a:rPr>
                        <a:t>-</a:t>
                      </a:r>
                      <a:r>
                        <a:rPr lang="en-US" sz="1800" kern="1200" dirty="0">
                          <a:solidFill>
                            <a:schemeClr val="dk1"/>
                          </a:solidFill>
                          <a:effectLst/>
                          <a:latin typeface="+mn-lt"/>
                          <a:ea typeface="+mn-ea"/>
                          <a:cs typeface="+mn-cs"/>
                        </a:rPr>
                        <a:t>22 </a:t>
                      </a:r>
                      <a:endParaRPr lang="en-US" b="1" dirty="0"/>
                    </a:p>
                  </a:txBody>
                  <a:tcPr/>
                </a:tc>
                <a:tc>
                  <a:txBody>
                    <a:bodyPr/>
                    <a:lstStyle/>
                    <a:p>
                      <a:r>
                        <a:rPr lang="en-US" b="1" dirty="0"/>
                        <a:t>3</a:t>
                      </a:r>
                    </a:p>
                  </a:txBody>
                  <a:tcPr/>
                </a:tc>
                <a:extLst>
                  <a:ext uri="{0D108BD9-81ED-4DB2-BD59-A6C34878D82A}">
                    <a16:rowId xmlns:a16="http://schemas.microsoft.com/office/drawing/2014/main" val="3195113400"/>
                  </a:ext>
                </a:extLst>
              </a:tr>
              <a:tr h="370840">
                <a:tc>
                  <a:txBody>
                    <a:bodyPr/>
                    <a:lstStyle/>
                    <a:p>
                      <a:r>
                        <a:rPr lang="en-US" sz="1800" kern="1200" dirty="0">
                          <a:solidFill>
                            <a:schemeClr val="dk1"/>
                          </a:solidFill>
                          <a:effectLst/>
                          <a:latin typeface="+mn-lt"/>
                          <a:ea typeface="+mn-ea"/>
                          <a:cs typeface="+mn-cs"/>
                        </a:rPr>
                        <a:t>23</a:t>
                      </a:r>
                      <a:r>
                        <a:rPr lang="uz-Cyrl-UZ" sz="1800" kern="1200" dirty="0">
                          <a:solidFill>
                            <a:schemeClr val="dk1"/>
                          </a:solidFill>
                          <a:effectLst/>
                          <a:latin typeface="+mn-lt"/>
                          <a:ea typeface="+mn-ea"/>
                          <a:cs typeface="+mn-cs"/>
                        </a:rPr>
                        <a:t>-</a:t>
                      </a:r>
                      <a:r>
                        <a:rPr lang="en-US" sz="1800" kern="1200" dirty="0">
                          <a:solidFill>
                            <a:schemeClr val="dk1"/>
                          </a:solidFill>
                          <a:effectLst/>
                          <a:latin typeface="+mn-lt"/>
                          <a:ea typeface="+mn-ea"/>
                          <a:cs typeface="+mn-cs"/>
                        </a:rPr>
                        <a:t>26 </a:t>
                      </a:r>
                      <a:endParaRPr lang="en-US" b="1" dirty="0"/>
                    </a:p>
                  </a:txBody>
                  <a:tcPr/>
                </a:tc>
                <a:tc>
                  <a:txBody>
                    <a:bodyPr/>
                    <a:lstStyle/>
                    <a:p>
                      <a:r>
                        <a:rPr lang="en-US" b="1" dirty="0"/>
                        <a:t>4</a:t>
                      </a:r>
                    </a:p>
                  </a:txBody>
                  <a:tcPr/>
                </a:tc>
                <a:extLst>
                  <a:ext uri="{0D108BD9-81ED-4DB2-BD59-A6C34878D82A}">
                    <a16:rowId xmlns:a16="http://schemas.microsoft.com/office/drawing/2014/main" val="90104657"/>
                  </a:ext>
                </a:extLst>
              </a:tr>
              <a:tr h="370840">
                <a:tc>
                  <a:txBody>
                    <a:bodyPr/>
                    <a:lstStyle/>
                    <a:p>
                      <a:r>
                        <a:rPr lang="en-US" sz="1800" kern="1200" dirty="0">
                          <a:solidFill>
                            <a:schemeClr val="dk1"/>
                          </a:solidFill>
                          <a:effectLst/>
                          <a:latin typeface="+mn-lt"/>
                          <a:ea typeface="+mn-ea"/>
                          <a:cs typeface="+mn-cs"/>
                        </a:rPr>
                        <a:t>27</a:t>
                      </a:r>
                      <a:r>
                        <a:rPr lang="uz-Cyrl-UZ" sz="1800" kern="1200" dirty="0">
                          <a:solidFill>
                            <a:schemeClr val="dk1"/>
                          </a:solidFill>
                          <a:effectLst/>
                          <a:latin typeface="+mn-lt"/>
                          <a:ea typeface="+mn-ea"/>
                          <a:cs typeface="+mn-cs"/>
                        </a:rPr>
                        <a:t>-</a:t>
                      </a:r>
                      <a:r>
                        <a:rPr lang="en-US" sz="1800" kern="1200" dirty="0">
                          <a:solidFill>
                            <a:schemeClr val="dk1"/>
                          </a:solidFill>
                          <a:effectLst/>
                          <a:latin typeface="+mn-lt"/>
                          <a:ea typeface="+mn-ea"/>
                          <a:cs typeface="+mn-cs"/>
                        </a:rPr>
                        <a:t>3</a:t>
                      </a:r>
                      <a:r>
                        <a:rPr lang="uz-Cyrl-UZ" sz="1800" kern="1200" dirty="0">
                          <a:solidFill>
                            <a:schemeClr val="dk1"/>
                          </a:solidFill>
                          <a:effectLst/>
                          <a:latin typeface="+mn-lt"/>
                          <a:ea typeface="+mn-ea"/>
                          <a:cs typeface="+mn-cs"/>
                        </a:rPr>
                        <a:t>0 </a:t>
                      </a:r>
                      <a:endParaRPr lang="en-US" b="1" dirty="0"/>
                    </a:p>
                  </a:txBody>
                  <a:tcPr/>
                </a:tc>
                <a:tc>
                  <a:txBody>
                    <a:bodyPr/>
                    <a:lstStyle/>
                    <a:p>
                      <a:r>
                        <a:rPr lang="en-US" b="1" dirty="0"/>
                        <a:t>5</a:t>
                      </a:r>
                    </a:p>
                  </a:txBody>
                  <a:tcPr/>
                </a:tc>
                <a:extLst>
                  <a:ext uri="{0D108BD9-81ED-4DB2-BD59-A6C34878D82A}">
                    <a16:rowId xmlns:a16="http://schemas.microsoft.com/office/drawing/2014/main" val="2482947639"/>
                  </a:ext>
                </a:extLst>
              </a:tr>
            </a:tbl>
          </a:graphicData>
        </a:graphic>
      </p:graphicFrame>
      <p:graphicFrame>
        <p:nvGraphicFramePr>
          <p:cNvPr id="2" name="Content Placeholder 5">
            <a:extLst>
              <a:ext uri="{FF2B5EF4-FFF2-40B4-BE49-F238E27FC236}">
                <a16:creationId xmlns:a16="http://schemas.microsoft.com/office/drawing/2014/main" id="{712FBE77-9585-6918-607D-A303B61E13B2}"/>
              </a:ext>
            </a:extLst>
          </p:cNvPr>
          <p:cNvGraphicFramePr>
            <a:graphicFrameLocks/>
          </p:cNvGraphicFramePr>
          <p:nvPr>
            <p:extLst>
              <p:ext uri="{D42A27DB-BD31-4B8C-83A1-F6EECF244321}">
                <p14:modId xmlns:p14="http://schemas.microsoft.com/office/powerpoint/2010/main" val="3131638516"/>
              </p:ext>
            </p:extLst>
          </p:nvPr>
        </p:nvGraphicFramePr>
        <p:xfrm>
          <a:off x="6096000" y="2872740"/>
          <a:ext cx="4805517" cy="1483360"/>
        </p:xfrm>
        <a:graphic>
          <a:graphicData uri="http://schemas.openxmlformats.org/drawingml/2006/table">
            <a:tbl>
              <a:tblPr firstRow="1" bandRow="1">
                <a:tableStyleId>{5C22544A-7EE6-4342-B048-85BDC9FD1C3A}</a:tableStyleId>
              </a:tblPr>
              <a:tblGrid>
                <a:gridCol w="1540056">
                  <a:extLst>
                    <a:ext uri="{9D8B030D-6E8A-4147-A177-3AD203B41FA5}">
                      <a16:colId xmlns:a16="http://schemas.microsoft.com/office/drawing/2014/main" val="2845795137"/>
                    </a:ext>
                  </a:extLst>
                </a:gridCol>
                <a:gridCol w="3265461">
                  <a:extLst>
                    <a:ext uri="{9D8B030D-6E8A-4147-A177-3AD203B41FA5}">
                      <a16:colId xmlns:a16="http://schemas.microsoft.com/office/drawing/2014/main" val="3901124764"/>
                    </a:ext>
                  </a:extLst>
                </a:gridCol>
              </a:tblGrid>
              <a:tr h="370840">
                <a:tc gridSpan="2">
                  <a:txBody>
                    <a:bodyPr/>
                    <a:lstStyle/>
                    <a:p>
                      <a:pPr algn="ctr"/>
                      <a:r>
                        <a:rPr lang="en-US" dirty="0" err="1"/>
                        <a:t>Yakuniy</a:t>
                      </a:r>
                      <a:endParaRPr lang="en-US" dirty="0"/>
                    </a:p>
                  </a:txBody>
                  <a:tcPr/>
                </a:tc>
                <a:tc hMerge="1">
                  <a:txBody>
                    <a:bodyPr/>
                    <a:lstStyle/>
                    <a:p>
                      <a:endParaRPr dirty="0"/>
                    </a:p>
                  </a:txBody>
                  <a:tcPr/>
                </a:tc>
                <a:extLst>
                  <a:ext uri="{0D108BD9-81ED-4DB2-BD59-A6C34878D82A}">
                    <a16:rowId xmlns:a16="http://schemas.microsoft.com/office/drawing/2014/main" val="4216738784"/>
                  </a:ext>
                </a:extLst>
              </a:tr>
              <a:tr h="370840">
                <a:tc>
                  <a:txBody>
                    <a:bodyPr/>
                    <a:lstStyle/>
                    <a:p>
                      <a:r>
                        <a:rPr lang="uz-Cyrl-UZ" sz="1800" kern="1200" dirty="0">
                          <a:solidFill>
                            <a:schemeClr val="dk1"/>
                          </a:solidFill>
                          <a:effectLst/>
                          <a:latin typeface="+mn-lt"/>
                          <a:ea typeface="+mn-ea"/>
                          <a:cs typeface="+mn-cs"/>
                        </a:rPr>
                        <a:t>1</a:t>
                      </a:r>
                      <a:r>
                        <a:rPr lang="en-US" sz="1800" kern="1200" dirty="0">
                          <a:solidFill>
                            <a:schemeClr val="dk1"/>
                          </a:solidFill>
                          <a:effectLst/>
                          <a:latin typeface="+mn-lt"/>
                          <a:ea typeface="+mn-ea"/>
                          <a:cs typeface="+mn-cs"/>
                        </a:rPr>
                        <a:t>7</a:t>
                      </a:r>
                      <a:r>
                        <a:rPr lang="uz-Cyrl-UZ" sz="1800" kern="1200" dirty="0">
                          <a:solidFill>
                            <a:schemeClr val="dk1"/>
                          </a:solidFill>
                          <a:effectLst/>
                          <a:latin typeface="+mn-lt"/>
                          <a:ea typeface="+mn-ea"/>
                          <a:cs typeface="+mn-cs"/>
                        </a:rPr>
                        <a:t>-</a:t>
                      </a:r>
                      <a:r>
                        <a:rPr lang="en-US" sz="1800" kern="1200" dirty="0">
                          <a:solidFill>
                            <a:schemeClr val="dk1"/>
                          </a:solidFill>
                          <a:effectLst/>
                          <a:latin typeface="+mn-lt"/>
                          <a:ea typeface="+mn-ea"/>
                          <a:cs typeface="+mn-cs"/>
                        </a:rPr>
                        <a:t>22 </a:t>
                      </a:r>
                      <a:endParaRPr lang="en-US" b="1" dirty="0"/>
                    </a:p>
                  </a:txBody>
                  <a:tcPr/>
                </a:tc>
                <a:tc>
                  <a:txBody>
                    <a:bodyPr/>
                    <a:lstStyle/>
                    <a:p>
                      <a:r>
                        <a:rPr lang="en-US" b="1" dirty="0"/>
                        <a:t>3</a:t>
                      </a:r>
                    </a:p>
                  </a:txBody>
                  <a:tcPr/>
                </a:tc>
                <a:extLst>
                  <a:ext uri="{0D108BD9-81ED-4DB2-BD59-A6C34878D82A}">
                    <a16:rowId xmlns:a16="http://schemas.microsoft.com/office/drawing/2014/main" val="3195113400"/>
                  </a:ext>
                </a:extLst>
              </a:tr>
              <a:tr h="370840">
                <a:tc>
                  <a:txBody>
                    <a:bodyPr/>
                    <a:lstStyle/>
                    <a:p>
                      <a:r>
                        <a:rPr lang="en-US" sz="1800" kern="1200" dirty="0">
                          <a:solidFill>
                            <a:schemeClr val="dk1"/>
                          </a:solidFill>
                          <a:effectLst/>
                          <a:latin typeface="+mn-lt"/>
                          <a:ea typeface="+mn-ea"/>
                          <a:cs typeface="+mn-cs"/>
                        </a:rPr>
                        <a:t>23</a:t>
                      </a:r>
                      <a:r>
                        <a:rPr lang="uz-Cyrl-UZ" sz="1800" kern="1200" dirty="0">
                          <a:solidFill>
                            <a:schemeClr val="dk1"/>
                          </a:solidFill>
                          <a:effectLst/>
                          <a:latin typeface="+mn-lt"/>
                          <a:ea typeface="+mn-ea"/>
                          <a:cs typeface="+mn-cs"/>
                        </a:rPr>
                        <a:t>-</a:t>
                      </a:r>
                      <a:r>
                        <a:rPr lang="en-US" sz="1800" kern="1200" dirty="0">
                          <a:solidFill>
                            <a:schemeClr val="dk1"/>
                          </a:solidFill>
                          <a:effectLst/>
                          <a:latin typeface="+mn-lt"/>
                          <a:ea typeface="+mn-ea"/>
                          <a:cs typeface="+mn-cs"/>
                        </a:rPr>
                        <a:t>26 </a:t>
                      </a:r>
                      <a:endParaRPr lang="en-US" b="1" dirty="0"/>
                    </a:p>
                  </a:txBody>
                  <a:tcPr/>
                </a:tc>
                <a:tc>
                  <a:txBody>
                    <a:bodyPr/>
                    <a:lstStyle/>
                    <a:p>
                      <a:r>
                        <a:rPr lang="en-US" b="1" dirty="0"/>
                        <a:t>4</a:t>
                      </a:r>
                    </a:p>
                  </a:txBody>
                  <a:tcPr/>
                </a:tc>
                <a:extLst>
                  <a:ext uri="{0D108BD9-81ED-4DB2-BD59-A6C34878D82A}">
                    <a16:rowId xmlns:a16="http://schemas.microsoft.com/office/drawing/2014/main" val="90104657"/>
                  </a:ext>
                </a:extLst>
              </a:tr>
              <a:tr h="370840">
                <a:tc>
                  <a:txBody>
                    <a:bodyPr/>
                    <a:lstStyle/>
                    <a:p>
                      <a:r>
                        <a:rPr lang="en-US" sz="1800" kern="1200" dirty="0">
                          <a:solidFill>
                            <a:schemeClr val="dk1"/>
                          </a:solidFill>
                          <a:effectLst/>
                          <a:latin typeface="+mn-lt"/>
                          <a:ea typeface="+mn-ea"/>
                          <a:cs typeface="+mn-cs"/>
                        </a:rPr>
                        <a:t>27</a:t>
                      </a:r>
                      <a:r>
                        <a:rPr lang="uz-Cyrl-UZ" sz="1800" kern="1200" dirty="0">
                          <a:solidFill>
                            <a:schemeClr val="dk1"/>
                          </a:solidFill>
                          <a:effectLst/>
                          <a:latin typeface="+mn-lt"/>
                          <a:ea typeface="+mn-ea"/>
                          <a:cs typeface="+mn-cs"/>
                        </a:rPr>
                        <a:t>-</a:t>
                      </a:r>
                      <a:r>
                        <a:rPr lang="en-US" sz="1800" kern="1200" dirty="0">
                          <a:solidFill>
                            <a:schemeClr val="dk1"/>
                          </a:solidFill>
                          <a:effectLst/>
                          <a:latin typeface="+mn-lt"/>
                          <a:ea typeface="+mn-ea"/>
                          <a:cs typeface="+mn-cs"/>
                        </a:rPr>
                        <a:t>3</a:t>
                      </a:r>
                      <a:r>
                        <a:rPr lang="uz-Cyrl-UZ" sz="1800" kern="1200" dirty="0">
                          <a:solidFill>
                            <a:schemeClr val="dk1"/>
                          </a:solidFill>
                          <a:effectLst/>
                          <a:latin typeface="+mn-lt"/>
                          <a:ea typeface="+mn-ea"/>
                          <a:cs typeface="+mn-cs"/>
                        </a:rPr>
                        <a:t>0 </a:t>
                      </a:r>
                      <a:endParaRPr lang="en-US" b="1" dirty="0"/>
                    </a:p>
                  </a:txBody>
                  <a:tcPr/>
                </a:tc>
                <a:tc>
                  <a:txBody>
                    <a:bodyPr/>
                    <a:lstStyle/>
                    <a:p>
                      <a:r>
                        <a:rPr lang="en-US" b="1" dirty="0"/>
                        <a:t>5</a:t>
                      </a:r>
                    </a:p>
                  </a:txBody>
                  <a:tcPr/>
                </a:tc>
                <a:extLst>
                  <a:ext uri="{0D108BD9-81ED-4DB2-BD59-A6C34878D82A}">
                    <a16:rowId xmlns:a16="http://schemas.microsoft.com/office/drawing/2014/main" val="2482947639"/>
                  </a:ext>
                </a:extLst>
              </a:tr>
            </a:tbl>
          </a:graphicData>
        </a:graphic>
      </p:graphicFrame>
      <p:sp>
        <p:nvSpPr>
          <p:cNvPr id="3" name="Footer Placeholder 2">
            <a:extLst>
              <a:ext uri="{FF2B5EF4-FFF2-40B4-BE49-F238E27FC236}">
                <a16:creationId xmlns:a16="http://schemas.microsoft.com/office/drawing/2014/main" id="{94D74ED7-D8A4-EF05-EFC1-866A6D8ABEFF}"/>
              </a:ext>
            </a:extLst>
          </p:cNvPr>
          <p:cNvSpPr>
            <a:spLocks noGrp="1"/>
          </p:cNvSpPr>
          <p:nvPr>
            <p:ph type="ftr" sz="quarter" idx="11"/>
          </p:nvPr>
        </p:nvSpPr>
        <p:spPr/>
        <p:txBody>
          <a:bodyPr/>
          <a:lstStyle/>
          <a:p>
            <a:r>
              <a:rPr lang="en-US"/>
              <a:t>Lecturer: I.Husainov, Biznes Boshqaruvi kafedrasi.</a:t>
            </a:r>
          </a:p>
        </p:txBody>
      </p:sp>
    </p:spTree>
    <p:extLst>
      <p:ext uri="{BB962C8B-B14F-4D97-AF65-F5344CB8AC3E}">
        <p14:creationId xmlns:p14="http://schemas.microsoft.com/office/powerpoint/2010/main" val="2515110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CB68F-4F8A-B295-DB12-F268FC954EE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DC6B2A3-7724-C506-ED99-D3EC485498DF}"/>
              </a:ext>
            </a:extLst>
          </p:cNvPr>
          <p:cNvSpPr>
            <a:spLocks noGrp="1"/>
          </p:cNvSpPr>
          <p:nvPr>
            <p:ph type="title"/>
          </p:nvPr>
        </p:nvSpPr>
        <p:spPr/>
        <p:txBody>
          <a:bodyPr/>
          <a:lstStyle/>
          <a:p>
            <a:pPr algn="ctr"/>
            <a:r>
              <a:rPr lang="en-US" dirty="0"/>
              <a:t>DISKRET TUZILMALAR</a:t>
            </a:r>
          </a:p>
        </p:txBody>
      </p:sp>
      <p:graphicFrame>
        <p:nvGraphicFramePr>
          <p:cNvPr id="7" name="Content Placeholder 6">
            <a:extLst>
              <a:ext uri="{FF2B5EF4-FFF2-40B4-BE49-F238E27FC236}">
                <a16:creationId xmlns:a16="http://schemas.microsoft.com/office/drawing/2014/main" id="{1136D7AA-DFE3-5522-16BE-4B738EEFCD76}"/>
              </a:ext>
            </a:extLst>
          </p:cNvPr>
          <p:cNvGraphicFramePr>
            <a:graphicFrameLocks noGrp="1"/>
          </p:cNvGraphicFramePr>
          <p:nvPr>
            <p:ph idx="1"/>
            <p:extLst>
              <p:ext uri="{D42A27DB-BD31-4B8C-83A1-F6EECF244321}">
                <p14:modId xmlns:p14="http://schemas.microsoft.com/office/powerpoint/2010/main" val="1825855832"/>
              </p:ext>
            </p:extLst>
          </p:nvPr>
        </p:nvGraphicFramePr>
        <p:xfrm>
          <a:off x="838200" y="1825625"/>
          <a:ext cx="10515600" cy="2595880"/>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4242754988"/>
                    </a:ext>
                  </a:extLst>
                </a:gridCol>
              </a:tblGrid>
              <a:tr h="370840">
                <a:tc>
                  <a:txBody>
                    <a:bodyPr/>
                    <a:lstStyle/>
                    <a:p>
                      <a:r>
                        <a:rPr lang="en-US" dirty="0" err="1"/>
                        <a:t>Mavzular</a:t>
                      </a:r>
                      <a:endParaRPr lang="en-US" dirty="0"/>
                    </a:p>
                  </a:txBody>
                  <a:tcPr/>
                </a:tc>
                <a:extLst>
                  <a:ext uri="{0D108BD9-81ED-4DB2-BD59-A6C34878D82A}">
                    <a16:rowId xmlns:a16="http://schemas.microsoft.com/office/drawing/2014/main" val="2961561815"/>
                  </a:ext>
                </a:extLst>
              </a:tr>
              <a:tr h="370840">
                <a:tc>
                  <a:txBody>
                    <a:bodyPr/>
                    <a:lstStyle/>
                    <a:p>
                      <a:r>
                        <a:rPr lang="uz-Latn-UZ" sz="1800" kern="1200" dirty="0">
                          <a:solidFill>
                            <a:schemeClr val="dk1"/>
                          </a:solidFill>
                          <a:effectLst/>
                          <a:latin typeface="+mn-lt"/>
                          <a:ea typeface="+mn-ea"/>
                          <a:cs typeface="+mn-cs"/>
                        </a:rPr>
                        <a:t>RSA </a:t>
                      </a:r>
                      <a:r>
                        <a:rPr lang="en-US" sz="1800" kern="1200" dirty="0">
                          <a:solidFill>
                            <a:schemeClr val="dk1"/>
                          </a:solidFill>
                          <a:effectLst/>
                          <a:latin typeface="+mn-lt"/>
                          <a:ea typeface="+mn-ea"/>
                          <a:cs typeface="+mn-cs"/>
                        </a:rPr>
                        <a:t>k</a:t>
                      </a:r>
                      <a:r>
                        <a:rPr lang="uz-Latn-UZ" sz="1800" kern="1200" dirty="0">
                          <a:solidFill>
                            <a:schemeClr val="dk1"/>
                          </a:solidFill>
                          <a:effectLst/>
                          <a:latin typeface="+mn-lt"/>
                          <a:ea typeface="+mn-ea"/>
                          <a:cs typeface="+mn-cs"/>
                        </a:rPr>
                        <a:t>riptografiyasini </a:t>
                      </a:r>
                      <a:r>
                        <a:rPr lang="en-US" sz="1800" kern="1200" dirty="0">
                          <a:solidFill>
                            <a:schemeClr val="dk1"/>
                          </a:solidFill>
                          <a:effectLst/>
                          <a:latin typeface="+mn-lt"/>
                          <a:ea typeface="+mn-ea"/>
                          <a:cs typeface="+mn-cs"/>
                        </a:rPr>
                        <a:t>a</a:t>
                      </a:r>
                      <a:r>
                        <a:rPr lang="uz-Latn-UZ" sz="1800" kern="1200" dirty="0">
                          <a:solidFill>
                            <a:schemeClr val="dk1"/>
                          </a:solidFill>
                          <a:effectLst/>
                          <a:latin typeface="+mn-lt"/>
                          <a:ea typeface="+mn-ea"/>
                          <a:cs typeface="+mn-cs"/>
                        </a:rPr>
                        <a:t>malga </a:t>
                      </a:r>
                      <a:r>
                        <a:rPr lang="en-US" sz="1800" kern="1200" dirty="0">
                          <a:solidFill>
                            <a:schemeClr val="dk1"/>
                          </a:solidFill>
                          <a:effectLst/>
                          <a:latin typeface="+mn-lt"/>
                          <a:ea typeface="+mn-ea"/>
                          <a:cs typeface="+mn-cs"/>
                        </a:rPr>
                        <a:t>o</a:t>
                      </a:r>
                      <a:r>
                        <a:rPr lang="uz-Latn-UZ" sz="1800" kern="1200" dirty="0">
                          <a:solidFill>
                            <a:schemeClr val="dk1"/>
                          </a:solidFill>
                          <a:effectLst/>
                          <a:latin typeface="+mn-lt"/>
                          <a:ea typeface="+mn-ea"/>
                          <a:cs typeface="+mn-cs"/>
                        </a:rPr>
                        <a:t>shirish.</a:t>
                      </a:r>
                      <a:endParaRPr lang="en-US" dirty="0"/>
                    </a:p>
                  </a:txBody>
                  <a:tcPr/>
                </a:tc>
                <a:extLst>
                  <a:ext uri="{0D108BD9-81ED-4DB2-BD59-A6C34878D82A}">
                    <a16:rowId xmlns:a16="http://schemas.microsoft.com/office/drawing/2014/main" val="3398212379"/>
                  </a:ext>
                </a:extLst>
              </a:tr>
              <a:tr h="370840">
                <a:tc>
                  <a:txBody>
                    <a:bodyPr/>
                    <a:lstStyle/>
                    <a:p>
                      <a:r>
                        <a:rPr lang="en-US" sz="1800" kern="1200" dirty="0">
                          <a:solidFill>
                            <a:schemeClr val="dk1"/>
                          </a:solidFill>
                          <a:effectLst/>
                          <a:latin typeface="+mn-lt"/>
                          <a:ea typeface="+mn-ea"/>
                          <a:cs typeface="+mn-cs"/>
                        </a:rPr>
                        <a:t>Eng </a:t>
                      </a:r>
                      <a:r>
                        <a:rPr lang="en-US" sz="1800" kern="1200" dirty="0" err="1">
                          <a:solidFill>
                            <a:schemeClr val="dk1"/>
                          </a:solidFill>
                          <a:effectLst/>
                          <a:latin typeface="+mn-lt"/>
                          <a:ea typeface="+mn-ea"/>
                          <a:cs typeface="+mn-cs"/>
                        </a:rPr>
                        <a:t>qisqa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yo'lni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aniqlash</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Deykstra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Algoritmi</a:t>
                      </a:r>
                      <a:r>
                        <a:rPr lang="en-US" sz="180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3217150740"/>
                  </a:ext>
                </a:extLst>
              </a:tr>
              <a:tr h="370840">
                <a:tc>
                  <a:txBody>
                    <a:bodyPr/>
                    <a:lstStyle/>
                    <a:p>
                      <a:r>
                        <a:rPr lang="uz-Latn-UZ" sz="1800" kern="1200" dirty="0">
                          <a:solidFill>
                            <a:schemeClr val="dk1"/>
                          </a:solidFill>
                          <a:effectLst/>
                          <a:latin typeface="+mn-lt"/>
                          <a:ea typeface="+mn-ea"/>
                          <a:cs typeface="+mn-cs"/>
                        </a:rPr>
                        <a:t>Mantiqiy </a:t>
                      </a:r>
                      <a:r>
                        <a:rPr lang="en-US" sz="1800" kern="1200" dirty="0">
                          <a:solidFill>
                            <a:schemeClr val="dk1"/>
                          </a:solidFill>
                          <a:effectLst/>
                          <a:latin typeface="+mn-lt"/>
                          <a:ea typeface="+mn-ea"/>
                          <a:cs typeface="+mn-cs"/>
                        </a:rPr>
                        <a:t>z</a:t>
                      </a:r>
                      <a:r>
                        <a:rPr lang="uz-Latn-UZ" sz="1800" kern="1200" dirty="0">
                          <a:solidFill>
                            <a:schemeClr val="dk1"/>
                          </a:solidFill>
                          <a:effectLst/>
                          <a:latin typeface="+mn-lt"/>
                          <a:ea typeface="+mn-ea"/>
                          <a:cs typeface="+mn-cs"/>
                        </a:rPr>
                        <a:t>anjirlar </a:t>
                      </a:r>
                      <a:r>
                        <a:rPr lang="en-US" sz="1800" kern="1200" dirty="0">
                          <a:solidFill>
                            <a:schemeClr val="dk1"/>
                          </a:solidFill>
                          <a:effectLst/>
                          <a:latin typeface="+mn-lt"/>
                          <a:ea typeface="+mn-ea"/>
                          <a:cs typeface="+mn-cs"/>
                        </a:rPr>
                        <a:t>s</a:t>
                      </a:r>
                      <a:r>
                        <a:rPr lang="uz-Latn-UZ" sz="1800" kern="1200" dirty="0">
                          <a:solidFill>
                            <a:schemeClr val="dk1"/>
                          </a:solidFill>
                          <a:effectLst/>
                          <a:latin typeface="+mn-lt"/>
                          <a:ea typeface="+mn-ea"/>
                          <a:cs typeface="+mn-cs"/>
                        </a:rPr>
                        <a:t>imulyatori.</a:t>
                      </a:r>
                      <a:endParaRPr lang="en-US" dirty="0"/>
                    </a:p>
                  </a:txBody>
                  <a:tcPr/>
                </a:tc>
                <a:extLst>
                  <a:ext uri="{0D108BD9-81ED-4DB2-BD59-A6C34878D82A}">
                    <a16:rowId xmlns:a16="http://schemas.microsoft.com/office/drawing/2014/main" val="696648090"/>
                  </a:ext>
                </a:extLst>
              </a:tr>
              <a:tr h="370840">
                <a:tc>
                  <a:txBody>
                    <a:bodyPr/>
                    <a:lstStyle/>
                    <a:p>
                      <a:r>
                        <a:rPr lang="en-US" sz="1800" kern="1200" dirty="0" err="1">
                          <a:solidFill>
                            <a:schemeClr val="dk1"/>
                          </a:solidFill>
                          <a:effectLst/>
                          <a:latin typeface="+mn-lt"/>
                          <a:ea typeface="+mn-ea"/>
                          <a:cs typeface="+mn-cs"/>
                        </a:rPr>
                        <a:t>Permutatsiya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va</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kombinatsiyalar</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dasturiy</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to'plami</a:t>
                      </a:r>
                      <a:r>
                        <a:rPr lang="en-US" sz="180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670152484"/>
                  </a:ext>
                </a:extLst>
              </a:tr>
              <a:tr h="370840">
                <a:tc>
                  <a:txBody>
                    <a:bodyPr/>
                    <a:lstStyle/>
                    <a:p>
                      <a:r>
                        <a:rPr lang="uz-Latn-UZ" sz="1800" kern="1200" dirty="0">
                          <a:solidFill>
                            <a:schemeClr val="dk1"/>
                          </a:solidFill>
                          <a:effectLst/>
                          <a:latin typeface="+mn-lt"/>
                          <a:ea typeface="+mn-ea"/>
                          <a:cs typeface="+mn-cs"/>
                        </a:rPr>
                        <a:t>Ekvivalentlik </a:t>
                      </a:r>
                      <a:r>
                        <a:rPr lang="en-US" sz="1800" kern="1200" dirty="0">
                          <a:solidFill>
                            <a:schemeClr val="dk1"/>
                          </a:solidFill>
                          <a:effectLst/>
                          <a:latin typeface="+mn-lt"/>
                          <a:ea typeface="+mn-ea"/>
                          <a:cs typeface="+mn-cs"/>
                        </a:rPr>
                        <a:t>m</a:t>
                      </a:r>
                      <a:r>
                        <a:rPr lang="uz-Latn-UZ" sz="1800" kern="1200" dirty="0">
                          <a:solidFill>
                            <a:schemeClr val="dk1"/>
                          </a:solidFill>
                          <a:effectLst/>
                          <a:latin typeface="+mn-lt"/>
                          <a:ea typeface="+mn-ea"/>
                          <a:cs typeface="+mn-cs"/>
                        </a:rPr>
                        <a:t>unosabatini </a:t>
                      </a:r>
                      <a:r>
                        <a:rPr lang="en-US" sz="1800" kern="1200" dirty="0">
                          <a:solidFill>
                            <a:schemeClr val="dk1"/>
                          </a:solidFill>
                          <a:effectLst/>
                          <a:latin typeface="+mn-lt"/>
                          <a:ea typeface="+mn-ea"/>
                          <a:cs typeface="+mn-cs"/>
                        </a:rPr>
                        <a:t>t</a:t>
                      </a:r>
                      <a:r>
                        <a:rPr lang="uz-Latn-UZ" sz="1800" kern="1200" dirty="0">
                          <a:solidFill>
                            <a:schemeClr val="dk1"/>
                          </a:solidFill>
                          <a:effectLst/>
                          <a:latin typeface="+mn-lt"/>
                          <a:ea typeface="+mn-ea"/>
                          <a:cs typeface="+mn-cs"/>
                        </a:rPr>
                        <a:t>ekshiruvchi </a:t>
                      </a:r>
                      <a:r>
                        <a:rPr lang="en-US" sz="1800" kern="1200" dirty="0">
                          <a:solidFill>
                            <a:schemeClr val="dk1"/>
                          </a:solidFill>
                          <a:effectLst/>
                          <a:latin typeface="+mn-lt"/>
                          <a:ea typeface="+mn-ea"/>
                          <a:cs typeface="+mn-cs"/>
                        </a:rPr>
                        <a:t>d</a:t>
                      </a:r>
                      <a:r>
                        <a:rPr lang="uz-Latn-UZ" sz="1800" kern="1200" dirty="0">
                          <a:solidFill>
                            <a:schemeClr val="dk1"/>
                          </a:solidFill>
                          <a:effectLst/>
                          <a:latin typeface="+mn-lt"/>
                          <a:ea typeface="+mn-ea"/>
                          <a:cs typeface="+mn-cs"/>
                        </a:rPr>
                        <a:t>astur.</a:t>
                      </a:r>
                      <a:endParaRPr lang="en-US" dirty="0"/>
                    </a:p>
                  </a:txBody>
                  <a:tcPr/>
                </a:tc>
                <a:extLst>
                  <a:ext uri="{0D108BD9-81ED-4DB2-BD59-A6C34878D82A}">
                    <a16:rowId xmlns:a16="http://schemas.microsoft.com/office/drawing/2014/main" val="3395807022"/>
                  </a:ext>
                </a:extLst>
              </a:tr>
              <a:tr h="370840">
                <a:tc>
                  <a:txBody>
                    <a:bodyPr/>
                    <a:lstStyle/>
                    <a:p>
                      <a:r>
                        <a:rPr lang="en-US" sz="1800" kern="1200" dirty="0" err="1">
                          <a:solidFill>
                            <a:schemeClr val="dk1"/>
                          </a:solidFill>
                          <a:effectLst/>
                          <a:latin typeface="+mn-lt"/>
                          <a:ea typeface="+mn-ea"/>
                          <a:cs typeface="+mn-cs"/>
                        </a:rPr>
                        <a:t>Chekli</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avtomat</a:t>
                      </a:r>
                      <a:r>
                        <a:rPr lang="en-US" sz="1800" kern="1200" dirty="0">
                          <a:solidFill>
                            <a:schemeClr val="dk1"/>
                          </a:solidFill>
                          <a:effectLst/>
                          <a:latin typeface="+mn-lt"/>
                          <a:ea typeface="+mn-ea"/>
                          <a:cs typeface="+mn-cs"/>
                        </a:rPr>
                        <a:t> (Finite-State Machine) </a:t>
                      </a:r>
                      <a:r>
                        <a:rPr lang="en-US" sz="1800" kern="1200" dirty="0" err="1">
                          <a:solidFill>
                            <a:schemeClr val="dk1"/>
                          </a:solidFill>
                          <a:effectLst/>
                          <a:latin typeface="+mn-lt"/>
                          <a:ea typeface="+mn-ea"/>
                          <a:cs typeface="+mn-cs"/>
                        </a:rPr>
                        <a:t>simulyatori</a:t>
                      </a:r>
                      <a:r>
                        <a:rPr lang="en-US" sz="1800" kern="1200" dirty="0">
                          <a:solidFill>
                            <a:schemeClr val="dk1"/>
                          </a:solidFill>
                          <a:effectLst/>
                          <a:latin typeface="+mn-lt"/>
                          <a:ea typeface="+mn-ea"/>
                          <a:cs typeface="+mn-cs"/>
                        </a:rPr>
                        <a:t>.</a:t>
                      </a:r>
                      <a:endParaRPr lang="en-US" dirty="0"/>
                    </a:p>
                  </a:txBody>
                  <a:tcPr/>
                </a:tc>
                <a:extLst>
                  <a:ext uri="{0D108BD9-81ED-4DB2-BD59-A6C34878D82A}">
                    <a16:rowId xmlns:a16="http://schemas.microsoft.com/office/drawing/2014/main" val="2320703695"/>
                  </a:ext>
                </a:extLst>
              </a:tr>
            </a:tbl>
          </a:graphicData>
        </a:graphic>
      </p:graphicFrame>
      <p:sp>
        <p:nvSpPr>
          <p:cNvPr id="8" name="Footer Placeholder 7">
            <a:extLst>
              <a:ext uri="{FF2B5EF4-FFF2-40B4-BE49-F238E27FC236}">
                <a16:creationId xmlns:a16="http://schemas.microsoft.com/office/drawing/2014/main" id="{BCC2E36E-A11A-4457-3238-9A44C30E15DA}"/>
              </a:ext>
            </a:extLst>
          </p:cNvPr>
          <p:cNvSpPr>
            <a:spLocks noGrp="1"/>
          </p:cNvSpPr>
          <p:nvPr>
            <p:ph type="ftr" sz="quarter" idx="11"/>
          </p:nvPr>
        </p:nvSpPr>
        <p:spPr/>
        <p:txBody>
          <a:bodyPr/>
          <a:lstStyle/>
          <a:p>
            <a:r>
              <a:rPr lang="en-US"/>
              <a:t>Lecturer: I.Husainov, Biznes Boshqaruvi kafedrasi.</a:t>
            </a:r>
          </a:p>
        </p:txBody>
      </p:sp>
    </p:spTree>
    <p:extLst>
      <p:ext uri="{BB962C8B-B14F-4D97-AF65-F5344CB8AC3E}">
        <p14:creationId xmlns:p14="http://schemas.microsoft.com/office/powerpoint/2010/main" val="205874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2F3200-69B3-0459-AC97-58FC4175958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E2A72B8-0676-E790-26BD-1FB42B0153C0}"/>
              </a:ext>
            </a:extLst>
          </p:cNvPr>
          <p:cNvSpPr>
            <a:spLocks noGrp="1"/>
          </p:cNvSpPr>
          <p:nvPr>
            <p:ph type="title"/>
          </p:nvPr>
        </p:nvSpPr>
        <p:spPr/>
        <p:txBody>
          <a:bodyPr/>
          <a:lstStyle/>
          <a:p>
            <a:pPr algn="ctr"/>
            <a:r>
              <a:rPr lang="en-US" dirty="0"/>
              <a:t>Introduction to cloud computing</a:t>
            </a:r>
          </a:p>
        </p:txBody>
      </p:sp>
      <p:sp>
        <p:nvSpPr>
          <p:cNvPr id="7" name="Footer Placeholder 6">
            <a:extLst>
              <a:ext uri="{FF2B5EF4-FFF2-40B4-BE49-F238E27FC236}">
                <a16:creationId xmlns:a16="http://schemas.microsoft.com/office/drawing/2014/main" id="{FF3E4546-9FCE-1460-B2EC-4BAC35ECECA0}"/>
              </a:ext>
            </a:extLst>
          </p:cNvPr>
          <p:cNvSpPr>
            <a:spLocks noGrp="1"/>
          </p:cNvSpPr>
          <p:nvPr>
            <p:ph type="ftr" sz="quarter" idx="11"/>
          </p:nvPr>
        </p:nvSpPr>
        <p:spPr/>
        <p:txBody>
          <a:bodyPr/>
          <a:lstStyle/>
          <a:p>
            <a:r>
              <a:rPr lang="en-US"/>
              <a:t>Lecturer: I.Husainov, Biznes Boshqaruvi kafedrasi.</a:t>
            </a:r>
          </a:p>
        </p:txBody>
      </p:sp>
      <p:sp>
        <p:nvSpPr>
          <p:cNvPr id="3" name="Content Placeholder 2">
            <a:extLst>
              <a:ext uri="{FF2B5EF4-FFF2-40B4-BE49-F238E27FC236}">
                <a16:creationId xmlns:a16="http://schemas.microsoft.com/office/drawing/2014/main" id="{A20DD35B-A60C-B49E-B127-1AC98587039B}"/>
              </a:ext>
            </a:extLst>
          </p:cNvPr>
          <p:cNvSpPr>
            <a:spLocks noGrp="1"/>
          </p:cNvSpPr>
          <p:nvPr>
            <p:ph idx="1"/>
          </p:nvPr>
        </p:nvSpPr>
        <p:spPr/>
        <p:txBody>
          <a:bodyPr/>
          <a:lstStyle/>
          <a:p>
            <a:pPr marL="0" indent="0">
              <a:buNone/>
            </a:pPr>
            <a:r>
              <a:rPr lang="en-US" dirty="0"/>
              <a:t>Why cloud computing?</a:t>
            </a:r>
          </a:p>
          <a:p>
            <a:pPr marL="0" indent="0">
              <a:buNone/>
            </a:pPr>
            <a:endParaRPr lang="en-US" dirty="0"/>
          </a:p>
          <a:p>
            <a:pPr>
              <a:buFontTx/>
              <a:buChar char="-"/>
            </a:pPr>
            <a:r>
              <a:rPr lang="en-US" dirty="0"/>
              <a:t>IT assets as programmatic resources to quickly set up and tear down resources</a:t>
            </a:r>
          </a:p>
          <a:p>
            <a:pPr>
              <a:buFontTx/>
              <a:buChar char="-"/>
            </a:pPr>
            <a:r>
              <a:rPr lang="en-US" dirty="0"/>
              <a:t>Access resources dynamically for agility and flexibility to meet customer needs</a:t>
            </a:r>
          </a:p>
          <a:p>
            <a:pPr>
              <a:buFontTx/>
              <a:buChar char="-"/>
            </a:pPr>
            <a:r>
              <a:rPr lang="en-US" dirty="0"/>
              <a:t>Pay-as-you-go to test and use the system without being fully </a:t>
            </a:r>
            <a:r>
              <a:rPr lang="en-US" dirty="0" err="1"/>
              <a:t>commited</a:t>
            </a:r>
            <a:endParaRPr lang="en-US" dirty="0"/>
          </a:p>
        </p:txBody>
      </p:sp>
    </p:spTree>
    <p:extLst>
      <p:ext uri="{BB962C8B-B14F-4D97-AF65-F5344CB8AC3E}">
        <p14:creationId xmlns:p14="http://schemas.microsoft.com/office/powerpoint/2010/main" val="40435700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0ABA4-1926-3517-499E-950F5438AF3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8B1C2D5-8ED2-1FFC-EDED-B8B803CB777C}"/>
              </a:ext>
            </a:extLst>
          </p:cNvPr>
          <p:cNvSpPr>
            <a:spLocks noGrp="1"/>
          </p:cNvSpPr>
          <p:nvPr>
            <p:ph type="title"/>
          </p:nvPr>
        </p:nvSpPr>
        <p:spPr/>
        <p:txBody>
          <a:bodyPr/>
          <a:lstStyle/>
          <a:p>
            <a:pPr algn="ctr"/>
            <a:r>
              <a:rPr lang="en-US" dirty="0"/>
              <a:t>DISKRET TUZILMALAR</a:t>
            </a:r>
          </a:p>
        </p:txBody>
      </p:sp>
      <p:sp>
        <p:nvSpPr>
          <p:cNvPr id="8" name="Footer Placeholder 7">
            <a:extLst>
              <a:ext uri="{FF2B5EF4-FFF2-40B4-BE49-F238E27FC236}">
                <a16:creationId xmlns:a16="http://schemas.microsoft.com/office/drawing/2014/main" id="{D12E7330-5F26-9F11-6410-00891402D106}"/>
              </a:ext>
            </a:extLst>
          </p:cNvPr>
          <p:cNvSpPr>
            <a:spLocks noGrp="1"/>
          </p:cNvSpPr>
          <p:nvPr>
            <p:ph type="ftr" sz="quarter" idx="11"/>
          </p:nvPr>
        </p:nvSpPr>
        <p:spPr/>
        <p:txBody>
          <a:bodyPr/>
          <a:lstStyle/>
          <a:p>
            <a:r>
              <a:rPr lang="en-US"/>
              <a:t>Lecturer: I.Husainov, Biznes Boshqaruvi kafedrasi.</a:t>
            </a:r>
          </a:p>
        </p:txBody>
      </p:sp>
      <p:sp>
        <p:nvSpPr>
          <p:cNvPr id="5" name="Content Placeholder 2">
            <a:extLst>
              <a:ext uri="{FF2B5EF4-FFF2-40B4-BE49-F238E27FC236}">
                <a16:creationId xmlns:a16="http://schemas.microsoft.com/office/drawing/2014/main" id="{F0EC9FDF-22F7-9154-9C51-0DF5E4890FF1}"/>
              </a:ext>
            </a:extLst>
          </p:cNvPr>
          <p:cNvSpPr>
            <a:spLocks noGrp="1"/>
          </p:cNvSpPr>
          <p:nvPr>
            <p:ph idx="1"/>
          </p:nvPr>
        </p:nvSpPr>
        <p:spPr>
          <a:xfrm>
            <a:off x="838200" y="1825625"/>
            <a:ext cx="10515600" cy="4351338"/>
          </a:xfrm>
        </p:spPr>
        <p:txBody>
          <a:bodyPr/>
          <a:lstStyle/>
          <a:p>
            <a:pPr marL="0" indent="0">
              <a:buNone/>
            </a:pPr>
            <a:r>
              <a:rPr lang="en-US" dirty="0" err="1"/>
              <a:t>Oraliq</a:t>
            </a:r>
            <a:endParaRPr lang="en-US" dirty="0"/>
          </a:p>
          <a:p>
            <a:pPr marL="0" indent="0">
              <a:buNone/>
            </a:pPr>
            <a:endParaRPr lang="en-US" dirty="0"/>
          </a:p>
          <a:p>
            <a:pPr>
              <a:buFontTx/>
              <a:buChar char="-"/>
            </a:pPr>
            <a:r>
              <a:rPr lang="en-US" dirty="0" err="1"/>
              <a:t>Ohirgi</a:t>
            </a:r>
            <a:r>
              <a:rPr lang="en-US" dirty="0"/>
              <a:t> </a:t>
            </a:r>
            <a:r>
              <a:rPr lang="en-US" dirty="0" err="1"/>
              <a:t>haftaning</a:t>
            </a:r>
            <a:r>
              <a:rPr lang="en-US" dirty="0"/>
              <a:t> </a:t>
            </a:r>
            <a:r>
              <a:rPr lang="en-US" dirty="0" err="1"/>
              <a:t>ohirgi</a:t>
            </a:r>
            <a:r>
              <a:rPr lang="en-US" dirty="0"/>
              <a:t> </a:t>
            </a:r>
            <a:r>
              <a:rPr lang="en-US" dirty="0" err="1"/>
              <a:t>darsida</a:t>
            </a:r>
            <a:endParaRPr lang="en-US" dirty="0"/>
          </a:p>
          <a:p>
            <a:pPr>
              <a:buFontTx/>
              <a:buChar char="-"/>
            </a:pPr>
            <a:r>
              <a:rPr lang="en-US" dirty="0" err="1">
                <a:solidFill>
                  <a:srgbClr val="FF0000"/>
                </a:solidFill>
              </a:rPr>
              <a:t>Mustaqil</a:t>
            </a:r>
            <a:r>
              <a:rPr lang="en-US" dirty="0">
                <a:solidFill>
                  <a:srgbClr val="FF0000"/>
                </a:solidFill>
              </a:rPr>
              <a:t> </a:t>
            </a:r>
            <a:r>
              <a:rPr lang="en-US" dirty="0" err="1">
                <a:solidFill>
                  <a:srgbClr val="FF0000"/>
                </a:solidFill>
              </a:rPr>
              <a:t>ish</a:t>
            </a:r>
            <a:r>
              <a:rPr lang="en-US" dirty="0">
                <a:solidFill>
                  <a:srgbClr val="FF0000"/>
                </a:solidFill>
              </a:rPr>
              <a:t> </a:t>
            </a:r>
            <a:r>
              <a:rPr lang="en-US" dirty="0" err="1">
                <a:solidFill>
                  <a:srgbClr val="FF0000"/>
                </a:solidFill>
              </a:rPr>
              <a:t>topshirmaganlar</a:t>
            </a:r>
            <a:endParaRPr lang="en-US" dirty="0">
              <a:solidFill>
                <a:srgbClr val="FF0000"/>
              </a:solidFill>
            </a:endParaRPr>
          </a:p>
          <a:p>
            <a:pPr>
              <a:buFontTx/>
              <a:buChar char="-"/>
            </a:pPr>
            <a:r>
              <a:rPr lang="en-US" dirty="0" err="1">
                <a:solidFill>
                  <a:srgbClr val="FF0000"/>
                </a:solidFill>
              </a:rPr>
              <a:t>Yakuniy</a:t>
            </a:r>
            <a:r>
              <a:rPr lang="en-US" dirty="0">
                <a:solidFill>
                  <a:srgbClr val="FF0000"/>
                </a:solidFill>
              </a:rPr>
              <a:t> </a:t>
            </a:r>
            <a:r>
              <a:rPr lang="en-US" dirty="0" err="1">
                <a:solidFill>
                  <a:srgbClr val="FF0000"/>
                </a:solidFill>
              </a:rPr>
              <a:t>va</a:t>
            </a:r>
            <a:r>
              <a:rPr lang="en-US" dirty="0">
                <a:solidFill>
                  <a:srgbClr val="FF0000"/>
                </a:solidFill>
              </a:rPr>
              <a:t> </a:t>
            </a:r>
            <a:r>
              <a:rPr lang="en-US" dirty="0" err="1">
                <a:solidFill>
                  <a:srgbClr val="FF0000"/>
                </a:solidFill>
              </a:rPr>
              <a:t>oraliq</a:t>
            </a:r>
            <a:r>
              <a:rPr lang="en-US" dirty="0">
                <a:solidFill>
                  <a:srgbClr val="FF0000"/>
                </a:solidFill>
              </a:rPr>
              <a:t> </a:t>
            </a:r>
            <a:r>
              <a:rPr lang="en-US" dirty="0" err="1">
                <a:solidFill>
                  <a:srgbClr val="FF0000"/>
                </a:solidFill>
              </a:rPr>
              <a:t>faqat</a:t>
            </a:r>
            <a:r>
              <a:rPr lang="en-US" dirty="0">
                <a:solidFill>
                  <a:srgbClr val="FF0000"/>
                </a:solidFill>
              </a:rPr>
              <a:t> men </a:t>
            </a:r>
            <a:r>
              <a:rPr lang="en-US" dirty="0" err="1">
                <a:solidFill>
                  <a:srgbClr val="FF0000"/>
                </a:solidFill>
              </a:rPr>
              <a:t>beraman</a:t>
            </a:r>
            <a:endParaRPr lang="en-US" dirty="0">
              <a:solidFill>
                <a:srgbClr val="FF0000"/>
              </a:solidFill>
            </a:endParaRPr>
          </a:p>
          <a:p>
            <a:pPr marL="0" indent="0">
              <a:buNone/>
            </a:pPr>
            <a:r>
              <a:rPr lang="en-US" dirty="0">
                <a:solidFill>
                  <a:srgbClr val="FF0000"/>
                </a:solidFill>
              </a:rPr>
              <a:t>- </a:t>
            </a:r>
            <a:r>
              <a:rPr lang="en-US" dirty="0" err="1">
                <a:solidFill>
                  <a:srgbClr val="FF0000"/>
                </a:solidFill>
              </a:rPr>
              <a:t>Baholar</a:t>
            </a:r>
            <a:r>
              <a:rPr lang="en-US" dirty="0">
                <a:solidFill>
                  <a:srgbClr val="FF0000"/>
                </a:solidFill>
              </a:rPr>
              <a:t>, fan </a:t>
            </a:r>
            <a:r>
              <a:rPr lang="en-US" dirty="0" err="1">
                <a:solidFill>
                  <a:srgbClr val="FF0000"/>
                </a:solidFill>
              </a:rPr>
              <a:t>muammolari</a:t>
            </a:r>
            <a:r>
              <a:rPr lang="en-US" dirty="0">
                <a:solidFill>
                  <a:srgbClr val="FF0000"/>
                </a:solidFill>
              </a:rPr>
              <a:t> </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957304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A1438E-DF61-5B44-0710-1144FC0E18D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6B7EBDE-CB49-9202-303B-A84F023EC1A5}"/>
              </a:ext>
            </a:extLst>
          </p:cNvPr>
          <p:cNvSpPr>
            <a:spLocks noGrp="1"/>
          </p:cNvSpPr>
          <p:nvPr>
            <p:ph type="title"/>
          </p:nvPr>
        </p:nvSpPr>
        <p:spPr/>
        <p:txBody>
          <a:bodyPr/>
          <a:lstStyle/>
          <a:p>
            <a:pPr algn="ctr"/>
            <a:r>
              <a:rPr lang="en-US" dirty="0"/>
              <a:t>DISKRET TUZILMALAR</a:t>
            </a:r>
          </a:p>
        </p:txBody>
      </p:sp>
      <p:sp>
        <p:nvSpPr>
          <p:cNvPr id="8" name="Footer Placeholder 7">
            <a:extLst>
              <a:ext uri="{FF2B5EF4-FFF2-40B4-BE49-F238E27FC236}">
                <a16:creationId xmlns:a16="http://schemas.microsoft.com/office/drawing/2014/main" id="{4B15CC52-C8CC-8248-C74D-E5F1E68F7FB8}"/>
              </a:ext>
            </a:extLst>
          </p:cNvPr>
          <p:cNvSpPr>
            <a:spLocks noGrp="1"/>
          </p:cNvSpPr>
          <p:nvPr>
            <p:ph type="ftr" sz="quarter" idx="11"/>
          </p:nvPr>
        </p:nvSpPr>
        <p:spPr/>
        <p:txBody>
          <a:bodyPr/>
          <a:lstStyle/>
          <a:p>
            <a:r>
              <a:rPr lang="en-US"/>
              <a:t>Lecturer: I.Husainov, Biznes Boshqaruvi kafedrasi.</a:t>
            </a:r>
          </a:p>
        </p:txBody>
      </p:sp>
      <p:sp>
        <p:nvSpPr>
          <p:cNvPr id="6" name="Content Placeholder 2">
            <a:extLst>
              <a:ext uri="{FF2B5EF4-FFF2-40B4-BE49-F238E27FC236}">
                <a16:creationId xmlns:a16="http://schemas.microsoft.com/office/drawing/2014/main" id="{28E6C200-4482-E27A-257B-98273443B487}"/>
              </a:ext>
            </a:extLst>
          </p:cNvPr>
          <p:cNvSpPr txBox="1">
            <a:spLocks/>
          </p:cNvSpPr>
          <p:nvPr/>
        </p:nvSpPr>
        <p:spPr>
          <a:xfrm>
            <a:off x="990600" y="19780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err="1"/>
              <a:t>Dars</a:t>
            </a:r>
            <a:endParaRPr lang="en-US" dirty="0"/>
          </a:p>
          <a:p>
            <a:pPr marL="0" indent="0">
              <a:buFont typeface="Arial" panose="020B0604020202020204" pitchFamily="34" charset="0"/>
              <a:buNone/>
            </a:pPr>
            <a:endParaRPr lang="en-US" dirty="0"/>
          </a:p>
          <a:p>
            <a:pPr>
              <a:buFontTx/>
              <a:buChar char="-"/>
            </a:pPr>
            <a:r>
              <a:rPr lang="en-US" dirty="0"/>
              <a:t>2ta </a:t>
            </a:r>
            <a:r>
              <a:rPr lang="en-US" dirty="0" err="1"/>
              <a:t>kech</a:t>
            </a:r>
            <a:r>
              <a:rPr lang="en-US" dirty="0"/>
              <a:t> </a:t>
            </a:r>
            <a:r>
              <a:rPr lang="en-US" dirty="0" err="1"/>
              <a:t>qolish</a:t>
            </a:r>
            <a:r>
              <a:rPr lang="en-US" dirty="0"/>
              <a:t> – </a:t>
            </a:r>
            <a:r>
              <a:rPr lang="en-US" dirty="0" err="1"/>
              <a:t>osha</a:t>
            </a:r>
            <a:r>
              <a:rPr lang="en-US" dirty="0"/>
              <a:t> </a:t>
            </a:r>
            <a:r>
              <a:rPr lang="en-US" dirty="0" err="1"/>
              <a:t>darsga</a:t>
            </a:r>
            <a:r>
              <a:rPr lang="en-US" dirty="0"/>
              <a:t> NB</a:t>
            </a:r>
          </a:p>
          <a:p>
            <a:pPr>
              <a:buFontTx/>
              <a:buChar char="-"/>
            </a:pPr>
            <a:r>
              <a:rPr lang="en-US" dirty="0" err="1">
                <a:solidFill>
                  <a:srgbClr val="FF0000"/>
                </a:solidFill>
              </a:rPr>
              <a:t>Davomat</a:t>
            </a:r>
            <a:r>
              <a:rPr lang="en-US" dirty="0">
                <a:solidFill>
                  <a:srgbClr val="FF0000"/>
                </a:solidFill>
              </a:rPr>
              <a:t> 5 </a:t>
            </a:r>
            <a:r>
              <a:rPr lang="en-US">
                <a:solidFill>
                  <a:srgbClr val="FF0000"/>
                </a:solidFill>
              </a:rPr>
              <a:t>minut</a:t>
            </a:r>
            <a:endParaRPr lang="en-US" dirty="0"/>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10731889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5E789-306B-20AC-C86E-0F2B907E6F4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2543987-8C1A-D47E-C4E7-70E339C8D3BB}"/>
              </a:ext>
            </a:extLst>
          </p:cNvPr>
          <p:cNvSpPr>
            <a:spLocks noGrp="1"/>
          </p:cNvSpPr>
          <p:nvPr>
            <p:ph type="title"/>
          </p:nvPr>
        </p:nvSpPr>
        <p:spPr/>
        <p:txBody>
          <a:bodyPr/>
          <a:lstStyle/>
          <a:p>
            <a:pPr algn="ctr"/>
            <a:r>
              <a:rPr lang="en-US" dirty="0"/>
              <a:t>DISKRET TUZILMALAR</a:t>
            </a:r>
          </a:p>
        </p:txBody>
      </p:sp>
      <p:sp>
        <p:nvSpPr>
          <p:cNvPr id="8" name="Footer Placeholder 7">
            <a:extLst>
              <a:ext uri="{FF2B5EF4-FFF2-40B4-BE49-F238E27FC236}">
                <a16:creationId xmlns:a16="http://schemas.microsoft.com/office/drawing/2014/main" id="{08E3655A-DA3B-EBFF-E27E-510007D84484}"/>
              </a:ext>
            </a:extLst>
          </p:cNvPr>
          <p:cNvSpPr>
            <a:spLocks noGrp="1"/>
          </p:cNvSpPr>
          <p:nvPr>
            <p:ph type="ftr" sz="quarter" idx="11"/>
          </p:nvPr>
        </p:nvSpPr>
        <p:spPr/>
        <p:txBody>
          <a:bodyPr/>
          <a:lstStyle/>
          <a:p>
            <a:r>
              <a:rPr lang="en-US"/>
              <a:t>Lecturer: I.Husainov, Biznes Boshqaruvi kafedrasi.</a:t>
            </a:r>
          </a:p>
        </p:txBody>
      </p:sp>
      <p:sp>
        <p:nvSpPr>
          <p:cNvPr id="3" name="Content Placeholder 2">
            <a:extLst>
              <a:ext uri="{FF2B5EF4-FFF2-40B4-BE49-F238E27FC236}">
                <a16:creationId xmlns:a16="http://schemas.microsoft.com/office/drawing/2014/main" id="{FAB08606-B02E-969A-CAFB-73CE502EA464}"/>
              </a:ext>
            </a:extLst>
          </p:cNvPr>
          <p:cNvSpPr>
            <a:spLocks noGrp="1"/>
          </p:cNvSpPr>
          <p:nvPr>
            <p:ph idx="1"/>
          </p:nvPr>
        </p:nvSpPr>
        <p:spPr/>
        <p:txBody>
          <a:bodyPr/>
          <a:lstStyle/>
          <a:p>
            <a:pPr marL="0" indent="0">
              <a:buNone/>
            </a:pPr>
            <a:r>
              <a:rPr lang="en-US" dirty="0"/>
              <a:t>Kerak </a:t>
            </a:r>
            <a:r>
              <a:rPr lang="en-US" dirty="0" err="1"/>
              <a:t>bo’ladigan</a:t>
            </a:r>
            <a:r>
              <a:rPr lang="en-US" dirty="0"/>
              <a:t> </a:t>
            </a:r>
            <a:r>
              <a:rPr lang="en-US" dirty="0" err="1"/>
              <a:t>bilimlar</a:t>
            </a:r>
            <a:r>
              <a:rPr lang="en-US" dirty="0"/>
              <a:t>:</a:t>
            </a:r>
          </a:p>
          <a:p>
            <a:pPr marL="0" indent="0">
              <a:buNone/>
            </a:pPr>
            <a:endParaRPr lang="en-US" dirty="0"/>
          </a:p>
          <a:p>
            <a:pPr>
              <a:buFontTx/>
              <a:buChar char="-"/>
            </a:pPr>
            <a:r>
              <a:rPr lang="en-US" dirty="0"/>
              <a:t>Calculus 1,2</a:t>
            </a:r>
          </a:p>
          <a:p>
            <a:pPr>
              <a:buFontTx/>
              <a:buChar char="-"/>
            </a:pPr>
            <a:r>
              <a:rPr lang="en-US" dirty="0" err="1"/>
              <a:t>Dasturlash</a:t>
            </a:r>
            <a:r>
              <a:rPr lang="en-US" dirty="0"/>
              <a:t> 1,2</a:t>
            </a:r>
          </a:p>
          <a:p>
            <a:pPr>
              <a:buFontTx/>
              <a:buChar char="-"/>
            </a:pPr>
            <a:r>
              <a:rPr lang="en-US" dirty="0" err="1"/>
              <a:t>Ma’lumotlar</a:t>
            </a:r>
            <a:r>
              <a:rPr lang="en-US" dirty="0"/>
              <a:t> </a:t>
            </a:r>
            <a:r>
              <a:rPr lang="en-US" dirty="0" err="1"/>
              <a:t>tuzilmasi</a:t>
            </a:r>
            <a:r>
              <a:rPr lang="en-US" dirty="0"/>
              <a:t> </a:t>
            </a:r>
            <a:r>
              <a:rPr lang="en-US" dirty="0" err="1"/>
              <a:t>va</a:t>
            </a:r>
            <a:r>
              <a:rPr lang="en-US" dirty="0"/>
              <a:t> </a:t>
            </a:r>
            <a:r>
              <a:rPr lang="en-US" dirty="0" err="1"/>
              <a:t>algoritmlar</a:t>
            </a: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35418285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E7D20-372F-FEC7-E67A-0B9568A589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67237D1-E378-542F-BA04-C16143ACB91A}"/>
              </a:ext>
            </a:extLst>
          </p:cNvPr>
          <p:cNvSpPr>
            <a:spLocks noGrp="1"/>
          </p:cNvSpPr>
          <p:nvPr>
            <p:ph type="title"/>
          </p:nvPr>
        </p:nvSpPr>
        <p:spPr/>
        <p:txBody>
          <a:bodyPr/>
          <a:lstStyle/>
          <a:p>
            <a:pPr algn="ctr"/>
            <a:r>
              <a:rPr lang="en-US" dirty="0"/>
              <a:t>DISKRET TUZILMALAR</a:t>
            </a:r>
          </a:p>
        </p:txBody>
      </p:sp>
      <p:sp>
        <p:nvSpPr>
          <p:cNvPr id="8" name="Footer Placeholder 7">
            <a:extLst>
              <a:ext uri="{FF2B5EF4-FFF2-40B4-BE49-F238E27FC236}">
                <a16:creationId xmlns:a16="http://schemas.microsoft.com/office/drawing/2014/main" id="{B0F945E5-091E-A756-3F6C-2691BF156879}"/>
              </a:ext>
            </a:extLst>
          </p:cNvPr>
          <p:cNvSpPr>
            <a:spLocks noGrp="1"/>
          </p:cNvSpPr>
          <p:nvPr>
            <p:ph type="ftr" sz="quarter" idx="11"/>
          </p:nvPr>
        </p:nvSpPr>
        <p:spPr/>
        <p:txBody>
          <a:bodyPr/>
          <a:lstStyle/>
          <a:p>
            <a:r>
              <a:rPr lang="en-US"/>
              <a:t>Lecturer: I.Husainov, Biznes Boshqaruvi kafedrasi.</a:t>
            </a:r>
          </a:p>
        </p:txBody>
      </p:sp>
      <p:sp>
        <p:nvSpPr>
          <p:cNvPr id="3" name="Content Placeholder 2">
            <a:extLst>
              <a:ext uri="{FF2B5EF4-FFF2-40B4-BE49-F238E27FC236}">
                <a16:creationId xmlns:a16="http://schemas.microsoft.com/office/drawing/2014/main" id="{C69A0990-ADE0-1941-B946-DDFE3F13C226}"/>
              </a:ext>
            </a:extLst>
          </p:cNvPr>
          <p:cNvSpPr>
            <a:spLocks noGrp="1"/>
          </p:cNvSpPr>
          <p:nvPr>
            <p:ph idx="1"/>
          </p:nvPr>
        </p:nvSpPr>
        <p:spPr/>
        <p:txBody>
          <a:bodyPr/>
          <a:lstStyle/>
          <a:p>
            <a:pPr marL="0" indent="0">
              <a:buNone/>
            </a:pPr>
            <a:r>
              <a:rPr lang="en-US" dirty="0"/>
              <a:t>“</a:t>
            </a:r>
            <a:r>
              <a:rPr lang="en-US" dirty="0" err="1"/>
              <a:t>Diskret</a:t>
            </a:r>
            <a:r>
              <a:rPr lang="en-US" dirty="0"/>
              <a:t> </a:t>
            </a:r>
            <a:r>
              <a:rPr lang="en-US" dirty="0" err="1"/>
              <a:t>sozi</a:t>
            </a:r>
            <a:r>
              <a:rPr lang="en-US" dirty="0"/>
              <a:t> </a:t>
            </a:r>
            <a:r>
              <a:rPr lang="en-US" dirty="0" err="1"/>
              <a:t>nimani</a:t>
            </a:r>
            <a:r>
              <a:rPr lang="en-US" dirty="0"/>
              <a:t> </a:t>
            </a:r>
            <a:r>
              <a:rPr lang="en-US" dirty="0" err="1"/>
              <a:t>bildiradi</a:t>
            </a:r>
            <a:r>
              <a:rPr lang="en-US" dirty="0"/>
              <a:t>?”</a:t>
            </a:r>
          </a:p>
          <a:p>
            <a:pPr marL="0" indent="0">
              <a:buNone/>
            </a:pPr>
            <a:endParaRPr lang="en-US" dirty="0"/>
          </a:p>
          <a:p>
            <a:pPr>
              <a:buFontTx/>
              <a:buChar char="-"/>
            </a:pPr>
            <a:r>
              <a:rPr lang="en-US" dirty="0" err="1"/>
              <a:t>Sanoqlik</a:t>
            </a:r>
            <a:endParaRPr lang="en-US" dirty="0"/>
          </a:p>
          <a:p>
            <a:pPr>
              <a:buFontTx/>
              <a:buChar char="-"/>
            </a:pPr>
            <a:r>
              <a:rPr lang="en-US" dirty="0" err="1"/>
              <a:t>Alohida</a:t>
            </a:r>
            <a:r>
              <a:rPr lang="en-US" dirty="0"/>
              <a:t> </a:t>
            </a:r>
            <a:r>
              <a:rPr lang="en-US" dirty="0" err="1"/>
              <a:t>alohida</a:t>
            </a:r>
            <a:r>
              <a:rPr lang="en-US" dirty="0"/>
              <a:t> </a:t>
            </a:r>
            <a:r>
              <a:rPr lang="en-US" dirty="0" err="1"/>
              <a:t>hisoblanishi</a:t>
            </a:r>
            <a:r>
              <a:rPr lang="en-US" dirty="0"/>
              <a:t> </a:t>
            </a:r>
            <a:r>
              <a:rPr lang="en-US" dirty="0" err="1"/>
              <a:t>mumkun</a:t>
            </a:r>
            <a:endParaRPr lang="en-US" dirty="0"/>
          </a:p>
          <a:p>
            <a:pPr>
              <a:buFontTx/>
              <a:buChar char="-"/>
            </a:pPr>
            <a:r>
              <a:rPr lang="en-US" dirty="0"/>
              <a:t>Uzluksizlik </a:t>
            </a:r>
            <a:r>
              <a:rPr lang="en-US" dirty="0" err="1"/>
              <a:t>aksi</a:t>
            </a:r>
            <a:endParaRPr lang="en-US" dirty="0"/>
          </a:p>
          <a:p>
            <a:pPr marL="0" indent="0">
              <a:buNone/>
            </a:pPr>
            <a:endParaRPr lang="en-US" dirty="0"/>
          </a:p>
        </p:txBody>
      </p:sp>
    </p:spTree>
    <p:extLst>
      <p:ext uri="{BB962C8B-B14F-4D97-AF65-F5344CB8AC3E}">
        <p14:creationId xmlns:p14="http://schemas.microsoft.com/office/powerpoint/2010/main" val="3015586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50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50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5CD2C1-178C-2415-F8DB-90593A289B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74B9370-2E18-B4D1-5CF2-9B3C86BD1282}"/>
              </a:ext>
            </a:extLst>
          </p:cNvPr>
          <p:cNvSpPr>
            <a:spLocks noGrp="1"/>
          </p:cNvSpPr>
          <p:nvPr>
            <p:ph type="title"/>
          </p:nvPr>
        </p:nvSpPr>
        <p:spPr/>
        <p:txBody>
          <a:bodyPr/>
          <a:lstStyle/>
          <a:p>
            <a:pPr algn="ctr"/>
            <a:r>
              <a:rPr lang="en-US" dirty="0"/>
              <a:t>DISKRET TUZILMALAR</a:t>
            </a:r>
          </a:p>
        </p:txBody>
      </p:sp>
      <p:sp>
        <p:nvSpPr>
          <p:cNvPr id="8" name="Footer Placeholder 7">
            <a:extLst>
              <a:ext uri="{FF2B5EF4-FFF2-40B4-BE49-F238E27FC236}">
                <a16:creationId xmlns:a16="http://schemas.microsoft.com/office/drawing/2014/main" id="{3A277CDF-F71E-8B5A-1774-908341A40F06}"/>
              </a:ext>
            </a:extLst>
          </p:cNvPr>
          <p:cNvSpPr>
            <a:spLocks noGrp="1"/>
          </p:cNvSpPr>
          <p:nvPr>
            <p:ph type="ftr" sz="quarter" idx="11"/>
          </p:nvPr>
        </p:nvSpPr>
        <p:spPr/>
        <p:txBody>
          <a:bodyPr/>
          <a:lstStyle/>
          <a:p>
            <a:r>
              <a:rPr lang="en-US"/>
              <a:t>Lecturer: I.Husainov, Biznes Boshqaruvi kafedrasi.</a:t>
            </a:r>
          </a:p>
        </p:txBody>
      </p:sp>
      <p:sp>
        <p:nvSpPr>
          <p:cNvPr id="3" name="Content Placeholder 2">
            <a:extLst>
              <a:ext uri="{FF2B5EF4-FFF2-40B4-BE49-F238E27FC236}">
                <a16:creationId xmlns:a16="http://schemas.microsoft.com/office/drawing/2014/main" id="{DFB8F6CC-C48E-7C43-7F83-7FEACEA06F59}"/>
              </a:ext>
            </a:extLst>
          </p:cNvPr>
          <p:cNvSpPr>
            <a:spLocks noGrp="1"/>
          </p:cNvSpPr>
          <p:nvPr>
            <p:ph idx="1"/>
          </p:nvPr>
        </p:nvSpPr>
        <p:spPr/>
        <p:txBody>
          <a:bodyPr/>
          <a:lstStyle/>
          <a:p>
            <a:pPr marL="0" indent="0">
              <a:buNone/>
            </a:pPr>
            <a:r>
              <a:rPr lang="en-US" dirty="0" err="1"/>
              <a:t>Sinfdagi</a:t>
            </a:r>
            <a:r>
              <a:rPr lang="en-US" dirty="0"/>
              <a:t> </a:t>
            </a:r>
            <a:r>
              <a:rPr lang="en-US" dirty="0" err="1"/>
              <a:t>talabalarni</a:t>
            </a:r>
            <a:r>
              <a:rPr lang="en-US" dirty="0"/>
              <a:t> </a:t>
            </a:r>
            <a:r>
              <a:rPr lang="en-US" dirty="0" err="1"/>
              <a:t>sanashni</a:t>
            </a:r>
            <a:r>
              <a:rPr lang="en-US" dirty="0"/>
              <a:t> </a:t>
            </a:r>
            <a:r>
              <a:rPr lang="en-US" dirty="0" err="1"/>
              <a:t>tasavvur</a:t>
            </a:r>
            <a:r>
              <a:rPr lang="en-US" dirty="0"/>
              <a:t> </a:t>
            </a:r>
            <a:r>
              <a:rPr lang="en-US" dirty="0" err="1"/>
              <a:t>qiling</a:t>
            </a:r>
            <a:r>
              <a:rPr lang="en-US" dirty="0"/>
              <a:t> - </a:t>
            </a:r>
            <a:r>
              <a:rPr lang="en-US" dirty="0" err="1"/>
              <a:t>sizda</a:t>
            </a:r>
            <a:r>
              <a:rPr lang="en-US" dirty="0"/>
              <a:t> 25 </a:t>
            </a:r>
            <a:r>
              <a:rPr lang="en-US" dirty="0" err="1"/>
              <a:t>yoki</a:t>
            </a:r>
            <a:r>
              <a:rPr lang="en-US" dirty="0"/>
              <a:t> 26 </a:t>
            </a:r>
            <a:r>
              <a:rPr lang="en-US" dirty="0" err="1"/>
              <a:t>talaba</a:t>
            </a:r>
            <a:r>
              <a:rPr lang="en-US" dirty="0"/>
              <a:t> </a:t>
            </a:r>
            <a:r>
              <a:rPr lang="en-US" dirty="0" err="1"/>
              <a:t>bo'lishi</a:t>
            </a:r>
            <a:r>
              <a:rPr lang="en-US" dirty="0"/>
              <a:t> </a:t>
            </a:r>
            <a:r>
              <a:rPr lang="en-US" dirty="0" err="1"/>
              <a:t>mumkin</a:t>
            </a:r>
            <a:r>
              <a:rPr lang="en-US" dirty="0"/>
              <a:t>, </a:t>
            </a:r>
            <a:r>
              <a:rPr lang="en-US" dirty="0" err="1"/>
              <a:t>lekin</a:t>
            </a:r>
            <a:r>
              <a:rPr lang="en-US" dirty="0"/>
              <a:t> </a:t>
            </a:r>
            <a:r>
              <a:rPr lang="en-US" dirty="0" err="1"/>
              <a:t>hech</a:t>
            </a:r>
            <a:r>
              <a:rPr lang="en-US" dirty="0"/>
              <a:t> </a:t>
            </a:r>
            <a:r>
              <a:rPr lang="en-US" dirty="0" err="1"/>
              <a:t>qachon</a:t>
            </a:r>
            <a:r>
              <a:rPr lang="en-US" dirty="0"/>
              <a:t> 25,5 </a:t>
            </a:r>
            <a:r>
              <a:rPr lang="en-US" dirty="0" err="1"/>
              <a:t>talaba</a:t>
            </a:r>
            <a:r>
              <a:rPr lang="en-US" dirty="0"/>
              <a:t> </a:t>
            </a:r>
            <a:r>
              <a:rPr lang="en-US" dirty="0" err="1"/>
              <a:t>bo'lmaydi</a:t>
            </a:r>
            <a:r>
              <a:rPr lang="en-US" dirty="0"/>
              <a:t>. Bu </a:t>
            </a:r>
            <a:r>
              <a:rPr lang="en-US" dirty="0" err="1"/>
              <a:t>diskretlik</a:t>
            </a:r>
            <a:r>
              <a:rPr lang="en-US" dirty="0"/>
              <a:t>. </a:t>
            </a:r>
            <a:r>
              <a:rPr lang="en-US" dirty="0" err="1"/>
              <a:t>Aksincha</a:t>
            </a:r>
            <a:r>
              <a:rPr lang="en-US" dirty="0"/>
              <a:t>, </a:t>
            </a:r>
            <a:r>
              <a:rPr lang="en-US" dirty="0" err="1"/>
              <a:t>o'sha</a:t>
            </a:r>
            <a:r>
              <a:rPr lang="en-US" dirty="0"/>
              <a:t> </a:t>
            </a:r>
            <a:r>
              <a:rPr lang="en-US" dirty="0" err="1"/>
              <a:t>sinfning</a:t>
            </a:r>
            <a:r>
              <a:rPr lang="en-US" dirty="0"/>
              <a:t> </a:t>
            </a:r>
            <a:r>
              <a:rPr lang="en-US" dirty="0" err="1"/>
              <a:t>haroratini</a:t>
            </a:r>
            <a:r>
              <a:rPr lang="en-US" dirty="0"/>
              <a:t> </a:t>
            </a:r>
            <a:r>
              <a:rPr lang="en-US" dirty="0" err="1"/>
              <a:t>o'lchash</a:t>
            </a:r>
            <a:r>
              <a:rPr lang="en-US" dirty="0"/>
              <a:t> </a:t>
            </a:r>
            <a:r>
              <a:rPr lang="en-US" dirty="0" err="1"/>
              <a:t>sizga</a:t>
            </a:r>
            <a:r>
              <a:rPr lang="en-US" dirty="0"/>
              <a:t> </a:t>
            </a:r>
            <a:r>
              <a:rPr lang="en-US" dirty="0" err="1"/>
              <a:t>uzluksiz</a:t>
            </a:r>
            <a:r>
              <a:rPr lang="en-US" dirty="0"/>
              <a:t> </a:t>
            </a:r>
            <a:r>
              <a:rPr lang="en-US" dirty="0" err="1"/>
              <a:t>qiymatlar</a:t>
            </a:r>
            <a:r>
              <a:rPr lang="en-US" dirty="0"/>
              <a:t> </a:t>
            </a:r>
            <a:r>
              <a:rPr lang="en-US" dirty="0" err="1"/>
              <a:t>beradi</a:t>
            </a:r>
            <a:r>
              <a:rPr lang="en-US" dirty="0"/>
              <a:t> - u 72,3 </a:t>
            </a:r>
            <a:r>
              <a:rPr lang="en-US" dirty="0" err="1"/>
              <a:t>daraja</a:t>
            </a:r>
            <a:r>
              <a:rPr lang="en-US" dirty="0"/>
              <a:t>, 72,35 </a:t>
            </a:r>
            <a:r>
              <a:rPr lang="en-US" dirty="0" err="1"/>
              <a:t>daraja</a:t>
            </a:r>
            <a:r>
              <a:rPr lang="en-US" dirty="0"/>
              <a:t> </a:t>
            </a:r>
            <a:r>
              <a:rPr lang="en-US" dirty="0" err="1"/>
              <a:t>yoki</a:t>
            </a:r>
            <a:r>
              <a:rPr lang="en-US" dirty="0"/>
              <a:t> </a:t>
            </a:r>
            <a:r>
              <a:rPr lang="en-US" dirty="0" err="1"/>
              <a:t>oraligidagi</a:t>
            </a:r>
            <a:r>
              <a:rPr lang="en-US" dirty="0"/>
              <a:t> </a:t>
            </a:r>
            <a:r>
              <a:rPr lang="en-US" dirty="0" err="1"/>
              <a:t>istalgan</a:t>
            </a:r>
            <a:r>
              <a:rPr lang="en-US" dirty="0"/>
              <a:t> </a:t>
            </a:r>
            <a:r>
              <a:rPr lang="en-US" dirty="0" err="1"/>
              <a:t>qiymat</a:t>
            </a:r>
            <a:r>
              <a:rPr lang="en-US" dirty="0"/>
              <a:t> </a:t>
            </a:r>
            <a:r>
              <a:rPr lang="en-US" dirty="0" err="1"/>
              <a:t>bo'lishi</a:t>
            </a:r>
            <a:r>
              <a:rPr lang="en-US" dirty="0"/>
              <a:t> </a:t>
            </a:r>
            <a:r>
              <a:rPr lang="en-US" dirty="0" err="1"/>
              <a:t>mumkin</a:t>
            </a:r>
            <a:r>
              <a:rPr lang="en-US" dirty="0"/>
              <a:t>.</a:t>
            </a:r>
          </a:p>
          <a:p>
            <a:pPr marL="0" indent="0">
              <a:buNone/>
            </a:pPr>
            <a:endParaRPr lang="en-US" dirty="0"/>
          </a:p>
        </p:txBody>
      </p:sp>
    </p:spTree>
    <p:extLst>
      <p:ext uri="{BB962C8B-B14F-4D97-AF65-F5344CB8AC3E}">
        <p14:creationId xmlns:p14="http://schemas.microsoft.com/office/powerpoint/2010/main" val="4199130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BB791-B664-6EAB-DF0F-FCB6F924C2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6AE1623-599B-1203-87E9-F40D1AA44D94}"/>
              </a:ext>
            </a:extLst>
          </p:cNvPr>
          <p:cNvSpPr>
            <a:spLocks noGrp="1"/>
          </p:cNvSpPr>
          <p:nvPr>
            <p:ph type="title"/>
          </p:nvPr>
        </p:nvSpPr>
        <p:spPr/>
        <p:txBody>
          <a:bodyPr/>
          <a:lstStyle/>
          <a:p>
            <a:pPr algn="ctr"/>
            <a:r>
              <a:rPr lang="en-US" dirty="0"/>
              <a:t>DISKRET TUZILMALAR</a:t>
            </a:r>
          </a:p>
        </p:txBody>
      </p:sp>
      <p:sp>
        <p:nvSpPr>
          <p:cNvPr id="8" name="Footer Placeholder 7">
            <a:extLst>
              <a:ext uri="{FF2B5EF4-FFF2-40B4-BE49-F238E27FC236}">
                <a16:creationId xmlns:a16="http://schemas.microsoft.com/office/drawing/2014/main" id="{04E72057-B72B-11BE-C6A2-C7B2360AB98F}"/>
              </a:ext>
            </a:extLst>
          </p:cNvPr>
          <p:cNvSpPr>
            <a:spLocks noGrp="1"/>
          </p:cNvSpPr>
          <p:nvPr>
            <p:ph type="ftr" sz="quarter" idx="11"/>
          </p:nvPr>
        </p:nvSpPr>
        <p:spPr/>
        <p:txBody>
          <a:bodyPr/>
          <a:lstStyle/>
          <a:p>
            <a:r>
              <a:rPr lang="en-US"/>
              <a:t>Lecturer: I.Husainov, Biznes Boshqaruvi kafedrasi.</a:t>
            </a:r>
          </a:p>
        </p:txBody>
      </p:sp>
      <p:sp>
        <p:nvSpPr>
          <p:cNvPr id="3" name="Content Placeholder 2">
            <a:extLst>
              <a:ext uri="{FF2B5EF4-FFF2-40B4-BE49-F238E27FC236}">
                <a16:creationId xmlns:a16="http://schemas.microsoft.com/office/drawing/2014/main" id="{C0838B4C-896E-F081-6308-CBE356CE6319}"/>
              </a:ext>
            </a:extLst>
          </p:cNvPr>
          <p:cNvSpPr>
            <a:spLocks noGrp="1"/>
          </p:cNvSpPr>
          <p:nvPr>
            <p:ph idx="1"/>
          </p:nvPr>
        </p:nvSpPr>
        <p:spPr/>
        <p:txBody>
          <a:bodyPr/>
          <a:lstStyle/>
          <a:p>
            <a:pPr marL="0" indent="0">
              <a:buNone/>
            </a:pPr>
            <a:r>
              <a:rPr lang="en-US" dirty="0" err="1"/>
              <a:t>Asosiy</a:t>
            </a:r>
            <a:r>
              <a:rPr lang="en-US" dirty="0"/>
              <a:t> </a:t>
            </a:r>
            <a:r>
              <a:rPr lang="en-US" dirty="0" err="1"/>
              <a:t>Mavzular</a:t>
            </a:r>
            <a:r>
              <a:rPr lang="en-US" dirty="0"/>
              <a:t> </a:t>
            </a:r>
            <a:r>
              <a:rPr lang="en-US" dirty="0" err="1"/>
              <a:t>va</a:t>
            </a:r>
            <a:r>
              <a:rPr lang="en-US" dirty="0"/>
              <a:t> </a:t>
            </a:r>
            <a:r>
              <a:rPr lang="en-US" dirty="0" err="1"/>
              <a:t>Tushunchalar</a:t>
            </a:r>
            <a:r>
              <a:rPr lang="en-US" dirty="0"/>
              <a:t>:</a:t>
            </a:r>
          </a:p>
          <a:p>
            <a:pPr>
              <a:buFontTx/>
              <a:buChar char="-"/>
            </a:pPr>
            <a:r>
              <a:rPr lang="en-US" dirty="0" err="1"/>
              <a:t>Mantiq</a:t>
            </a:r>
            <a:r>
              <a:rPr lang="en-US" dirty="0"/>
              <a:t> </a:t>
            </a:r>
            <a:r>
              <a:rPr lang="en-US" dirty="0" err="1"/>
              <a:t>va</a:t>
            </a:r>
            <a:r>
              <a:rPr lang="en-US" dirty="0"/>
              <a:t> </a:t>
            </a:r>
            <a:r>
              <a:rPr lang="en-US" dirty="0" err="1"/>
              <a:t>Isbotlash</a:t>
            </a:r>
            <a:r>
              <a:rPr lang="en-US" dirty="0"/>
              <a:t> </a:t>
            </a:r>
            <a:r>
              <a:rPr lang="en-US" dirty="0" err="1"/>
              <a:t>Usullari</a:t>
            </a:r>
            <a:endParaRPr lang="en-US" dirty="0"/>
          </a:p>
          <a:p>
            <a:pPr>
              <a:buFontTx/>
              <a:buChar char="-"/>
            </a:pPr>
            <a:r>
              <a:rPr lang="en-US" dirty="0" err="1"/>
              <a:t>To'plamlar</a:t>
            </a:r>
            <a:r>
              <a:rPr lang="en-US" dirty="0"/>
              <a:t> </a:t>
            </a:r>
            <a:r>
              <a:rPr lang="en-US" dirty="0" err="1"/>
              <a:t>Nazariyasi</a:t>
            </a:r>
            <a:r>
              <a:rPr lang="en-US" dirty="0"/>
              <a:t> </a:t>
            </a:r>
            <a:r>
              <a:rPr lang="en-US" dirty="0" err="1"/>
              <a:t>va</a:t>
            </a:r>
            <a:r>
              <a:rPr lang="en-US" dirty="0"/>
              <a:t> </a:t>
            </a:r>
            <a:r>
              <a:rPr lang="en-US" dirty="0" err="1"/>
              <a:t>Kombinatorika</a:t>
            </a:r>
            <a:endParaRPr lang="en-US" dirty="0"/>
          </a:p>
          <a:p>
            <a:pPr>
              <a:buFontTx/>
              <a:buChar char="-"/>
            </a:pPr>
            <a:r>
              <a:rPr lang="en-US" dirty="0" err="1"/>
              <a:t>Graflar</a:t>
            </a:r>
            <a:r>
              <a:rPr lang="en-US" dirty="0"/>
              <a:t> </a:t>
            </a:r>
            <a:r>
              <a:rPr lang="en-US" dirty="0" err="1"/>
              <a:t>Nazariyasi</a:t>
            </a:r>
            <a:endParaRPr lang="en-US" dirty="0"/>
          </a:p>
          <a:p>
            <a:pPr>
              <a:buFontTx/>
              <a:buChar char="-"/>
            </a:pPr>
            <a:r>
              <a:rPr lang="en-US" dirty="0" err="1"/>
              <a:t>Munosabatlar</a:t>
            </a:r>
            <a:r>
              <a:rPr lang="en-US" dirty="0"/>
              <a:t> </a:t>
            </a:r>
            <a:r>
              <a:rPr lang="en-US" dirty="0" err="1"/>
              <a:t>va</a:t>
            </a:r>
            <a:r>
              <a:rPr lang="en-US" dirty="0"/>
              <a:t> </a:t>
            </a:r>
            <a:r>
              <a:rPr lang="en-US" dirty="0" err="1"/>
              <a:t>Funksiyalar</a:t>
            </a:r>
            <a:endParaRPr lang="en-US" dirty="0"/>
          </a:p>
          <a:p>
            <a:pPr>
              <a:buFontTx/>
              <a:buChar char="-"/>
            </a:pPr>
            <a:r>
              <a:rPr lang="en-US" dirty="0" err="1"/>
              <a:t>Sonlar</a:t>
            </a:r>
            <a:r>
              <a:rPr lang="en-US" dirty="0"/>
              <a:t> </a:t>
            </a:r>
            <a:r>
              <a:rPr lang="en-US" dirty="0" err="1"/>
              <a:t>Nazariyasi</a:t>
            </a:r>
            <a:endParaRPr lang="en-US" dirty="0"/>
          </a:p>
          <a:p>
            <a:pPr>
              <a:buFontTx/>
              <a:buChar char="-"/>
            </a:pPr>
            <a:r>
              <a:rPr lang="en-US" dirty="0" err="1"/>
              <a:t>Daraxtlar</a:t>
            </a:r>
            <a:r>
              <a:rPr lang="en-US" dirty="0"/>
              <a:t> </a:t>
            </a:r>
            <a:r>
              <a:rPr lang="en-US" dirty="0" err="1"/>
              <a:t>va</a:t>
            </a:r>
            <a:r>
              <a:rPr lang="en-US" dirty="0"/>
              <a:t> </a:t>
            </a:r>
            <a:r>
              <a:rPr lang="en-US" dirty="0" err="1"/>
              <a:t>Rekursiya</a:t>
            </a:r>
            <a:endParaRPr lang="en-US" dirty="0"/>
          </a:p>
        </p:txBody>
      </p:sp>
    </p:spTree>
    <p:extLst>
      <p:ext uri="{BB962C8B-B14F-4D97-AF65-F5344CB8AC3E}">
        <p14:creationId xmlns:p14="http://schemas.microsoft.com/office/powerpoint/2010/main" val="28977625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1E90EE-26B0-7CA7-F3D8-F6274C888C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8ACED8-44A4-89CE-538F-2D475CDB3425}"/>
              </a:ext>
            </a:extLst>
          </p:cNvPr>
          <p:cNvSpPr>
            <a:spLocks noGrp="1"/>
          </p:cNvSpPr>
          <p:nvPr>
            <p:ph type="title"/>
          </p:nvPr>
        </p:nvSpPr>
        <p:spPr/>
        <p:txBody>
          <a:bodyPr/>
          <a:lstStyle/>
          <a:p>
            <a:pPr algn="ctr"/>
            <a:r>
              <a:rPr lang="en-US" dirty="0"/>
              <a:t>DISKRET TUZILMALAR</a:t>
            </a:r>
          </a:p>
        </p:txBody>
      </p:sp>
      <p:sp>
        <p:nvSpPr>
          <p:cNvPr id="8" name="Footer Placeholder 7">
            <a:extLst>
              <a:ext uri="{FF2B5EF4-FFF2-40B4-BE49-F238E27FC236}">
                <a16:creationId xmlns:a16="http://schemas.microsoft.com/office/drawing/2014/main" id="{01D7737C-2AC4-1626-1F0E-4D7D0AB4751F}"/>
              </a:ext>
            </a:extLst>
          </p:cNvPr>
          <p:cNvSpPr>
            <a:spLocks noGrp="1"/>
          </p:cNvSpPr>
          <p:nvPr>
            <p:ph type="ftr" sz="quarter" idx="11"/>
          </p:nvPr>
        </p:nvSpPr>
        <p:spPr/>
        <p:txBody>
          <a:bodyPr/>
          <a:lstStyle/>
          <a:p>
            <a:r>
              <a:rPr lang="en-US"/>
              <a:t>Lecturer: I.Husainov, Biznes Boshqaruvi kafedrasi.</a:t>
            </a:r>
          </a:p>
        </p:txBody>
      </p:sp>
      <p:sp>
        <p:nvSpPr>
          <p:cNvPr id="3" name="Content Placeholder 2">
            <a:extLst>
              <a:ext uri="{FF2B5EF4-FFF2-40B4-BE49-F238E27FC236}">
                <a16:creationId xmlns:a16="http://schemas.microsoft.com/office/drawing/2014/main" id="{BD24C937-22AD-6FDA-6F20-686992523E37}"/>
              </a:ext>
            </a:extLst>
          </p:cNvPr>
          <p:cNvSpPr>
            <a:spLocks noGrp="1"/>
          </p:cNvSpPr>
          <p:nvPr>
            <p:ph idx="1"/>
          </p:nvPr>
        </p:nvSpPr>
        <p:spPr/>
        <p:txBody>
          <a:bodyPr/>
          <a:lstStyle/>
          <a:p>
            <a:pPr marL="0" indent="0">
              <a:buNone/>
            </a:pPr>
            <a:r>
              <a:rPr lang="en-US" dirty="0" err="1"/>
              <a:t>Amaliy</a:t>
            </a:r>
            <a:r>
              <a:rPr lang="en-US" dirty="0"/>
              <a:t> </a:t>
            </a:r>
            <a:r>
              <a:rPr lang="en-US" dirty="0" err="1"/>
              <a:t>Qo'llanmalar</a:t>
            </a:r>
            <a:r>
              <a:rPr lang="en-US" dirty="0"/>
              <a:t>:</a:t>
            </a:r>
          </a:p>
          <a:p>
            <a:pPr>
              <a:buFontTx/>
              <a:buChar char="-"/>
            </a:pPr>
            <a:r>
              <a:rPr lang="en-US" dirty="0" err="1"/>
              <a:t>Kompyuter</a:t>
            </a:r>
            <a:r>
              <a:rPr lang="en-US" dirty="0"/>
              <a:t> </a:t>
            </a:r>
            <a:r>
              <a:rPr lang="en-US" dirty="0" err="1"/>
              <a:t>Tarmoqlari</a:t>
            </a:r>
            <a:endParaRPr lang="en-US" dirty="0"/>
          </a:p>
          <a:p>
            <a:pPr>
              <a:buFontTx/>
              <a:buChar char="-"/>
            </a:pPr>
            <a:r>
              <a:rPr lang="en-US" dirty="0" err="1"/>
              <a:t>Kriptografiya</a:t>
            </a:r>
            <a:r>
              <a:rPr lang="en-US" dirty="0"/>
              <a:t> </a:t>
            </a:r>
            <a:r>
              <a:rPr lang="en-US" dirty="0" err="1"/>
              <a:t>va</a:t>
            </a:r>
            <a:r>
              <a:rPr lang="en-US" dirty="0"/>
              <a:t> </a:t>
            </a:r>
            <a:r>
              <a:rPr lang="en-US" dirty="0" err="1"/>
              <a:t>Axborot</a:t>
            </a:r>
            <a:r>
              <a:rPr lang="en-US" dirty="0"/>
              <a:t> </a:t>
            </a:r>
            <a:r>
              <a:rPr lang="en-US" dirty="0" err="1"/>
              <a:t>Xavfsizligi</a:t>
            </a:r>
            <a:endParaRPr lang="en-US" dirty="0"/>
          </a:p>
          <a:p>
            <a:pPr>
              <a:buFontTx/>
              <a:buChar char="-"/>
            </a:pPr>
            <a:r>
              <a:rPr lang="en-US" dirty="0" err="1"/>
              <a:t>Ma'lumotlar</a:t>
            </a:r>
            <a:r>
              <a:rPr lang="en-US" dirty="0"/>
              <a:t> </a:t>
            </a:r>
            <a:r>
              <a:rPr lang="en-US" dirty="0" err="1"/>
              <a:t>Bazasi</a:t>
            </a:r>
            <a:r>
              <a:rPr lang="en-US" dirty="0"/>
              <a:t> </a:t>
            </a:r>
            <a:r>
              <a:rPr lang="en-US" dirty="0" err="1"/>
              <a:t>Dizayni</a:t>
            </a:r>
            <a:r>
              <a:rPr lang="en-US" dirty="0"/>
              <a:t> </a:t>
            </a:r>
            <a:r>
              <a:rPr lang="en-US" dirty="0" err="1"/>
              <a:t>va</a:t>
            </a:r>
            <a:r>
              <a:rPr lang="en-US" dirty="0"/>
              <a:t> </a:t>
            </a:r>
            <a:r>
              <a:rPr lang="en-US" dirty="0" err="1"/>
              <a:t>Optimallashtirish</a:t>
            </a:r>
            <a:endParaRPr lang="en-US" dirty="0"/>
          </a:p>
          <a:p>
            <a:pPr>
              <a:buFontTx/>
              <a:buChar char="-"/>
            </a:pPr>
            <a:r>
              <a:rPr lang="en-US" dirty="0" err="1"/>
              <a:t>Algoritm</a:t>
            </a:r>
            <a:r>
              <a:rPr lang="en-US" dirty="0"/>
              <a:t> </a:t>
            </a:r>
            <a:r>
              <a:rPr lang="en-US" dirty="0" err="1"/>
              <a:t>Tahlili</a:t>
            </a:r>
            <a:endParaRPr lang="en-US" dirty="0"/>
          </a:p>
          <a:p>
            <a:pPr>
              <a:buFontTx/>
              <a:buChar char="-"/>
            </a:pPr>
            <a:r>
              <a:rPr lang="en-US" dirty="0"/>
              <a:t>AI </a:t>
            </a:r>
            <a:r>
              <a:rPr lang="en-US" dirty="0" err="1"/>
              <a:t>va</a:t>
            </a:r>
            <a:r>
              <a:rPr lang="en-US" dirty="0"/>
              <a:t> ML</a:t>
            </a:r>
          </a:p>
          <a:p>
            <a:pPr>
              <a:buFontTx/>
              <a:buChar char="-"/>
            </a:pPr>
            <a:r>
              <a:rPr lang="en-US" dirty="0" err="1"/>
              <a:t>Logistika</a:t>
            </a:r>
            <a:r>
              <a:rPr lang="en-US" dirty="0"/>
              <a:t> </a:t>
            </a:r>
            <a:r>
              <a:rPr lang="en-US" dirty="0" err="1"/>
              <a:t>va</a:t>
            </a:r>
            <a:r>
              <a:rPr lang="en-US" dirty="0"/>
              <a:t> </a:t>
            </a:r>
            <a:r>
              <a:rPr lang="en-US" dirty="0" err="1"/>
              <a:t>ish</a:t>
            </a:r>
            <a:r>
              <a:rPr lang="en-US" dirty="0"/>
              <a:t> </a:t>
            </a:r>
            <a:r>
              <a:rPr lang="en-US" dirty="0" err="1"/>
              <a:t>protsessini</a:t>
            </a:r>
            <a:r>
              <a:rPr lang="en-US" dirty="0"/>
              <a:t> </a:t>
            </a:r>
            <a:r>
              <a:rPr lang="en-US" dirty="0" err="1"/>
              <a:t>optimallashtirish</a:t>
            </a:r>
            <a:endParaRPr lang="en-US" dirty="0"/>
          </a:p>
        </p:txBody>
      </p:sp>
    </p:spTree>
    <p:extLst>
      <p:ext uri="{BB962C8B-B14F-4D97-AF65-F5344CB8AC3E}">
        <p14:creationId xmlns:p14="http://schemas.microsoft.com/office/powerpoint/2010/main" val="3915956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51BC80-1849-4AA5-BAFA-8F4CEFF44ED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539BEE-FBA3-B929-B079-B9F702AAD8D4}"/>
              </a:ext>
            </a:extLst>
          </p:cNvPr>
          <p:cNvSpPr>
            <a:spLocks noGrp="1"/>
          </p:cNvSpPr>
          <p:nvPr>
            <p:ph type="title"/>
          </p:nvPr>
        </p:nvSpPr>
        <p:spPr/>
        <p:txBody>
          <a:bodyPr/>
          <a:lstStyle/>
          <a:p>
            <a:pPr algn="ctr"/>
            <a:r>
              <a:rPr lang="en-US" dirty="0"/>
              <a:t>Introduction to cloud computing</a:t>
            </a:r>
          </a:p>
        </p:txBody>
      </p:sp>
      <p:sp>
        <p:nvSpPr>
          <p:cNvPr id="7" name="Footer Placeholder 6">
            <a:extLst>
              <a:ext uri="{FF2B5EF4-FFF2-40B4-BE49-F238E27FC236}">
                <a16:creationId xmlns:a16="http://schemas.microsoft.com/office/drawing/2014/main" id="{7F207D24-C7A3-1534-AB22-82118C65FD24}"/>
              </a:ext>
            </a:extLst>
          </p:cNvPr>
          <p:cNvSpPr>
            <a:spLocks noGrp="1"/>
          </p:cNvSpPr>
          <p:nvPr>
            <p:ph type="ftr" sz="quarter" idx="11"/>
          </p:nvPr>
        </p:nvSpPr>
        <p:spPr/>
        <p:txBody>
          <a:bodyPr/>
          <a:lstStyle/>
          <a:p>
            <a:r>
              <a:rPr lang="en-US"/>
              <a:t>Lecturer: I.Husainov, Biznes Boshqaruvi kafedrasi.</a:t>
            </a:r>
          </a:p>
        </p:txBody>
      </p:sp>
      <p:sp>
        <p:nvSpPr>
          <p:cNvPr id="3" name="Content Placeholder 2">
            <a:extLst>
              <a:ext uri="{FF2B5EF4-FFF2-40B4-BE49-F238E27FC236}">
                <a16:creationId xmlns:a16="http://schemas.microsoft.com/office/drawing/2014/main" id="{D5D302F8-BD47-F4DE-5F43-A94ACA2580B1}"/>
              </a:ext>
            </a:extLst>
          </p:cNvPr>
          <p:cNvSpPr>
            <a:spLocks noGrp="1"/>
          </p:cNvSpPr>
          <p:nvPr>
            <p:ph idx="1"/>
          </p:nvPr>
        </p:nvSpPr>
        <p:spPr/>
        <p:txBody>
          <a:bodyPr/>
          <a:lstStyle/>
          <a:p>
            <a:pPr marL="0" indent="0">
              <a:buNone/>
            </a:pPr>
            <a:r>
              <a:rPr lang="en-US" dirty="0"/>
              <a:t>On demand delivery!</a:t>
            </a:r>
          </a:p>
          <a:p>
            <a:pPr marL="0" indent="0">
              <a:buNone/>
            </a:pPr>
            <a:endParaRPr lang="en-US" dirty="0"/>
          </a:p>
          <a:p>
            <a:pPr marL="0" indent="0">
              <a:buNone/>
            </a:pPr>
            <a:r>
              <a:rPr lang="en-US" dirty="0"/>
              <a:t>A cloud provider has the resources you need, when you need them </a:t>
            </a:r>
          </a:p>
        </p:txBody>
      </p:sp>
    </p:spTree>
    <p:extLst>
      <p:ext uri="{BB962C8B-B14F-4D97-AF65-F5344CB8AC3E}">
        <p14:creationId xmlns:p14="http://schemas.microsoft.com/office/powerpoint/2010/main" val="14538039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45EE0-98D2-8950-4EAC-8177B2E0757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55803FE-6351-47BA-9C7A-F07EE84778BB}"/>
              </a:ext>
            </a:extLst>
          </p:cNvPr>
          <p:cNvSpPr>
            <a:spLocks noGrp="1"/>
          </p:cNvSpPr>
          <p:nvPr>
            <p:ph type="title"/>
          </p:nvPr>
        </p:nvSpPr>
        <p:spPr/>
        <p:txBody>
          <a:bodyPr/>
          <a:lstStyle/>
          <a:p>
            <a:pPr algn="ctr"/>
            <a:r>
              <a:rPr lang="en-US" dirty="0"/>
              <a:t>Introduction to cloud computing</a:t>
            </a:r>
          </a:p>
        </p:txBody>
      </p:sp>
      <p:sp>
        <p:nvSpPr>
          <p:cNvPr id="7" name="Footer Placeholder 6">
            <a:extLst>
              <a:ext uri="{FF2B5EF4-FFF2-40B4-BE49-F238E27FC236}">
                <a16:creationId xmlns:a16="http://schemas.microsoft.com/office/drawing/2014/main" id="{84B77CB5-8C7A-F026-2236-92E66FE69B29}"/>
              </a:ext>
            </a:extLst>
          </p:cNvPr>
          <p:cNvSpPr>
            <a:spLocks noGrp="1"/>
          </p:cNvSpPr>
          <p:nvPr>
            <p:ph type="ftr" sz="quarter" idx="11"/>
          </p:nvPr>
        </p:nvSpPr>
        <p:spPr/>
        <p:txBody>
          <a:bodyPr/>
          <a:lstStyle/>
          <a:p>
            <a:r>
              <a:rPr lang="en-US"/>
              <a:t>Lecturer: I.Husainov, Biznes Boshqaruvi kafedrasi.</a:t>
            </a:r>
          </a:p>
        </p:txBody>
      </p:sp>
      <p:sp>
        <p:nvSpPr>
          <p:cNvPr id="3" name="Content Placeholder 2">
            <a:extLst>
              <a:ext uri="{FF2B5EF4-FFF2-40B4-BE49-F238E27FC236}">
                <a16:creationId xmlns:a16="http://schemas.microsoft.com/office/drawing/2014/main" id="{2CAA90F2-4E17-F6AB-21C6-C8C73E10F0A6}"/>
              </a:ext>
            </a:extLst>
          </p:cNvPr>
          <p:cNvSpPr>
            <a:spLocks noGrp="1"/>
          </p:cNvSpPr>
          <p:nvPr>
            <p:ph idx="1"/>
          </p:nvPr>
        </p:nvSpPr>
        <p:spPr/>
        <p:txBody>
          <a:bodyPr/>
          <a:lstStyle/>
          <a:p>
            <a:pPr marL="0" indent="0">
              <a:buNone/>
            </a:pPr>
            <a:r>
              <a:rPr lang="en-US" dirty="0"/>
              <a:t>IT resources over the internet!</a:t>
            </a:r>
          </a:p>
          <a:p>
            <a:pPr marL="0" indent="0">
              <a:buNone/>
            </a:pPr>
            <a:endParaRPr lang="en-US" dirty="0"/>
          </a:p>
          <a:p>
            <a:pPr marL="0" indent="0">
              <a:buNone/>
            </a:pPr>
            <a:r>
              <a:rPr lang="en-US" dirty="0"/>
              <a:t>Servers, networks, storage, development tools, and applications.</a:t>
            </a:r>
          </a:p>
        </p:txBody>
      </p:sp>
    </p:spTree>
    <p:extLst>
      <p:ext uri="{BB962C8B-B14F-4D97-AF65-F5344CB8AC3E}">
        <p14:creationId xmlns:p14="http://schemas.microsoft.com/office/powerpoint/2010/main" val="7165881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D0714-F19C-5171-7F98-FC8589B756D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F7449E6-D8B2-8A93-B498-7D975BA7C71A}"/>
              </a:ext>
            </a:extLst>
          </p:cNvPr>
          <p:cNvSpPr>
            <a:spLocks noGrp="1"/>
          </p:cNvSpPr>
          <p:nvPr>
            <p:ph type="title"/>
          </p:nvPr>
        </p:nvSpPr>
        <p:spPr/>
        <p:txBody>
          <a:bodyPr/>
          <a:lstStyle/>
          <a:p>
            <a:pPr algn="ctr"/>
            <a:r>
              <a:rPr lang="en-US" dirty="0"/>
              <a:t>Introduction to cloud computing</a:t>
            </a:r>
          </a:p>
        </p:txBody>
      </p:sp>
      <p:sp>
        <p:nvSpPr>
          <p:cNvPr id="7" name="Footer Placeholder 6">
            <a:extLst>
              <a:ext uri="{FF2B5EF4-FFF2-40B4-BE49-F238E27FC236}">
                <a16:creationId xmlns:a16="http://schemas.microsoft.com/office/drawing/2014/main" id="{A14D9418-2714-6944-F6C8-68596B2889BD}"/>
              </a:ext>
            </a:extLst>
          </p:cNvPr>
          <p:cNvSpPr>
            <a:spLocks noGrp="1"/>
          </p:cNvSpPr>
          <p:nvPr>
            <p:ph type="ftr" sz="quarter" idx="11"/>
          </p:nvPr>
        </p:nvSpPr>
        <p:spPr/>
        <p:txBody>
          <a:bodyPr/>
          <a:lstStyle/>
          <a:p>
            <a:r>
              <a:rPr lang="en-US"/>
              <a:t>Lecturer: I.Husainov, Biznes Boshqaruvi kafedrasi.</a:t>
            </a:r>
          </a:p>
        </p:txBody>
      </p:sp>
      <p:sp>
        <p:nvSpPr>
          <p:cNvPr id="3" name="Content Placeholder 2">
            <a:extLst>
              <a:ext uri="{FF2B5EF4-FFF2-40B4-BE49-F238E27FC236}">
                <a16:creationId xmlns:a16="http://schemas.microsoft.com/office/drawing/2014/main" id="{17F6F22C-E1FB-7C8B-9957-F28C4F53CA44}"/>
              </a:ext>
            </a:extLst>
          </p:cNvPr>
          <p:cNvSpPr>
            <a:spLocks noGrp="1"/>
          </p:cNvSpPr>
          <p:nvPr>
            <p:ph idx="1"/>
          </p:nvPr>
        </p:nvSpPr>
        <p:spPr/>
        <p:txBody>
          <a:bodyPr/>
          <a:lstStyle/>
          <a:p>
            <a:pPr marL="0" indent="0">
              <a:buNone/>
            </a:pPr>
            <a:r>
              <a:rPr lang="en-US" dirty="0"/>
              <a:t>Pay-as-you-go pricing</a:t>
            </a:r>
          </a:p>
          <a:p>
            <a:pPr marL="0" indent="0">
              <a:buNone/>
            </a:pPr>
            <a:endParaRPr lang="en-US" dirty="0"/>
          </a:p>
          <a:p>
            <a:pPr marL="0" indent="0">
              <a:buNone/>
            </a:pPr>
            <a:r>
              <a:rPr lang="en-US" dirty="0"/>
              <a:t>Pay only for what you need when you use it.</a:t>
            </a:r>
          </a:p>
        </p:txBody>
      </p:sp>
    </p:spTree>
    <p:extLst>
      <p:ext uri="{BB962C8B-B14F-4D97-AF65-F5344CB8AC3E}">
        <p14:creationId xmlns:p14="http://schemas.microsoft.com/office/powerpoint/2010/main" val="34636829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8977E-A3C6-AAA6-40F6-1C5C5974078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78599CF-3457-0E05-3642-B6118E89C766}"/>
              </a:ext>
            </a:extLst>
          </p:cNvPr>
          <p:cNvSpPr>
            <a:spLocks noGrp="1"/>
          </p:cNvSpPr>
          <p:nvPr>
            <p:ph type="title"/>
          </p:nvPr>
        </p:nvSpPr>
        <p:spPr/>
        <p:txBody>
          <a:bodyPr/>
          <a:lstStyle/>
          <a:p>
            <a:pPr algn="ctr"/>
            <a:r>
              <a:rPr lang="en-US" dirty="0"/>
              <a:t>Introduction to cloud computing</a:t>
            </a:r>
          </a:p>
        </p:txBody>
      </p:sp>
      <p:sp>
        <p:nvSpPr>
          <p:cNvPr id="7" name="Footer Placeholder 6">
            <a:extLst>
              <a:ext uri="{FF2B5EF4-FFF2-40B4-BE49-F238E27FC236}">
                <a16:creationId xmlns:a16="http://schemas.microsoft.com/office/drawing/2014/main" id="{7E77EA4D-886B-5254-45EB-F1758EA4DF86}"/>
              </a:ext>
            </a:extLst>
          </p:cNvPr>
          <p:cNvSpPr>
            <a:spLocks noGrp="1"/>
          </p:cNvSpPr>
          <p:nvPr>
            <p:ph type="ftr" sz="quarter" idx="11"/>
          </p:nvPr>
        </p:nvSpPr>
        <p:spPr/>
        <p:txBody>
          <a:bodyPr/>
          <a:lstStyle/>
          <a:p>
            <a:r>
              <a:rPr lang="en-US"/>
              <a:t>Lecturer: I.Husainov, Biznes Boshqaruvi kafedrasi.</a:t>
            </a:r>
          </a:p>
        </p:txBody>
      </p:sp>
      <p:pic>
        <p:nvPicPr>
          <p:cNvPr id="5" name="Content Placeholder 4" descr="A logo with a smile&#10;&#10;AI-generated content may be incorrect.">
            <a:extLst>
              <a:ext uri="{FF2B5EF4-FFF2-40B4-BE49-F238E27FC236}">
                <a16:creationId xmlns:a16="http://schemas.microsoft.com/office/drawing/2014/main" id="{ADB26D2C-CCAB-BE9C-4BE5-1CBB842D95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454714"/>
            <a:ext cx="3122472" cy="2081648"/>
          </a:xfrm>
        </p:spPr>
      </p:pic>
      <p:pic>
        <p:nvPicPr>
          <p:cNvPr id="8" name="Picture 7" descr="A colorful circle with a cloud in the middle&#10;&#10;AI-generated content may be incorrect.">
            <a:extLst>
              <a:ext uri="{FF2B5EF4-FFF2-40B4-BE49-F238E27FC236}">
                <a16:creationId xmlns:a16="http://schemas.microsoft.com/office/drawing/2014/main" id="{551C89AF-6CC1-B8B0-EBC6-5557844F69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38207" y="1696733"/>
            <a:ext cx="1985379" cy="1597610"/>
          </a:xfrm>
          <a:prstGeom prst="rect">
            <a:avLst/>
          </a:prstGeom>
        </p:spPr>
      </p:pic>
      <p:pic>
        <p:nvPicPr>
          <p:cNvPr id="12" name="Picture 11" descr="A blue cloud with white text&#10;&#10;AI-generated content may be incorrect.">
            <a:extLst>
              <a:ext uri="{FF2B5EF4-FFF2-40B4-BE49-F238E27FC236}">
                <a16:creationId xmlns:a16="http://schemas.microsoft.com/office/drawing/2014/main" id="{0D1B194A-819A-19B7-FEE2-B697A0CE71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79454" y="1654118"/>
            <a:ext cx="2836030" cy="1774882"/>
          </a:xfrm>
          <a:prstGeom prst="rect">
            <a:avLst/>
          </a:prstGeom>
        </p:spPr>
      </p:pic>
    </p:spTree>
    <p:extLst>
      <p:ext uri="{BB962C8B-B14F-4D97-AF65-F5344CB8AC3E}">
        <p14:creationId xmlns:p14="http://schemas.microsoft.com/office/powerpoint/2010/main" val="4161315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599CB-6824-BA8B-F1CC-7E8B42ECFE0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ABA45F5-9D9B-72B4-84BD-44C106097DA0}"/>
              </a:ext>
            </a:extLst>
          </p:cNvPr>
          <p:cNvSpPr>
            <a:spLocks noGrp="1"/>
          </p:cNvSpPr>
          <p:nvPr>
            <p:ph type="title"/>
          </p:nvPr>
        </p:nvSpPr>
        <p:spPr>
          <a:xfrm>
            <a:off x="838200" y="365125"/>
            <a:ext cx="10515600" cy="1325563"/>
          </a:xfrm>
        </p:spPr>
        <p:txBody>
          <a:bodyPr anchor="ctr">
            <a:normAutofit/>
          </a:bodyPr>
          <a:lstStyle/>
          <a:p>
            <a:r>
              <a:rPr lang="en-US" dirty="0"/>
              <a:t>Introduction to cloud computing</a:t>
            </a:r>
            <a:endParaRPr lang="en-US"/>
          </a:p>
        </p:txBody>
      </p:sp>
      <p:pic>
        <p:nvPicPr>
          <p:cNvPr id="9" name="Picture 8">
            <a:extLst>
              <a:ext uri="{FF2B5EF4-FFF2-40B4-BE49-F238E27FC236}">
                <a16:creationId xmlns:a16="http://schemas.microsoft.com/office/drawing/2014/main" id="{D1E01900-FCD3-843C-7D3F-ED59B6C43338}"/>
              </a:ext>
            </a:extLst>
          </p:cNvPr>
          <p:cNvPicPr>
            <a:picLocks noChangeAspect="1"/>
          </p:cNvPicPr>
          <p:nvPr/>
        </p:nvPicPr>
        <p:blipFill>
          <a:blip r:embed="rId2"/>
          <a:stretch>
            <a:fillRect/>
          </a:stretch>
        </p:blipFill>
        <p:spPr>
          <a:xfrm>
            <a:off x="1391851" y="1825625"/>
            <a:ext cx="9408298" cy="4351338"/>
          </a:xfrm>
          <a:prstGeom prst="rect">
            <a:avLst/>
          </a:prstGeom>
          <a:noFill/>
        </p:spPr>
      </p:pic>
      <p:sp>
        <p:nvSpPr>
          <p:cNvPr id="7" name="Footer Placeholder 6">
            <a:extLst>
              <a:ext uri="{FF2B5EF4-FFF2-40B4-BE49-F238E27FC236}">
                <a16:creationId xmlns:a16="http://schemas.microsoft.com/office/drawing/2014/main" id="{236DE396-0B79-1C63-D22B-FB83B6E0E066}"/>
              </a:ext>
            </a:extLst>
          </p:cNvPr>
          <p:cNvSpPr>
            <a:spLocks noGrp="1"/>
          </p:cNvSpPr>
          <p:nvPr>
            <p:ph type="ftr" sz="quarter" idx="11"/>
          </p:nvPr>
        </p:nvSpPr>
        <p:spPr>
          <a:xfrm>
            <a:off x="838200" y="6356350"/>
            <a:ext cx="4114800" cy="365125"/>
          </a:xfrm>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19364764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EB71F-5E0A-413B-A37A-C5053309D86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44699FD-C493-E41D-03EF-65E56D49C563}"/>
              </a:ext>
            </a:extLst>
          </p:cNvPr>
          <p:cNvSpPr>
            <a:spLocks noGrp="1"/>
          </p:cNvSpPr>
          <p:nvPr>
            <p:ph type="title"/>
          </p:nvPr>
        </p:nvSpPr>
        <p:spPr/>
        <p:txBody>
          <a:bodyPr anchor="ctr">
            <a:normAutofit/>
          </a:bodyPr>
          <a:lstStyle/>
          <a:p>
            <a:r>
              <a:rPr lang="en-US" dirty="0"/>
              <a:t>Introduction to cloud computing</a:t>
            </a:r>
            <a:endParaRPr lang="en-US"/>
          </a:p>
        </p:txBody>
      </p:sp>
      <p:sp>
        <p:nvSpPr>
          <p:cNvPr id="2" name="Content Placeholder 1">
            <a:extLst>
              <a:ext uri="{FF2B5EF4-FFF2-40B4-BE49-F238E27FC236}">
                <a16:creationId xmlns:a16="http://schemas.microsoft.com/office/drawing/2014/main" id="{5B50467A-C37D-4CFF-083B-6A7F792AA9BE}"/>
              </a:ext>
            </a:extLst>
          </p:cNvPr>
          <p:cNvSpPr>
            <a:spLocks noGrp="1"/>
          </p:cNvSpPr>
          <p:nvPr>
            <p:ph idx="1"/>
          </p:nvPr>
        </p:nvSpPr>
        <p:spPr/>
        <p:txBody>
          <a:bodyPr/>
          <a:lstStyle/>
          <a:p>
            <a:pPr marL="0" indent="0">
              <a:buNone/>
            </a:pPr>
            <a:r>
              <a:rPr lang="en-US" dirty="0"/>
              <a:t>A client can be a web browser or desktop apps that a person interacts with to make requests to computer servers.</a:t>
            </a:r>
          </a:p>
          <a:p>
            <a:pPr marL="0" indent="0">
              <a:buNone/>
            </a:pPr>
            <a:endParaRPr lang="en-US" dirty="0"/>
          </a:p>
          <a:p>
            <a:pPr marL="0" indent="0">
              <a:buNone/>
            </a:pPr>
            <a:endParaRPr lang="en-US" dirty="0"/>
          </a:p>
        </p:txBody>
      </p:sp>
      <p:sp>
        <p:nvSpPr>
          <p:cNvPr id="7" name="Footer Placeholder 6">
            <a:extLst>
              <a:ext uri="{FF2B5EF4-FFF2-40B4-BE49-F238E27FC236}">
                <a16:creationId xmlns:a16="http://schemas.microsoft.com/office/drawing/2014/main" id="{CB9AB9AD-9D47-9C41-F4D6-91B9BC5CB1DB}"/>
              </a:ext>
            </a:extLst>
          </p:cNvPr>
          <p:cNvSpPr>
            <a:spLocks noGrp="1"/>
          </p:cNvSpPr>
          <p:nvPr>
            <p:ph type="ftr" sz="quarter" idx="11"/>
          </p:nvPr>
        </p:nvSpPr>
        <p:spPr/>
        <p:txBody>
          <a:bodyPr anchor="ctr">
            <a:normAutofit/>
          </a:bodyPr>
          <a:lstStyle/>
          <a:p>
            <a:pPr>
              <a:spcAft>
                <a:spcPts val="600"/>
              </a:spcAft>
            </a:pPr>
            <a:r>
              <a:rPr lang="en-US"/>
              <a:t>Lecturer: I.Husainov, Biznes Boshqaruvi kafedrasi.</a:t>
            </a:r>
          </a:p>
        </p:txBody>
      </p:sp>
    </p:spTree>
    <p:extLst>
      <p:ext uri="{BB962C8B-B14F-4D97-AF65-F5344CB8AC3E}">
        <p14:creationId xmlns:p14="http://schemas.microsoft.com/office/powerpoint/2010/main" val="35216847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119</TotalTime>
  <Words>1020</Words>
  <Application>Microsoft Office PowerPoint</Application>
  <PresentationFormat>Widescreen</PresentationFormat>
  <Paragraphs>188</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Aptos</vt:lpstr>
      <vt:lpstr>Aptos Display</vt:lpstr>
      <vt:lpstr>Arial</vt:lpstr>
      <vt:lpstr>Times New Roman</vt:lpstr>
      <vt:lpstr>Office Theme</vt:lpstr>
      <vt:lpstr>1.Cloud Technoligies.</vt:lpstr>
      <vt:lpstr>Overview</vt:lpstr>
      <vt:lpstr>Introduction to cloud computing</vt:lpstr>
      <vt:lpstr>Introduction to cloud computing</vt:lpstr>
      <vt:lpstr>Introduction to cloud computing</vt:lpstr>
      <vt:lpstr>Introduction to cloud computing</vt:lpstr>
      <vt:lpstr>Introduction to cloud computing</vt:lpstr>
      <vt:lpstr>Introduction to cloud computing</vt:lpstr>
      <vt:lpstr>Introduction to cloud computing</vt:lpstr>
      <vt:lpstr>Introduction to cloud computing</vt:lpstr>
      <vt:lpstr>Introduction to cloud computing</vt:lpstr>
      <vt:lpstr>Introduction to cloud computing</vt:lpstr>
      <vt:lpstr>Introduction to cloud computing</vt:lpstr>
      <vt:lpstr>Introduction to cloud computing</vt:lpstr>
      <vt:lpstr>Introduction to cloud computing</vt:lpstr>
      <vt:lpstr>Introduction to cloud computing</vt:lpstr>
      <vt:lpstr>Introduction AWS</vt:lpstr>
      <vt:lpstr>Introduction AWS</vt:lpstr>
      <vt:lpstr>Introduction AWS</vt:lpstr>
      <vt:lpstr>Introduction AWS</vt:lpstr>
      <vt:lpstr>Introduction AWS</vt:lpstr>
      <vt:lpstr>Introduction AWS</vt:lpstr>
      <vt:lpstr>Introduction AWS</vt:lpstr>
      <vt:lpstr>Introduction AWS</vt:lpstr>
      <vt:lpstr>Introduction AWS</vt:lpstr>
      <vt:lpstr>PowerPoint Presentation</vt:lpstr>
      <vt:lpstr>DISKRET TUZILMALAR</vt:lpstr>
      <vt:lpstr>DISKRET TUZILMALAR</vt:lpstr>
      <vt:lpstr>DISKRET TUZILMALAR</vt:lpstr>
      <vt:lpstr>DISKRET TUZILMALAR</vt:lpstr>
      <vt:lpstr>DISKRET TUZILMALAR</vt:lpstr>
      <vt:lpstr>DISKRET TUZILMALAR</vt:lpstr>
      <vt:lpstr>DISKRET TUZILMALAR</vt:lpstr>
      <vt:lpstr>DISKRET TUZILMALAR</vt:lpstr>
      <vt:lpstr>DISKRET TUZILMALAR</vt:lpstr>
      <vt:lpstr>DISKRET TUZILMALAR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Raximaxon Baxriddinova</dc:creator>
  <cp:lastModifiedBy>Raximaxon Baxriddinova</cp:lastModifiedBy>
  <cp:revision>3</cp:revision>
  <dcterms:created xsi:type="dcterms:W3CDTF">2025-09-07T17:42:54Z</dcterms:created>
  <dcterms:modified xsi:type="dcterms:W3CDTF">2025-09-17T06:01:38Z</dcterms:modified>
</cp:coreProperties>
</file>