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50" d="100"/>
          <a:sy n="50" d="100"/>
        </p:scale>
        <p:origin x="1284"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AEEF96-EFF0-4879-8F0F-C3C143EC8D5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192125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EEF96-EFF0-4879-8F0F-C3C143EC8D5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310695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EEF96-EFF0-4879-8F0F-C3C143EC8D5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37441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EEF96-EFF0-4879-8F0F-C3C143EC8D5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302177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EEF96-EFF0-4879-8F0F-C3C143EC8D5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246947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EEF96-EFF0-4879-8F0F-C3C143EC8D5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83127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AEEF96-EFF0-4879-8F0F-C3C143EC8D53}"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152978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EEF96-EFF0-4879-8F0F-C3C143EC8D53}"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276113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EEF96-EFF0-4879-8F0F-C3C143EC8D53}"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276739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EEF96-EFF0-4879-8F0F-C3C143EC8D5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5672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EEF96-EFF0-4879-8F0F-C3C143EC8D5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733E2-3229-49E3-8AF7-48F57F65CDAD}" type="slidenum">
              <a:rPr lang="en-US" smtClean="0"/>
              <a:t>‹#›</a:t>
            </a:fld>
            <a:endParaRPr lang="en-US"/>
          </a:p>
        </p:txBody>
      </p:sp>
    </p:spTree>
    <p:extLst>
      <p:ext uri="{BB962C8B-B14F-4D97-AF65-F5344CB8AC3E}">
        <p14:creationId xmlns:p14="http://schemas.microsoft.com/office/powerpoint/2010/main" val="397434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AEEF96-EFF0-4879-8F0F-C3C143EC8D53}" type="datetimeFigureOut">
              <a:rPr lang="en-US" smtClean="0"/>
              <a:t>3/18/2025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F733E2-3229-49E3-8AF7-48F57F65CDAD}" type="slidenum">
              <a:rPr lang="en-US" smtClean="0"/>
              <a:t>‹#›</a:t>
            </a:fld>
            <a:endParaRPr lang="en-US"/>
          </a:p>
        </p:txBody>
      </p:sp>
    </p:spTree>
    <p:extLst>
      <p:ext uri="{BB962C8B-B14F-4D97-AF65-F5344CB8AC3E}">
        <p14:creationId xmlns:p14="http://schemas.microsoft.com/office/powerpoint/2010/main" val="358048144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F2C1-32FF-8573-FD8D-8579FB3BDFB2}"/>
              </a:ext>
            </a:extLst>
          </p:cNvPr>
          <p:cNvSpPr>
            <a:spLocks noGrp="1"/>
          </p:cNvSpPr>
          <p:nvPr>
            <p:ph type="ctrTitle"/>
          </p:nvPr>
        </p:nvSpPr>
        <p:spPr/>
        <p:txBody>
          <a:bodyPr/>
          <a:lstStyle/>
          <a:p>
            <a:r>
              <a:rPr lang="en-US" dirty="0"/>
              <a:t>Power Point</a:t>
            </a:r>
          </a:p>
        </p:txBody>
      </p:sp>
      <p:sp>
        <p:nvSpPr>
          <p:cNvPr id="3" name="Subtitle 2">
            <a:extLst>
              <a:ext uri="{FF2B5EF4-FFF2-40B4-BE49-F238E27FC236}">
                <a16:creationId xmlns:a16="http://schemas.microsoft.com/office/drawing/2014/main" id="{E23F9396-F786-3E6A-EC4B-3BB74D24F0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799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7F9A-2890-F548-F2F2-588953404A29}"/>
              </a:ext>
            </a:extLst>
          </p:cNvPr>
          <p:cNvSpPr>
            <a:spLocks noGrp="1"/>
          </p:cNvSpPr>
          <p:nvPr>
            <p:ph type="title"/>
          </p:nvPr>
        </p:nvSpPr>
        <p:spPr/>
        <p:txBody>
          <a:bodyPr/>
          <a:lstStyle/>
          <a:p>
            <a:r>
              <a:rPr lang="en-US" dirty="0"/>
              <a:t>Bullet points are dull</a:t>
            </a:r>
          </a:p>
        </p:txBody>
      </p:sp>
      <p:sp>
        <p:nvSpPr>
          <p:cNvPr id="3" name="Content Placeholder 2">
            <a:extLst>
              <a:ext uri="{FF2B5EF4-FFF2-40B4-BE49-F238E27FC236}">
                <a16:creationId xmlns:a16="http://schemas.microsoft.com/office/drawing/2014/main" id="{E10362D6-2A6C-49E9-819B-221F29238680}"/>
              </a:ext>
            </a:extLst>
          </p:cNvPr>
          <p:cNvSpPr>
            <a:spLocks noGrp="1"/>
          </p:cNvSpPr>
          <p:nvPr>
            <p:ph idx="1"/>
          </p:nvPr>
        </p:nvSpPr>
        <p:spPr>
          <a:xfrm>
            <a:off x="685800" y="1833336"/>
            <a:ext cx="10515600" cy="4351338"/>
          </a:xfrm>
        </p:spPr>
        <p:txBody>
          <a:bodyPr/>
          <a:lstStyle/>
          <a:p>
            <a:r>
              <a:rPr lang="en-US" dirty="0"/>
              <a:t>Economics focuses on the </a:t>
            </a:r>
            <a:r>
              <a:rPr lang="en-US" dirty="0" err="1"/>
              <a:t>behaviour</a:t>
            </a:r>
            <a:r>
              <a:rPr lang="en-US" dirty="0"/>
              <a:t> and interactions of economic agents and how economies work. </a:t>
            </a:r>
          </a:p>
          <a:p>
            <a:r>
              <a:rPr lang="en-US" dirty="0"/>
              <a:t>Microeconomics analyses what is viewed as basic elements within economies, including individual agents and markets, their interactions, and the outcomes of interactions. </a:t>
            </a:r>
          </a:p>
          <a:p>
            <a:r>
              <a:rPr lang="en-US" dirty="0"/>
              <a:t>Individual agents may include, for example, households, firms, buyers, and sellers.</a:t>
            </a:r>
          </a:p>
        </p:txBody>
      </p:sp>
      <p:sp>
        <p:nvSpPr>
          <p:cNvPr id="5" name="TextBox 4">
            <a:extLst>
              <a:ext uri="{FF2B5EF4-FFF2-40B4-BE49-F238E27FC236}">
                <a16:creationId xmlns:a16="http://schemas.microsoft.com/office/drawing/2014/main" id="{9B756F1C-0D26-3292-0FF9-1A709DF68E1E}"/>
              </a:ext>
            </a:extLst>
          </p:cNvPr>
          <p:cNvSpPr txBox="1"/>
          <p:nvPr/>
        </p:nvSpPr>
        <p:spPr>
          <a:xfrm>
            <a:off x="2558143" y="2844225"/>
            <a:ext cx="6259286" cy="584775"/>
          </a:xfrm>
          <a:prstGeom prst="rect">
            <a:avLst/>
          </a:prstGeom>
          <a:noFill/>
        </p:spPr>
        <p:txBody>
          <a:bodyPr wrap="square" rtlCol="0">
            <a:spAutoFit/>
          </a:bodyPr>
          <a:lstStyle/>
          <a:p>
            <a:r>
              <a:rPr lang="en-US" sz="3200" b="1" dirty="0"/>
              <a:t>Use only when necessary!</a:t>
            </a:r>
          </a:p>
        </p:txBody>
      </p:sp>
    </p:spTree>
    <p:extLst>
      <p:ext uri="{BB962C8B-B14F-4D97-AF65-F5344CB8AC3E}">
        <p14:creationId xmlns:p14="http://schemas.microsoft.com/office/powerpoint/2010/main" val="23635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C66D-FAB1-192A-EF42-500D2E0BE547}"/>
              </a:ext>
            </a:extLst>
          </p:cNvPr>
          <p:cNvSpPr>
            <a:spLocks noGrp="1"/>
          </p:cNvSpPr>
          <p:nvPr>
            <p:ph type="title"/>
          </p:nvPr>
        </p:nvSpPr>
        <p:spPr/>
        <p:txBody>
          <a:bodyPr/>
          <a:lstStyle/>
          <a:p>
            <a:r>
              <a:rPr lang="en-US" dirty="0"/>
              <a:t>Better to have …</a:t>
            </a:r>
          </a:p>
        </p:txBody>
      </p:sp>
      <p:sp>
        <p:nvSpPr>
          <p:cNvPr id="3" name="Content Placeholder 2">
            <a:extLst>
              <a:ext uri="{FF2B5EF4-FFF2-40B4-BE49-F238E27FC236}">
                <a16:creationId xmlns:a16="http://schemas.microsoft.com/office/drawing/2014/main" id="{B481E79E-6CB7-7011-9BA5-38CCA87B4F7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9036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22E3-AA75-BA84-A9B7-C07F2FA70290}"/>
              </a:ext>
            </a:extLst>
          </p:cNvPr>
          <p:cNvSpPr>
            <a:spLocks noGrp="1"/>
          </p:cNvSpPr>
          <p:nvPr>
            <p:ph type="title"/>
          </p:nvPr>
        </p:nvSpPr>
        <p:spPr/>
        <p:txBody>
          <a:bodyPr/>
          <a:lstStyle/>
          <a:p>
            <a:r>
              <a:rPr lang="en-US" dirty="0"/>
              <a:t>How to give good presentation</a:t>
            </a:r>
          </a:p>
        </p:txBody>
      </p:sp>
      <p:sp>
        <p:nvSpPr>
          <p:cNvPr id="3" name="Content Placeholder 2">
            <a:extLst>
              <a:ext uri="{FF2B5EF4-FFF2-40B4-BE49-F238E27FC236}">
                <a16:creationId xmlns:a16="http://schemas.microsoft.com/office/drawing/2014/main" id="{91E60DB0-BF2F-1E41-0635-0893BABF667C}"/>
              </a:ext>
            </a:extLst>
          </p:cNvPr>
          <p:cNvSpPr>
            <a:spLocks noGrp="1"/>
          </p:cNvSpPr>
          <p:nvPr>
            <p:ph idx="1"/>
          </p:nvPr>
        </p:nvSpPr>
        <p:spPr>
          <a:xfrm>
            <a:off x="838200" y="1825625"/>
            <a:ext cx="10515600" cy="4667250"/>
          </a:xfrm>
        </p:spPr>
        <p:txBody>
          <a:bodyPr/>
          <a:lstStyle/>
          <a:p>
            <a:r>
              <a:rPr lang="en-US" dirty="0"/>
              <a:t>Try to use less words</a:t>
            </a:r>
          </a:p>
          <a:p>
            <a:endParaRPr lang="en-US" dirty="0"/>
          </a:p>
          <a:p>
            <a:r>
              <a:rPr lang="en-US" dirty="0"/>
              <a:t>More visual elements</a:t>
            </a:r>
          </a:p>
          <a:p>
            <a:pPr marL="0" indent="0">
              <a:buNone/>
            </a:pPr>
            <a:endParaRPr lang="en-US" dirty="0"/>
          </a:p>
          <a:p>
            <a:r>
              <a:rPr lang="en-US" dirty="0"/>
              <a:t>Same design</a:t>
            </a:r>
          </a:p>
          <a:p>
            <a:endParaRPr lang="en-US" dirty="0"/>
          </a:p>
          <a:p>
            <a:r>
              <a:rPr lang="en-US" dirty="0"/>
              <a:t>One idea per slide</a:t>
            </a:r>
          </a:p>
          <a:p>
            <a:pPr marL="0" indent="0">
              <a:buNone/>
            </a:pPr>
            <a:endParaRPr lang="en-US" dirty="0"/>
          </a:p>
          <a:p>
            <a:r>
              <a:rPr lang="en-US" dirty="0"/>
              <a:t>Large, readable text</a:t>
            </a:r>
          </a:p>
        </p:txBody>
      </p:sp>
    </p:spTree>
    <p:extLst>
      <p:ext uri="{BB962C8B-B14F-4D97-AF65-F5344CB8AC3E}">
        <p14:creationId xmlns:p14="http://schemas.microsoft.com/office/powerpoint/2010/main" val="420182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9BE360-7549-DA05-018B-B76DD1983BFC}"/>
              </a:ext>
            </a:extLst>
          </p:cNvPr>
          <p:cNvSpPr/>
          <p:nvPr/>
        </p:nvSpPr>
        <p:spPr>
          <a:xfrm>
            <a:off x="0" y="0"/>
            <a:ext cx="6096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9D7AF-497A-CDCF-1ADE-A6F24D1452F3}"/>
              </a:ext>
            </a:extLst>
          </p:cNvPr>
          <p:cNvSpPr/>
          <p:nvPr/>
        </p:nvSpPr>
        <p:spPr>
          <a:xfrm>
            <a:off x="6096000" y="0"/>
            <a:ext cx="6096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16D74676-22AE-1804-188E-7B05398F8106}"/>
              </a:ext>
            </a:extLst>
          </p:cNvPr>
          <p:cNvSpPr txBox="1"/>
          <p:nvPr/>
        </p:nvSpPr>
        <p:spPr>
          <a:xfrm>
            <a:off x="6413500" y="1628507"/>
            <a:ext cx="5461000" cy="3600986"/>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More visual content rather than bullet points or text.</a:t>
            </a:r>
          </a:p>
          <a:p>
            <a:endParaRPr lang="en-US" sz="3200" dirty="0">
              <a:ln w="0"/>
              <a:effectLst>
                <a:outerShdw blurRad="38100" dist="19050" dir="2700000" algn="tl" rotWithShape="0">
                  <a:schemeClr val="dk1">
                    <a:alpha val="40000"/>
                  </a:schemeClr>
                </a:outerShdw>
              </a:effectLst>
            </a:endParaRPr>
          </a:p>
          <a:p>
            <a:r>
              <a:rPr lang="en-US" sz="3200" dirty="0">
                <a:ln w="0"/>
                <a:effectLst>
                  <a:outerShdw blurRad="38100" dist="19050" dir="2700000" algn="tl" rotWithShape="0">
                    <a:schemeClr val="dk1">
                      <a:alpha val="40000"/>
                    </a:schemeClr>
                  </a:outerShdw>
                </a:effectLst>
              </a:rPr>
              <a:t>Large, readable texts.</a:t>
            </a:r>
          </a:p>
          <a:p>
            <a:endParaRPr lang="en-US" sz="3200" dirty="0">
              <a:ln w="0"/>
              <a:effectLst>
                <a:outerShdw blurRad="38100" dist="19050" dir="2700000" algn="tl" rotWithShape="0">
                  <a:schemeClr val="dk1">
                    <a:alpha val="40000"/>
                  </a:schemeClr>
                </a:outerShdw>
              </a:effectLst>
            </a:endParaRPr>
          </a:p>
          <a:p>
            <a:r>
              <a:rPr lang="en-US" sz="3200" dirty="0">
                <a:ln w="0"/>
                <a:effectLst>
                  <a:outerShdw blurRad="38100" dist="19050" dir="2700000" algn="tl" rotWithShape="0">
                    <a:schemeClr val="dk1">
                      <a:alpha val="40000"/>
                    </a:schemeClr>
                  </a:outerShdw>
                </a:effectLst>
              </a:rPr>
              <a:t>One idea per slide</a:t>
            </a:r>
          </a:p>
          <a:p>
            <a:endParaRPr lang="en-US" dirty="0"/>
          </a:p>
          <a:p>
            <a:endParaRPr lang="en-US" dirty="0"/>
          </a:p>
        </p:txBody>
      </p:sp>
      <p:sp>
        <p:nvSpPr>
          <p:cNvPr id="15" name="TextBox 14">
            <a:extLst>
              <a:ext uri="{FF2B5EF4-FFF2-40B4-BE49-F238E27FC236}">
                <a16:creationId xmlns:a16="http://schemas.microsoft.com/office/drawing/2014/main" id="{E039A8F3-F4B9-AE01-170F-05AB0725A623}"/>
              </a:ext>
            </a:extLst>
          </p:cNvPr>
          <p:cNvSpPr txBox="1"/>
          <p:nvPr/>
        </p:nvSpPr>
        <p:spPr>
          <a:xfrm>
            <a:off x="952500" y="1874728"/>
            <a:ext cx="5461000" cy="3108543"/>
          </a:xfrm>
          <a:prstGeom prst="rect">
            <a:avLst/>
          </a:prstGeom>
          <a:noFill/>
        </p:spPr>
        <p:txBody>
          <a:bodyPr wrap="square" rtlCol="0">
            <a:spAutoFit/>
          </a:bodyPr>
          <a:lstStyle/>
          <a:p>
            <a:r>
              <a:rPr lang="en-US" sz="3200" dirty="0">
                <a:ln w="0"/>
                <a:solidFill>
                  <a:schemeClr val="bg1"/>
                </a:solidFill>
                <a:effectLst>
                  <a:outerShdw blurRad="38100" dist="19050" dir="2700000" algn="tl" rotWithShape="0">
                    <a:schemeClr val="dk1">
                      <a:alpha val="40000"/>
                    </a:schemeClr>
                  </a:outerShdw>
                </a:effectLst>
              </a:rPr>
              <a:t>A lot words per page.</a:t>
            </a:r>
          </a:p>
          <a:p>
            <a:endParaRPr lang="en-US" sz="3200" dirty="0">
              <a:ln w="0"/>
              <a:solidFill>
                <a:schemeClr val="bg1"/>
              </a:solidFill>
              <a:effectLst>
                <a:outerShdw blurRad="38100" dist="19050" dir="2700000" algn="tl" rotWithShape="0">
                  <a:schemeClr val="dk1">
                    <a:alpha val="40000"/>
                  </a:schemeClr>
                </a:outerShdw>
              </a:effectLst>
            </a:endParaRPr>
          </a:p>
          <a:p>
            <a:r>
              <a:rPr lang="en-US" sz="3200" dirty="0">
                <a:ln w="0"/>
                <a:solidFill>
                  <a:schemeClr val="bg1"/>
                </a:solidFill>
                <a:effectLst>
                  <a:outerShdw blurRad="38100" dist="19050" dir="2700000" algn="tl" rotWithShape="0">
                    <a:schemeClr val="dk1">
                      <a:alpha val="40000"/>
                    </a:schemeClr>
                  </a:outerShdw>
                </a:effectLst>
              </a:rPr>
              <a:t>Badly designed text.</a:t>
            </a:r>
          </a:p>
          <a:p>
            <a:endParaRPr lang="en-US" sz="3200" dirty="0">
              <a:ln w="0"/>
              <a:solidFill>
                <a:schemeClr val="bg1"/>
              </a:solidFill>
              <a:effectLst>
                <a:outerShdw blurRad="38100" dist="19050" dir="2700000" algn="tl" rotWithShape="0">
                  <a:schemeClr val="dk1">
                    <a:alpha val="40000"/>
                  </a:schemeClr>
                </a:outerShdw>
              </a:effectLst>
            </a:endParaRPr>
          </a:p>
          <a:p>
            <a:r>
              <a:rPr lang="en-US" sz="3200" dirty="0">
                <a:ln w="0"/>
                <a:solidFill>
                  <a:schemeClr val="bg1"/>
                </a:solidFill>
                <a:effectLst>
                  <a:outerShdw blurRad="38100" dist="19050" dir="2700000" algn="tl" rotWithShape="0">
                    <a:schemeClr val="dk1">
                      <a:alpha val="40000"/>
                    </a:schemeClr>
                  </a:outerShdw>
                </a:effectLst>
              </a:rPr>
              <a:t>Too many ideas per page.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4727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uilding with a lawn and trees">
            <a:extLst>
              <a:ext uri="{FF2B5EF4-FFF2-40B4-BE49-F238E27FC236}">
                <a16:creationId xmlns:a16="http://schemas.microsoft.com/office/drawing/2014/main" id="{16C6FB76-9563-1C25-EB70-924D61C7428B}"/>
              </a:ext>
            </a:extLst>
          </p:cNvPr>
          <p:cNvPicPr>
            <a:picLocks noChangeAspect="1"/>
          </p:cNvPicPr>
          <p:nvPr/>
        </p:nvPicPr>
        <p:blipFill>
          <a:blip r:embed="rId2">
            <a:extLst>
              <a:ext uri="{28A0092B-C50C-407E-A947-70E740481C1C}">
                <a14:useLocalDpi xmlns:a14="http://schemas.microsoft.com/office/drawing/2010/main" val="0"/>
              </a:ext>
            </a:extLst>
          </a:blip>
          <a:srcRect l="22732" r="14876" b="1"/>
          <a:stretch/>
        </p:blipFill>
        <p:spPr>
          <a:xfrm>
            <a:off x="2522358" y="10"/>
            <a:ext cx="9669642" cy="6857990"/>
          </a:xfrm>
          <a:prstGeom prst="rect">
            <a:avLst/>
          </a:prstGeom>
        </p:spPr>
      </p:pic>
      <p:sp>
        <p:nvSpPr>
          <p:cNvPr id="31" name="Rectangle 3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FF8116-792E-2EFE-EA07-53379CAEE7D0}"/>
              </a:ext>
            </a:extLst>
          </p:cNvPr>
          <p:cNvSpPr txBox="1"/>
          <p:nvPr/>
        </p:nvSpPr>
        <p:spPr>
          <a:xfrm>
            <a:off x="952228" y="743447"/>
            <a:ext cx="3973385" cy="3692028"/>
          </a:xfrm>
          <a:prstGeom prst="rect">
            <a:avLst/>
          </a:prstGeom>
          <a:noFill/>
        </p:spPr>
        <p:style>
          <a:lnRef idx="0">
            <a:scrgbClr r="0" g="0" b="0"/>
          </a:lnRef>
          <a:fillRef idx="0">
            <a:scrgbClr r="0" g="0" b="0"/>
          </a:fillRef>
          <a:effectRef idx="0">
            <a:scrgbClr r="0" g="0" b="0"/>
          </a:effectRef>
          <a:fontRef idx="minor">
            <a:schemeClr val="accent1"/>
          </a:fontRef>
        </p:style>
        <p:txBody>
          <a:bodyPr vert="horz" lIns="91440" tIns="45720" rIns="91440" bIns="45720" rtlCol="0" anchor="b">
            <a:normAutofit/>
          </a:bodyPr>
          <a:lstStyle/>
          <a:p>
            <a:pPr defTabSz="914400">
              <a:lnSpc>
                <a:spcPct val="90000"/>
              </a:lnSpc>
              <a:spcBef>
                <a:spcPct val="0"/>
              </a:spcBef>
              <a:spcAft>
                <a:spcPts val="600"/>
              </a:spcAft>
            </a:pPr>
            <a:r>
              <a:rPr lang="en-US" sz="5200" dirty="0">
                <a:ln w="0"/>
                <a:solidFill>
                  <a:schemeClr val="tx1"/>
                </a:solidFill>
                <a:effectLst>
                  <a:outerShdw blurRad="38100" dist="25400" dir="5400000" algn="ctr" rotWithShape="0">
                    <a:srgbClr val="6E747A">
                      <a:alpha val="43000"/>
                    </a:srgbClr>
                  </a:outerShdw>
                </a:effectLst>
                <a:latin typeface="+mj-lt"/>
                <a:ea typeface="+mj-ea"/>
                <a:cs typeface="+mj-cs"/>
              </a:rPr>
              <a:t>Is university degree path to career success ?</a:t>
            </a:r>
          </a:p>
        </p:txBody>
      </p:sp>
    </p:spTree>
    <p:extLst>
      <p:ext uri="{BB962C8B-B14F-4D97-AF65-F5344CB8AC3E}">
        <p14:creationId xmlns:p14="http://schemas.microsoft.com/office/powerpoint/2010/main" val="21869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C66C-506E-8C42-0E8A-8DB41048C344}"/>
              </a:ext>
            </a:extLst>
          </p:cNvPr>
          <p:cNvSpPr>
            <a:spLocks noGrp="1"/>
          </p:cNvSpPr>
          <p:nvPr>
            <p:ph type="title"/>
          </p:nvPr>
        </p:nvSpPr>
        <p:spPr/>
        <p:txBody>
          <a:bodyPr/>
          <a:lstStyle/>
          <a:p>
            <a:r>
              <a:rPr lang="en-US" dirty="0"/>
              <a:t>What we </a:t>
            </a:r>
            <a:r>
              <a:rPr lang="en-US" dirty="0" err="1"/>
              <a:t>gonna</a:t>
            </a:r>
            <a:r>
              <a:rPr lang="en-US" dirty="0"/>
              <a:t> have </a:t>
            </a:r>
            <a:r>
              <a:rPr lang="en-US" dirty="0" err="1"/>
              <a:t>tdy</a:t>
            </a:r>
            <a:endParaRPr lang="en-US" dirty="0"/>
          </a:p>
        </p:txBody>
      </p:sp>
      <p:sp>
        <p:nvSpPr>
          <p:cNvPr id="3" name="Content Placeholder 2">
            <a:extLst>
              <a:ext uri="{FF2B5EF4-FFF2-40B4-BE49-F238E27FC236}">
                <a16:creationId xmlns:a16="http://schemas.microsoft.com/office/drawing/2014/main" id="{ED4E26E5-FD98-9670-EE3C-5B78EAE63301}"/>
              </a:ext>
            </a:extLst>
          </p:cNvPr>
          <p:cNvSpPr>
            <a:spLocks noGrp="1"/>
          </p:cNvSpPr>
          <p:nvPr>
            <p:ph idx="1"/>
          </p:nvPr>
        </p:nvSpPr>
        <p:spPr/>
        <p:txBody>
          <a:bodyPr/>
          <a:lstStyle/>
          <a:p>
            <a:r>
              <a:rPr lang="en-US" dirty="0"/>
              <a:t>What is Power Point</a:t>
            </a:r>
          </a:p>
          <a:p>
            <a:r>
              <a:rPr lang="en-US" dirty="0"/>
              <a:t>How to give Presentation</a:t>
            </a:r>
          </a:p>
          <a:p>
            <a:r>
              <a:rPr lang="en-US" dirty="0"/>
              <a:t>Working with texts, images and animation</a:t>
            </a:r>
          </a:p>
        </p:txBody>
      </p:sp>
    </p:spTree>
    <p:extLst>
      <p:ext uri="{BB962C8B-B14F-4D97-AF65-F5344CB8AC3E}">
        <p14:creationId xmlns:p14="http://schemas.microsoft.com/office/powerpoint/2010/main" val="7474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42A3-4678-2959-8E1C-C6BE996B8C39}"/>
              </a:ext>
            </a:extLst>
          </p:cNvPr>
          <p:cNvSpPr>
            <a:spLocks noGrp="1"/>
          </p:cNvSpPr>
          <p:nvPr>
            <p:ph type="title"/>
          </p:nvPr>
        </p:nvSpPr>
        <p:spPr/>
        <p:txBody>
          <a:bodyPr/>
          <a:lstStyle/>
          <a:p>
            <a:r>
              <a:rPr lang="en-US" dirty="0"/>
              <a:t>What is PowerPoint</a:t>
            </a:r>
          </a:p>
        </p:txBody>
      </p:sp>
      <p:pic>
        <p:nvPicPr>
          <p:cNvPr id="5" name="Content Placeholder 4" descr="A black background with a black square&#10;&#10;AI-generated content may be incorrect.">
            <a:extLst>
              <a:ext uri="{FF2B5EF4-FFF2-40B4-BE49-F238E27FC236}">
                <a16:creationId xmlns:a16="http://schemas.microsoft.com/office/drawing/2014/main" id="{7A656AE6-42F2-17C6-4881-8D0206C36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932" y="1690688"/>
            <a:ext cx="1985056" cy="1985056"/>
          </a:xfrm>
        </p:spPr>
      </p:pic>
      <p:pic>
        <p:nvPicPr>
          <p:cNvPr id="7" name="Picture 6" descr="A black circle with white text&#10;&#10;AI-generated content may be incorrect.">
            <a:extLst>
              <a:ext uri="{FF2B5EF4-FFF2-40B4-BE49-F238E27FC236}">
                <a16:creationId xmlns:a16="http://schemas.microsoft.com/office/drawing/2014/main" id="{3D99C4F7-892E-FA78-DB48-BEB3FDA3E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14" y="1920874"/>
            <a:ext cx="1673228" cy="1673228"/>
          </a:xfrm>
          <a:prstGeom prst="rect">
            <a:avLst/>
          </a:prstGeom>
        </p:spPr>
      </p:pic>
      <p:pic>
        <p:nvPicPr>
          <p:cNvPr id="9" name="Picture 8" descr="A yellow file with a white square on it&#10;&#10;AI-generated content may be incorrect.">
            <a:extLst>
              <a:ext uri="{FF2B5EF4-FFF2-40B4-BE49-F238E27FC236}">
                <a16:creationId xmlns:a16="http://schemas.microsoft.com/office/drawing/2014/main" id="{36A1A004-406E-6FE8-B01D-FD5D477FA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422" y="1616416"/>
            <a:ext cx="2216670" cy="2133600"/>
          </a:xfrm>
          <a:prstGeom prst="rect">
            <a:avLst/>
          </a:prstGeom>
        </p:spPr>
      </p:pic>
      <p:pic>
        <p:nvPicPr>
          <p:cNvPr id="11" name="Picture 10" descr="A logo with a black background&#10;&#10;AI-generated content may be incorrect.">
            <a:extLst>
              <a:ext uri="{FF2B5EF4-FFF2-40B4-BE49-F238E27FC236}">
                <a16:creationId xmlns:a16="http://schemas.microsoft.com/office/drawing/2014/main" id="{9FB26F3B-81CE-EAED-3A5C-5CD72A238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8892" y="1733162"/>
            <a:ext cx="2040384" cy="1900108"/>
          </a:xfrm>
          <a:prstGeom prst="rect">
            <a:avLst/>
          </a:prstGeom>
        </p:spPr>
      </p:pic>
      <p:pic>
        <p:nvPicPr>
          <p:cNvPr id="13" name="Picture 12" descr="A person with his tongue out&#10;&#10;AI-generated content may be incorrect.">
            <a:extLst>
              <a:ext uri="{FF2B5EF4-FFF2-40B4-BE49-F238E27FC236}">
                <a16:creationId xmlns:a16="http://schemas.microsoft.com/office/drawing/2014/main" id="{6A53B358-FBB3-58F3-3AE3-F1716E551B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9808" y="4047893"/>
            <a:ext cx="2495106" cy="2495106"/>
          </a:xfrm>
          <a:prstGeom prst="rect">
            <a:avLst/>
          </a:prstGeom>
        </p:spPr>
      </p:pic>
      <p:pic>
        <p:nvPicPr>
          <p:cNvPr id="15" name="Picture 14" descr="A black background with a black square&#10;&#10;AI-generated content may be incorrect.">
            <a:extLst>
              <a:ext uri="{FF2B5EF4-FFF2-40B4-BE49-F238E27FC236}">
                <a16:creationId xmlns:a16="http://schemas.microsoft.com/office/drawing/2014/main" id="{5C237F2F-4E14-4E5A-C332-85349264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973" y="4068396"/>
            <a:ext cx="6074230" cy="2528398"/>
          </a:xfrm>
          <a:prstGeom prst="rect">
            <a:avLst/>
          </a:prstGeom>
        </p:spPr>
      </p:pic>
    </p:spTree>
    <p:extLst>
      <p:ext uri="{BB962C8B-B14F-4D97-AF65-F5344CB8AC3E}">
        <p14:creationId xmlns:p14="http://schemas.microsoft.com/office/powerpoint/2010/main" val="15617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5BD-F1DB-C035-26BE-57461D33D018}"/>
              </a:ext>
            </a:extLst>
          </p:cNvPr>
          <p:cNvSpPr>
            <a:spLocks noGrp="1"/>
          </p:cNvSpPr>
          <p:nvPr>
            <p:ph type="title"/>
          </p:nvPr>
        </p:nvSpPr>
        <p:spPr/>
        <p:txBody>
          <a:bodyPr/>
          <a:lstStyle/>
          <a:p>
            <a:r>
              <a:rPr lang="en-US" dirty="0"/>
              <a:t>What is the problem with Presentations</a:t>
            </a:r>
          </a:p>
        </p:txBody>
      </p:sp>
      <p:sp>
        <p:nvSpPr>
          <p:cNvPr id="3" name="Content Placeholder 2">
            <a:extLst>
              <a:ext uri="{FF2B5EF4-FFF2-40B4-BE49-F238E27FC236}">
                <a16:creationId xmlns:a16="http://schemas.microsoft.com/office/drawing/2014/main" id="{1EDBAC81-A6FF-151F-32FB-134049D8539A}"/>
              </a:ext>
            </a:extLst>
          </p:cNvPr>
          <p:cNvSpPr>
            <a:spLocks noGrp="1"/>
          </p:cNvSpPr>
          <p:nvPr>
            <p:ph idx="1"/>
          </p:nvPr>
        </p:nvSpPr>
        <p:spPr/>
        <p:txBody>
          <a:bodyPr/>
          <a:lstStyle/>
          <a:p>
            <a:r>
              <a:rPr lang="en-US" dirty="0"/>
              <a:t>They are boring</a:t>
            </a:r>
          </a:p>
          <a:p>
            <a:r>
              <a:rPr lang="en-US" dirty="0"/>
              <a:t>They are too long</a:t>
            </a:r>
          </a:p>
        </p:txBody>
      </p:sp>
    </p:spTree>
    <p:extLst>
      <p:ext uri="{BB962C8B-B14F-4D97-AF65-F5344CB8AC3E}">
        <p14:creationId xmlns:p14="http://schemas.microsoft.com/office/powerpoint/2010/main" val="296628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veral people sleeping on benches&#10;&#10;AI-generated content may be incorrect.">
            <a:extLst>
              <a:ext uri="{FF2B5EF4-FFF2-40B4-BE49-F238E27FC236}">
                <a16:creationId xmlns:a16="http://schemas.microsoft.com/office/drawing/2014/main" id="{E12C165D-9265-14FC-2715-3B166A87893E}"/>
              </a:ext>
            </a:extLst>
          </p:cNvPr>
          <p:cNvPicPr>
            <a:picLocks noChangeAspect="1"/>
          </p:cNvPicPr>
          <p:nvPr/>
        </p:nvPicPr>
        <p:blipFill>
          <a:blip r:embed="rId2">
            <a:extLst>
              <a:ext uri="{28A0092B-C50C-407E-A947-70E740481C1C}">
                <a14:useLocalDpi xmlns:a14="http://schemas.microsoft.com/office/drawing/2010/main" val="0"/>
              </a:ext>
            </a:extLst>
          </a:blip>
          <a:srcRect t="7733" b="2267"/>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AABFD-6891-DD08-D3F3-F34069484BF6}"/>
              </a:ext>
            </a:extLst>
          </p:cNvPr>
          <p:cNvSpPr>
            <a:spLocks noGrp="1"/>
          </p:cNvSpPr>
          <p:nvPr>
            <p:ph type="title"/>
          </p:nvPr>
        </p:nvSpPr>
        <p:spPr>
          <a:xfrm>
            <a:off x="589556" y="5746071"/>
            <a:ext cx="7015499" cy="852260"/>
          </a:xfrm>
        </p:spPr>
        <p:txBody>
          <a:bodyPr vert="horz" lIns="91440" tIns="45720" rIns="91440" bIns="45720" rtlCol="0" anchor="ctr">
            <a:normAutofit/>
          </a:bodyPr>
          <a:lstStyle/>
          <a:p>
            <a:r>
              <a:rPr lang="en-US" sz="3600"/>
              <a:t>Poor people – students …</a:t>
            </a:r>
          </a:p>
        </p:txBody>
      </p:sp>
      <p:sp>
        <p:nvSpPr>
          <p:cNvPr id="3" name="Content Placeholder 2">
            <a:extLst>
              <a:ext uri="{FF2B5EF4-FFF2-40B4-BE49-F238E27FC236}">
                <a16:creationId xmlns:a16="http://schemas.microsoft.com/office/drawing/2014/main" id="{F560942A-0767-F7E9-3185-49DDC52C1FB9}"/>
              </a:ext>
            </a:extLst>
          </p:cNvPr>
          <p:cNvSpPr>
            <a:spLocks noGrp="1"/>
          </p:cNvSpPr>
          <p:nvPr>
            <p:ph idx="1"/>
          </p:nvPr>
        </p:nvSpPr>
        <p:spPr>
          <a:xfrm>
            <a:off x="7487643" y="5722711"/>
            <a:ext cx="4114801" cy="852260"/>
          </a:xfrm>
        </p:spPr>
        <p:txBody>
          <a:bodyPr vert="horz" lIns="91440" tIns="45720" rIns="91440" bIns="45720" rtlCol="0" anchor="ctr">
            <a:normAutofit/>
          </a:bodyPr>
          <a:lstStyle/>
          <a:p>
            <a:pPr marL="0" indent="0" algn="r">
              <a:buNone/>
            </a:pPr>
            <a:r>
              <a:rPr lang="en-US" sz="2000" b="1" dirty="0"/>
              <a:t>Mostly too long</a:t>
            </a:r>
          </a:p>
        </p:txBody>
      </p:sp>
    </p:spTree>
    <p:extLst>
      <p:ext uri="{BB962C8B-B14F-4D97-AF65-F5344CB8AC3E}">
        <p14:creationId xmlns:p14="http://schemas.microsoft.com/office/powerpoint/2010/main" val="42600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76BB12-4B5A-6F16-F421-59623A76C59A}"/>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standing in front of a group of people&#10;&#10;AI-generated content may be incorrect.">
            <a:extLst>
              <a:ext uri="{FF2B5EF4-FFF2-40B4-BE49-F238E27FC236}">
                <a16:creationId xmlns:a16="http://schemas.microsoft.com/office/drawing/2014/main" id="{0F5610A0-56C4-5765-8D61-0C904D4A2778}"/>
              </a:ext>
            </a:extLst>
          </p:cNvPr>
          <p:cNvPicPr>
            <a:picLocks noChangeAspect="1"/>
          </p:cNvPicPr>
          <p:nvPr/>
        </p:nvPicPr>
        <p:blipFill>
          <a:blip r:embed="rId2">
            <a:extLst>
              <a:ext uri="{28A0092B-C50C-407E-A947-70E740481C1C}">
                <a14:useLocalDpi xmlns:a14="http://schemas.microsoft.com/office/drawing/2010/main" val="0"/>
              </a:ext>
            </a:extLst>
          </a:blip>
          <a:srcRect l="8023" t="9091" r="27341"/>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F8502B-24B2-DB4D-D967-4E3990BA3A3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Co workers – </a:t>
            </a:r>
          </a:p>
        </p:txBody>
      </p:sp>
      <p:sp>
        <p:nvSpPr>
          <p:cNvPr id="3" name="Content Placeholder 2">
            <a:extLst>
              <a:ext uri="{FF2B5EF4-FFF2-40B4-BE49-F238E27FC236}">
                <a16:creationId xmlns:a16="http://schemas.microsoft.com/office/drawing/2014/main" id="{F3744FC5-23A4-A43F-77F9-1EE5D714B8D7}"/>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b="1" dirty="0">
                <a:solidFill>
                  <a:schemeClr val="bg1"/>
                </a:solidFill>
              </a:rPr>
              <a:t>Mostly too long, dull</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7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042">
              <a:srgbClr val="17426A"/>
            </a:gs>
            <a:gs pos="45954">
              <a:srgbClr val="1D5286"/>
            </a:gs>
            <a:gs pos="0">
              <a:schemeClr val="tx2">
                <a:lumMod val="90000"/>
                <a:lumOff val="10000"/>
              </a:schemeClr>
            </a:gs>
            <a:gs pos="74000">
              <a:schemeClr val="tx2">
                <a:lumMod val="75000"/>
                <a:lumOff val="25000"/>
              </a:schemeClr>
            </a:gs>
            <a:gs pos="83000">
              <a:schemeClr val="tx2">
                <a:lumMod val="50000"/>
                <a:lumOff val="5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1" name="Rectangle 10">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27337E-5946-3F24-9EDA-DE39BBD4BEFF}"/>
              </a:ext>
            </a:extLst>
          </p:cNvPr>
          <p:cNvSpPr>
            <a:spLocks noGrp="1"/>
          </p:cNvSpPr>
          <p:nvPr>
            <p:ph type="title"/>
          </p:nvPr>
        </p:nvSpPr>
        <p:spPr>
          <a:xfrm>
            <a:off x="838200" y="5609902"/>
            <a:ext cx="6924026" cy="913975"/>
          </a:xfrm>
        </p:spPr>
        <p:txBody>
          <a:bodyPr vert="horz" lIns="91440" tIns="45720" rIns="91440" bIns="45720" rtlCol="0" anchor="ctr">
            <a:normAutofit fontScale="90000"/>
          </a:bodyPr>
          <a:lstStyle/>
          <a:p>
            <a:r>
              <a:rPr lang="en-US" sz="3200" dirty="0">
                <a:solidFill>
                  <a:srgbClr val="FFFFFF"/>
                </a:solidFill>
              </a:rPr>
              <a:t>Rich people – pitching, at most 15 minutes</a:t>
            </a:r>
          </a:p>
        </p:txBody>
      </p:sp>
      <p:pic>
        <p:nvPicPr>
          <p:cNvPr id="5" name="Content Placeholder 4" descr="A person in a suit holding a glass of wine and smoking a cigar">
            <a:extLst>
              <a:ext uri="{FF2B5EF4-FFF2-40B4-BE49-F238E27FC236}">
                <a16:creationId xmlns:a16="http://schemas.microsoft.com/office/drawing/2014/main" id="{F74C3FF3-FE24-F7F5-895D-DC3B885566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2190" b="11796"/>
          <a:stretch/>
        </p:blipFill>
        <p:spPr>
          <a:xfrm>
            <a:off x="1" y="10"/>
            <a:ext cx="12191998" cy="5352218"/>
          </a:xfrm>
          <a:prstGeom prst="rect">
            <a:avLst/>
          </a:prstGeom>
        </p:spPr>
      </p:pic>
    </p:spTree>
    <p:extLst>
      <p:ext uri="{BB962C8B-B14F-4D97-AF65-F5344CB8AC3E}">
        <p14:creationId xmlns:p14="http://schemas.microsoft.com/office/powerpoint/2010/main" val="149076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EE72-5C12-4259-24C4-A614F00C257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50509D-4308-C66D-CE92-AE34FCB8687F}"/>
              </a:ext>
            </a:extLst>
          </p:cNvPr>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Don’t have to many words</a:t>
            </a:r>
          </a:p>
          <a:p>
            <a:pPr marL="0" indent="0" algn="ctr">
              <a:buNone/>
            </a:pPr>
            <a:endParaRPr lang="en-US" sz="4400" dirty="0"/>
          </a:p>
        </p:txBody>
      </p:sp>
    </p:spTree>
    <p:extLst>
      <p:ext uri="{BB962C8B-B14F-4D97-AF65-F5344CB8AC3E}">
        <p14:creationId xmlns:p14="http://schemas.microsoft.com/office/powerpoint/2010/main" val="351706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3B039-F92F-F06C-F844-0043CFC7C4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C98576-7152-9F3F-221F-3D3E5FEACE96}"/>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F2115-9D2A-818E-6574-CCAAECFB49A9}"/>
              </a:ext>
            </a:extLst>
          </p:cNvPr>
          <p:cNvSpPr>
            <a:spLocks noGrp="1"/>
          </p:cNvSpPr>
          <p:nvPr>
            <p:ph type="title"/>
          </p:nvPr>
        </p:nvSpPr>
        <p:spPr/>
        <p:txBody>
          <a:bodyPr/>
          <a:lstStyle/>
          <a:p>
            <a:r>
              <a:rPr lang="en-US" dirty="0"/>
              <a:t>Economics</a:t>
            </a:r>
          </a:p>
        </p:txBody>
      </p:sp>
      <p:sp>
        <p:nvSpPr>
          <p:cNvPr id="3" name="Content Placeholder 2">
            <a:extLst>
              <a:ext uri="{FF2B5EF4-FFF2-40B4-BE49-F238E27FC236}">
                <a16:creationId xmlns:a16="http://schemas.microsoft.com/office/drawing/2014/main" id="{D109C963-D356-904A-FE68-97BFC95DD816}"/>
              </a:ext>
            </a:extLst>
          </p:cNvPr>
          <p:cNvSpPr>
            <a:spLocks noGrp="1"/>
          </p:cNvSpPr>
          <p:nvPr>
            <p:ph idx="1"/>
          </p:nvPr>
        </p:nvSpPr>
        <p:spPr/>
        <p:txBody>
          <a:bodyPr>
            <a:normAutofit fontScale="62500" lnSpcReduction="20000"/>
          </a:bodyPr>
          <a:lstStyle/>
          <a:p>
            <a:pPr marL="0" indent="0">
              <a:buNone/>
            </a:pPr>
            <a:r>
              <a:rPr lang="en-US" sz="4400" dirty="0"/>
              <a:t>	Economics focuses on the </a:t>
            </a:r>
            <a:r>
              <a:rPr lang="en-US" sz="4400" dirty="0" err="1"/>
              <a:t>behaviour</a:t>
            </a:r>
            <a:r>
              <a:rPr lang="en-US" sz="4400" dirty="0"/>
              <a:t> and interactions of economic agents and how economies work. Microeconomics analyses what is viewed as basic elements within economies, including individual agents and markets, their interactions, and the outcomes of interactions. Individual agents may include, for example, households, firms, buyers, and sellers. Macroeconomics analyses economies as systems where production, distribution, consumption, savings, and investment expenditure interact; and the factors of production affecting them, such as: </a:t>
            </a:r>
            <a:r>
              <a:rPr lang="en-US" sz="4400" dirty="0" err="1"/>
              <a:t>labour</a:t>
            </a:r>
            <a:r>
              <a:rPr lang="en-US" sz="4400" dirty="0"/>
              <a:t>, capital, land, and enterprise, inflation, economic growth, and public policies that impact these elements. It also seeks to </a:t>
            </a:r>
            <a:r>
              <a:rPr lang="en-US" sz="4400" dirty="0" err="1"/>
              <a:t>analyse</a:t>
            </a:r>
            <a:r>
              <a:rPr lang="en-US" sz="4400" dirty="0"/>
              <a:t> and describe the global economy. </a:t>
            </a:r>
          </a:p>
          <a:p>
            <a:pPr marL="0" indent="0" algn="ctr">
              <a:buNone/>
            </a:pPr>
            <a:endParaRPr lang="en-US" sz="4400" dirty="0"/>
          </a:p>
          <a:p>
            <a:pPr marL="0" indent="0" algn="ctr">
              <a:buNone/>
            </a:pPr>
            <a:endParaRPr lang="en-US" sz="4400" dirty="0"/>
          </a:p>
        </p:txBody>
      </p:sp>
    </p:spTree>
    <p:extLst>
      <p:ext uri="{BB962C8B-B14F-4D97-AF65-F5344CB8AC3E}">
        <p14:creationId xmlns:p14="http://schemas.microsoft.com/office/powerpoint/2010/main" val="247902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328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Power Point</vt:lpstr>
      <vt:lpstr>What we gonna have tdy</vt:lpstr>
      <vt:lpstr>What is PowerPoint</vt:lpstr>
      <vt:lpstr>What is the problem with Presentations</vt:lpstr>
      <vt:lpstr>Poor people – students …</vt:lpstr>
      <vt:lpstr>Co workers – </vt:lpstr>
      <vt:lpstr>Rich people – pitching, at most 15 minutes</vt:lpstr>
      <vt:lpstr>PowerPoint Presentation</vt:lpstr>
      <vt:lpstr>Economics</vt:lpstr>
      <vt:lpstr>Bullet points are dull</vt:lpstr>
      <vt:lpstr>Better to have …</vt:lpstr>
      <vt:lpstr>How to give good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Raximaxon Baxriddinova</dc:creator>
  <cp:lastModifiedBy>Raximaxon Baxriddinova</cp:lastModifiedBy>
  <cp:revision>1</cp:revision>
  <dcterms:created xsi:type="dcterms:W3CDTF">2025-03-18T18:27:58Z</dcterms:created>
  <dcterms:modified xsi:type="dcterms:W3CDTF">2025-03-18T20:23:22Z</dcterms:modified>
</cp:coreProperties>
</file>