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6" r:id="rId9"/>
    <p:sldId id="262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ирилл" initials="К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78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17.02.2025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17.02.2025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17.02.2025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17.02.2025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17.02.2025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17.02.2025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7238" y="1702052"/>
            <a:ext cx="7772400" cy="14700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Сайт-навигатор для поступления в ВУЗы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34" y="428604"/>
            <a:ext cx="8286808" cy="19669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 smtClean="0">
                <a:solidFill>
                  <a:schemeClr val="tx1"/>
                </a:solidFill>
              </a:rPr>
              <a:t>Государственное бюджетное общеобразовательное учреждение </a:t>
            </a:r>
          </a:p>
          <a:p>
            <a:r>
              <a:rPr lang="ru-RU" sz="2000" b="1" dirty="0" smtClean="0">
                <a:solidFill>
                  <a:schemeClr val="tx1"/>
                </a:solidFill>
              </a:rPr>
              <a:t>города Москвы </a:t>
            </a:r>
            <a:r>
              <a:rPr lang="en-US" sz="2000" b="1" dirty="0" smtClean="0">
                <a:solidFill>
                  <a:schemeClr val="tx1"/>
                </a:solidFill>
              </a:rPr>
              <a:t>“</a:t>
            </a:r>
            <a:r>
              <a:rPr lang="ru-RU" sz="2000" b="1" dirty="0" smtClean="0">
                <a:solidFill>
                  <a:schemeClr val="tx1"/>
                </a:solidFill>
              </a:rPr>
              <a:t>Инженерная школа №1581</a:t>
            </a:r>
            <a:r>
              <a:rPr lang="en-US" sz="2000" b="1" dirty="0" smtClean="0">
                <a:solidFill>
                  <a:schemeClr val="tx1"/>
                </a:solidFill>
              </a:rPr>
              <a:t>”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3327671"/>
            <a:ext cx="4500594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 smtClean="0"/>
              <a:t>Участники:</a:t>
            </a:r>
          </a:p>
          <a:p>
            <a:pPr>
              <a:lnSpc>
                <a:spcPct val="150000"/>
              </a:lnSpc>
            </a:pPr>
            <a:r>
              <a:rPr lang="ru-RU" sz="2000" b="1" dirty="0" smtClean="0"/>
              <a:t>Ученики 10</a:t>
            </a:r>
            <a:r>
              <a:rPr lang="en-US" sz="2000" b="1" dirty="0" smtClean="0"/>
              <a:t>”</a:t>
            </a:r>
            <a:r>
              <a:rPr lang="ru-RU" sz="2000" b="1" dirty="0" smtClean="0"/>
              <a:t>А</a:t>
            </a:r>
            <a:r>
              <a:rPr lang="en-US" sz="2000" b="1" dirty="0" smtClean="0"/>
              <a:t>” </a:t>
            </a:r>
            <a:r>
              <a:rPr lang="ru-RU" sz="2000" b="1" dirty="0" smtClean="0"/>
              <a:t>класса </a:t>
            </a:r>
          </a:p>
          <a:p>
            <a:pPr>
              <a:lnSpc>
                <a:spcPct val="150000"/>
              </a:lnSpc>
            </a:pPr>
            <a:r>
              <a:rPr lang="ru-RU" sz="2000" b="1" dirty="0" smtClean="0"/>
              <a:t>ГБОУ Инженерной школы №1581</a:t>
            </a:r>
          </a:p>
          <a:p>
            <a:pPr>
              <a:lnSpc>
                <a:spcPct val="150000"/>
              </a:lnSpc>
            </a:pPr>
            <a:r>
              <a:rPr lang="ru-RU" sz="2000" b="1" dirty="0" smtClean="0"/>
              <a:t>Кондрашев Кирилл Дмитриевич,</a:t>
            </a:r>
          </a:p>
          <a:p>
            <a:pPr>
              <a:lnSpc>
                <a:spcPct val="150000"/>
              </a:lnSpc>
            </a:pPr>
            <a:r>
              <a:rPr lang="ru-RU" sz="2000" b="1" dirty="0" smtClean="0"/>
              <a:t>Тиунов Владимир Андреевич,</a:t>
            </a:r>
          </a:p>
          <a:p>
            <a:pPr>
              <a:lnSpc>
                <a:spcPct val="150000"/>
              </a:lnSpc>
            </a:pPr>
            <a:r>
              <a:rPr lang="ru-RU" sz="2000" b="1" dirty="0" smtClean="0"/>
              <a:t>Хрусталёва Арина Дмитриевна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860032" y="3286124"/>
            <a:ext cx="378393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 smtClean="0"/>
              <a:t>Руководители:</a:t>
            </a:r>
          </a:p>
          <a:p>
            <a:pPr>
              <a:lnSpc>
                <a:spcPct val="150000"/>
              </a:lnSpc>
            </a:pPr>
            <a:r>
              <a:rPr lang="ru-RU" sz="2000" b="1" dirty="0" smtClean="0"/>
              <a:t>Учитель информатики ГБОУ Инженерной школы №1581 </a:t>
            </a:r>
          </a:p>
          <a:p>
            <a:pPr>
              <a:lnSpc>
                <a:spcPct val="150000"/>
              </a:lnSpc>
            </a:pPr>
            <a:r>
              <a:rPr lang="ru-RU" sz="2000" b="1" dirty="0" smtClean="0"/>
              <a:t>Калинина Галина Юрьевна</a:t>
            </a:r>
          </a:p>
          <a:p>
            <a:pPr>
              <a:lnSpc>
                <a:spcPct val="150000"/>
              </a:lnSpc>
            </a:pPr>
            <a:r>
              <a:rPr lang="ru-RU" sz="2000" b="1" dirty="0" smtClean="0"/>
              <a:t>Гришина Арина Александровна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Провели тестирование сайта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599003"/>
              </p:ext>
            </p:extLst>
          </p:nvPr>
        </p:nvGraphicFramePr>
        <p:xfrm>
          <a:off x="539552" y="1325787"/>
          <a:ext cx="8064896" cy="512754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xmlns="" val="1309918905"/>
                    </a:ext>
                  </a:extLst>
                </a:gridCol>
                <a:gridCol w="1285547">
                  <a:extLst>
                    <a:ext uri="{9D8B030D-6E8A-4147-A177-3AD203B41FA5}">
                      <a16:colId xmlns:a16="http://schemas.microsoft.com/office/drawing/2014/main" xmlns="" val="1421414520"/>
                    </a:ext>
                  </a:extLst>
                </a:gridCol>
                <a:gridCol w="1234733">
                  <a:extLst>
                    <a:ext uri="{9D8B030D-6E8A-4147-A177-3AD203B41FA5}">
                      <a16:colId xmlns:a16="http://schemas.microsoft.com/office/drawing/2014/main" xmlns="" val="3853566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3207136947"/>
                    </a:ext>
                  </a:extLst>
                </a:gridCol>
                <a:gridCol w="1339994">
                  <a:extLst>
                    <a:ext uri="{9D8B030D-6E8A-4147-A177-3AD203B41FA5}">
                      <a16:colId xmlns:a16="http://schemas.microsoft.com/office/drawing/2014/main" xmlns="" val="2578507066"/>
                    </a:ext>
                  </a:extLst>
                </a:gridCol>
                <a:gridCol w="1612334">
                  <a:extLst>
                    <a:ext uri="{9D8B030D-6E8A-4147-A177-3AD203B41FA5}">
                      <a16:colId xmlns:a16="http://schemas.microsoft.com/office/drawing/2014/main" xmlns="" val="2061937707"/>
                    </a:ext>
                  </a:extLst>
                </a:gridCol>
              </a:tblGrid>
              <a:tr h="859837">
                <a:tc>
                  <a:txBody>
                    <a:bodyPr/>
                    <a:lstStyle/>
                    <a:p>
                      <a:pPr marL="0" marR="18034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Номер теста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Назначение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Исходные данные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Ожидаемый</a:t>
                      </a:r>
                      <a:endParaRPr lang="ru-RU" sz="1100">
                        <a:effectLst/>
                      </a:endParaRPr>
                    </a:p>
                    <a:p>
                      <a:pPr marR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Результат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Реакция программы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ru-RU" sz="1400" dirty="0">
                          <a:effectLst/>
                        </a:rPr>
                        <a:t>Вывод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extLst>
                  <a:ext uri="{0D108BD9-81ED-4DB2-BD59-A6C34878D82A}">
                    <a16:rowId xmlns:a16="http://schemas.microsoft.com/office/drawing/2014/main" xmlns="" val="2593794251"/>
                  </a:ext>
                </a:extLst>
              </a:tr>
              <a:tr h="859837">
                <a:tc>
                  <a:txBody>
                    <a:bodyPr/>
                    <a:lstStyle/>
                    <a:p>
                      <a:pPr marR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Проверка регистрации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Различные имена и пароли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Ожидается валидация формы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Корректная валидация формы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Программа работает верно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extLst>
                  <a:ext uri="{0D108BD9-81ED-4DB2-BD59-A6C34878D82A}">
                    <a16:rowId xmlns:a16="http://schemas.microsoft.com/office/drawing/2014/main" xmlns="" val="4115908498"/>
                  </a:ext>
                </a:extLst>
              </a:tr>
              <a:tr h="1453518">
                <a:tc>
                  <a:txBody>
                    <a:bodyPr/>
                    <a:lstStyle/>
                    <a:p>
                      <a:pPr marR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Проверка перехода между страницами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Ожидаются переходы между страницами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Корректны переходы между страницами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Программа работает верно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extLst>
                  <a:ext uri="{0D108BD9-81ED-4DB2-BD59-A6C34878D82A}">
                    <a16:rowId xmlns:a16="http://schemas.microsoft.com/office/drawing/2014/main" xmlns="" val="3319410997"/>
                  </a:ext>
                </a:extLst>
              </a:tr>
              <a:tr h="1839093">
                <a:tc>
                  <a:txBody>
                    <a:bodyPr/>
                    <a:lstStyle/>
                    <a:p>
                      <a:pPr marR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Добавление ВУЗов через админ панель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Информация о ВУЗе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Ожидается </a:t>
                      </a:r>
                      <a:r>
                        <a:rPr lang="ru-RU" sz="1400" dirty="0" err="1" smtClean="0">
                          <a:effectLst/>
                        </a:rPr>
                        <a:t>отображениеинформации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 ВУЗе на страницах ВУЗа и ВУЗов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Отображение информации о ВУЗе на страницах ВУЗа и ВУЗов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marR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Программа работает верно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extLst>
                  <a:ext uri="{0D108BD9-81ED-4DB2-BD59-A6C34878D82A}">
                    <a16:rowId xmlns:a16="http://schemas.microsoft.com/office/drawing/2014/main" xmlns="" val="1757051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0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32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tabLst>
                <a:tab pos="809625" algn="l"/>
              </a:tabLst>
            </a:pPr>
            <a:r>
              <a:rPr lang="ru-RU" sz="2000" dirty="0" smtClean="0"/>
              <a:t>	Обусловлена растущим числом образовательных программ и  требованием быстрее адаптироваться в новой учебной среде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ru-RU" sz="2000" dirty="0" smtClean="0"/>
              <a:t>        Сайт поможет абитуриентам более уверенно и обосновано принимать решения о выборе будущей образовательной траектории</a:t>
            </a:r>
          </a:p>
          <a:p>
            <a:pPr>
              <a:buNone/>
            </a:pPr>
            <a:endParaRPr lang="ru-RU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ru-RU" sz="2000" dirty="0" smtClean="0"/>
              <a:t>Анализ потребностей пользователей</a:t>
            </a:r>
          </a:p>
          <a:p>
            <a:pPr marL="457200" indent="-457200">
              <a:lnSpc>
                <a:spcPct val="210000"/>
              </a:lnSpc>
            </a:pPr>
            <a:r>
              <a:rPr lang="ru-RU" sz="2000" dirty="0" smtClean="0"/>
              <a:t>Анализ подобных продуктов у конкурентов</a:t>
            </a:r>
          </a:p>
          <a:p>
            <a:pPr marL="457200" indent="-457200">
              <a:lnSpc>
                <a:spcPct val="210000"/>
              </a:lnSpc>
            </a:pPr>
            <a:r>
              <a:rPr lang="ru-RU" sz="2000" dirty="0" smtClean="0"/>
              <a:t>Сбор данных о предпочтениях абитуриента</a:t>
            </a:r>
          </a:p>
          <a:p>
            <a:pPr marL="457200" indent="-457200">
              <a:lnSpc>
                <a:spcPct val="200000"/>
              </a:lnSpc>
            </a:pPr>
            <a:r>
              <a:rPr lang="ru-RU" sz="2000" dirty="0" smtClean="0"/>
              <a:t>Исследование требуемых функций сайта</a:t>
            </a:r>
          </a:p>
          <a:p>
            <a:pPr marL="457200" indent="-457200">
              <a:lnSpc>
                <a:spcPct val="160000"/>
              </a:lnSpc>
            </a:pPr>
            <a:r>
              <a:rPr lang="ru-RU" sz="2000" dirty="0" smtClean="0"/>
              <a:t>Разработка и создание макета пользовательского интерфейса, на основе собранных данных </a:t>
            </a:r>
          </a:p>
          <a:p>
            <a:pPr marL="457200" indent="-457200">
              <a:lnSpc>
                <a:spcPct val="160000"/>
              </a:lnSpc>
            </a:pPr>
            <a:r>
              <a:rPr lang="ru-RU" sz="2000" dirty="0" smtClean="0"/>
              <a:t>Составить техническое задание для дизайнеров и разработчиков, включая описание функциональных и визуальных требований к сайту</a:t>
            </a:r>
          </a:p>
          <a:p>
            <a:pPr marL="457200" indent="-457200">
              <a:lnSpc>
                <a:spcPct val="200000"/>
              </a:lnSpc>
            </a:pPr>
            <a:r>
              <a:rPr lang="ru-RU" sz="2000" dirty="0" smtClean="0"/>
              <a:t>Тестирование сайта</a:t>
            </a:r>
            <a:endParaRPr lang="ru-RU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 провели: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ru-RU" sz="2000" dirty="0" smtClean="0"/>
              <a:t>Анализ потребностей пользователей</a:t>
            </a:r>
          </a:p>
          <a:p>
            <a:pPr>
              <a:lnSpc>
                <a:spcPct val="200000"/>
              </a:lnSpc>
            </a:pPr>
            <a:r>
              <a:rPr lang="ru-RU" sz="2000" dirty="0" smtClean="0"/>
              <a:t>Анализ подобных продуктов у конкурентов</a:t>
            </a:r>
          </a:p>
          <a:p>
            <a:pPr>
              <a:lnSpc>
                <a:spcPct val="200000"/>
              </a:lnSpc>
            </a:pPr>
            <a:r>
              <a:rPr lang="ru-RU" sz="2000" dirty="0" smtClean="0"/>
              <a:t>Исследование требуемых функций сайта</a:t>
            </a:r>
          </a:p>
          <a:p>
            <a:pPr>
              <a:lnSpc>
                <a:spcPct val="200000"/>
              </a:lnSpc>
            </a:pPr>
            <a:r>
              <a:rPr lang="ru-RU" sz="2000" dirty="0" smtClean="0"/>
              <a:t>Анализ факторов, влияющих на выбор ВУЗа</a:t>
            </a:r>
          </a:p>
          <a:p>
            <a:pPr>
              <a:lnSpc>
                <a:spcPct val="200000"/>
              </a:lnSpc>
            </a:pPr>
            <a:r>
              <a:rPr lang="ru-RU" sz="2000" dirty="0" smtClean="0"/>
              <a:t>Анализ источников, которыми пользуются абитуриенты</a:t>
            </a:r>
            <a:endParaRPr lang="ru-RU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C:\Users\Кирилл\Downloads\screenshot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80" y="404664"/>
            <a:ext cx="4143404" cy="433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Кирилл\Downloads\изображение_2024-12-21_215444654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159144"/>
            <a:ext cx="4337071" cy="4371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 </a:t>
            </a:r>
            <a:r>
              <a:rPr lang="en-US" dirty="0" smtClean="0"/>
              <a:t>c</a:t>
            </a:r>
            <a:r>
              <a:rPr lang="ru-RU" dirty="0" smtClean="0"/>
              <a:t>делали: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Макет пользовательского интерфейса</a:t>
            </a:r>
          </a:p>
          <a:p>
            <a:pPr>
              <a:lnSpc>
                <a:spcPct val="200000"/>
              </a:lnSpc>
            </a:pPr>
            <a:r>
              <a:rPr lang="ru-RU" sz="2000" dirty="0"/>
              <a:t>Дизайн сайта</a:t>
            </a:r>
            <a:endParaRPr lang="ru-RU" sz="2000" dirty="0"/>
          </a:p>
          <a:p>
            <a:pPr>
              <a:lnSpc>
                <a:spcPct val="200000"/>
              </a:lnSpc>
            </a:pPr>
            <a:r>
              <a:rPr lang="ru-RU" sz="2000" dirty="0"/>
              <a:t>Подключение </a:t>
            </a:r>
            <a:r>
              <a:rPr lang="ru-RU" sz="2000" dirty="0" err="1"/>
              <a:t>фреймворка</a:t>
            </a:r>
            <a:r>
              <a:rPr lang="ru-RU" sz="2000" dirty="0"/>
              <a:t> </a:t>
            </a:r>
            <a:r>
              <a:rPr lang="en-US" sz="2000" dirty="0" smtClean="0"/>
              <a:t>Django</a:t>
            </a:r>
            <a:endParaRPr lang="ru-RU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Создание и верстка дизайна</a:t>
            </a:r>
            <a:endParaRPr lang="ru-RU" dirty="0"/>
          </a:p>
        </p:txBody>
      </p:sp>
      <p:pic>
        <p:nvPicPr>
          <p:cNvPr id="10" name="Содержимое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325863"/>
            <a:ext cx="4752528" cy="2709642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616" y="4256441"/>
            <a:ext cx="3911367" cy="2010688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74020" y="4581128"/>
            <a:ext cx="3902436" cy="1686001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6616" y="1325863"/>
            <a:ext cx="3231695" cy="239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104" y="1332933"/>
            <a:ext cx="3036570" cy="2600123"/>
          </a:xfrm>
          <a:prstGeom prst="rect">
            <a:avLst/>
          </a:prstGeom>
        </p:spPr>
      </p:pic>
      <p:pic>
        <p:nvPicPr>
          <p:cNvPr id="5" name="Содержимое 4" descr="photo_2024-12-26_22-03-5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336170"/>
            <a:ext cx="4680520" cy="259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C:\Users\Vova\AppData\Local\Microsoft\Windows\INetCache\Content.Word\co23de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04" y="4221088"/>
            <a:ext cx="3036569" cy="224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95936" y="4233291"/>
            <a:ext cx="4680520" cy="2232249"/>
          </a:xfrm>
          <a:prstGeom prst="rect">
            <a:avLst/>
          </a:prstGeom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Подключение </a:t>
            </a:r>
            <a:r>
              <a:rPr lang="en-US" dirty="0" smtClean="0"/>
              <a:t>Django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8429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Схема работы сайта</a:t>
            </a:r>
            <a:endParaRPr lang="ru-RU" sz="3600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57298"/>
            <a:ext cx="8229600" cy="38769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230</Words>
  <Application>Microsoft Office PowerPoint</Application>
  <PresentationFormat>Экран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Сайт-навигатор для поступления в ВУЗы</vt:lpstr>
      <vt:lpstr>Актуальность</vt:lpstr>
      <vt:lpstr>Задачи:</vt:lpstr>
      <vt:lpstr>Мы провели:</vt:lpstr>
      <vt:lpstr>Презентация PowerPoint</vt:lpstr>
      <vt:lpstr>Мы cделали:</vt:lpstr>
      <vt:lpstr>Создание и верстка дизайна</vt:lpstr>
      <vt:lpstr>Подключение Django</vt:lpstr>
      <vt:lpstr>Схема работы сайта</vt:lpstr>
      <vt:lpstr>Провели тестирование сайта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Арина Х</dc:creator>
  <cp:lastModifiedBy>Admin777</cp:lastModifiedBy>
  <cp:revision>15</cp:revision>
  <dcterms:created xsi:type="dcterms:W3CDTF">2025-02-17T15:35:30Z</dcterms:created>
  <dcterms:modified xsi:type="dcterms:W3CDTF">2025-02-17T18:21:00Z</dcterms:modified>
</cp:coreProperties>
</file>