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6" r:id="rId2"/>
    <p:sldMasterId id="2147483708" r:id="rId3"/>
    <p:sldMasterId id="2147483720" r:id="rId4"/>
    <p:sldMasterId id="2147483732" r:id="rId5"/>
    <p:sldMasterId id="2147483744" r:id="rId6"/>
  </p:sldMasterIdLst>
  <p:notesMasterIdLst>
    <p:notesMasterId r:id="rId25"/>
  </p:notesMasterIdLst>
  <p:sldIdLst>
    <p:sldId id="256" r:id="rId7"/>
    <p:sldId id="257" r:id="rId8"/>
    <p:sldId id="258" r:id="rId9"/>
    <p:sldId id="290" r:id="rId10"/>
    <p:sldId id="295" r:id="rId11"/>
    <p:sldId id="296" r:id="rId12"/>
    <p:sldId id="285" r:id="rId13"/>
    <p:sldId id="288" r:id="rId14"/>
    <p:sldId id="264" r:id="rId15"/>
    <p:sldId id="293" r:id="rId16"/>
    <p:sldId id="262" r:id="rId17"/>
    <p:sldId id="292" r:id="rId18"/>
    <p:sldId id="268" r:id="rId19"/>
    <p:sldId id="270" r:id="rId20"/>
    <p:sldId id="297" r:id="rId21"/>
    <p:sldId id="265" r:id="rId22"/>
    <p:sldId id="291" r:id="rId23"/>
    <p:sldId id="276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9380" autoAdjust="0"/>
  </p:normalViewPr>
  <p:slideViewPr>
    <p:cSldViewPr>
      <p:cViewPr varScale="1">
        <p:scale>
          <a:sx n="53" d="100"/>
          <a:sy n="53" d="100"/>
        </p:scale>
        <p:origin x="-92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1747-8B93-D84A-A8B4-574D509BE8D2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B2477-7B52-114C-8095-D6A28809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Setiap</a:t>
            </a:r>
            <a:r>
              <a:rPr lang="en-US" dirty="0" smtClean="0"/>
              <a:t> thread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proses </a:t>
            </a:r>
            <a:r>
              <a:rPr lang="en-US" dirty="0" err="1" smtClean="0"/>
              <a:t>tersendiri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proses yang </a:t>
            </a:r>
            <a:r>
              <a:rPr lang="en-US" dirty="0" err="1" smtClean="0"/>
              <a:t>semula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dipecah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proses </a:t>
            </a:r>
            <a:r>
              <a:rPr lang="en-US" dirty="0" err="1" smtClean="0"/>
              <a:t>kecil­kecil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single thread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 thread yang </a:t>
            </a:r>
            <a:r>
              <a:rPr lang="en-US" dirty="0" err="1" smtClean="0"/>
              <a:t>menangani</a:t>
            </a:r>
            <a:r>
              <a:rPr lang="en-US" dirty="0" smtClean="0"/>
              <a:t> proses yang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  <a:r>
              <a:rPr lang="en-US" dirty="0" err="1" smtClean="0"/>
              <a:t>Tentu</a:t>
            </a:r>
            <a:r>
              <a:rPr lang="en-US" dirty="0" smtClean="0"/>
              <a:t> multithread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single thread,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multithread </a:t>
            </a:r>
            <a:r>
              <a:rPr lang="en-US" dirty="0" err="1" smtClean="0"/>
              <a:t>justru</a:t>
            </a:r>
            <a:r>
              <a:rPr lang="en-US" dirty="0" smtClean="0"/>
              <a:t> </a:t>
            </a:r>
            <a:r>
              <a:rPr lang="en-US" dirty="0" err="1" smtClean="0"/>
              <a:t>memperlambat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proses.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B2477-7B52-114C-8095-D6A28809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1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Multithreading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manipulasi</a:t>
            </a:r>
            <a:r>
              <a:rPr lang="en-US" dirty="0" smtClean="0"/>
              <a:t> data </a:t>
            </a:r>
            <a:r>
              <a:rPr lang="en-US" dirty="0" err="1" smtClean="0"/>
              <a:t>dimana</a:t>
            </a:r>
            <a:r>
              <a:rPr lang="en-US" dirty="0" smtClean="0"/>
              <a:t> node-node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data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node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B2477-7B52-114C-8095-D6A28809E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36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713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57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905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053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565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2440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5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728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523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3025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174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610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219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636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47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91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25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2636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49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464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073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655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101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946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437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23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89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643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2882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0132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0202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29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586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8928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6582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8230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7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60849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5535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65741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8289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0830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1399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5366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4248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32329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7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190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8103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79820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7277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7799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68389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63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5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97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39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60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5/21/19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50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419100" y="7953603"/>
            <a:ext cx="17449800" cy="1919568"/>
          </a:xfrm>
          <a:prstGeom prst="rect">
            <a:avLst/>
          </a:prstGeom>
          <a:solidFill>
            <a:srgbClr val="1C2120"/>
          </a:solidFill>
        </p:spPr>
      </p:sp>
      <p:sp>
        <p:nvSpPr>
          <p:cNvPr id="5" name="TextBox 5"/>
          <p:cNvSpPr txBox="1"/>
          <p:nvPr/>
        </p:nvSpPr>
        <p:spPr>
          <a:xfrm>
            <a:off x="2609870" y="8627467"/>
            <a:ext cx="13068261" cy="46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4"/>
              </a:lnSpc>
            </a:pPr>
            <a:r>
              <a:rPr lang="en-US" sz="2800" b="0" i="0" spc="148" dirty="0" smtClean="0">
                <a:solidFill>
                  <a:srgbClr val="F2EFEB"/>
                </a:solidFill>
                <a:latin typeface="Montserrat Light"/>
              </a:rPr>
              <a:t>TIVANI SHAKILLA 	140810170014</a:t>
            </a:r>
            <a:endParaRPr lang="en-US" sz="2800" b="0" i="0" spc="148" dirty="0">
              <a:solidFill>
                <a:srgbClr val="F2EFEB"/>
              </a:solidFill>
              <a:latin typeface="Montserrat Light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2560124"/>
            <a:ext cx="16230600" cy="5127640"/>
            <a:chOff x="0" y="9525"/>
            <a:chExt cx="21640800" cy="6836853"/>
          </a:xfrm>
        </p:grpSpPr>
        <p:sp>
          <p:nvSpPr>
            <p:cNvPr id="7" name="TextBox 7"/>
            <p:cNvSpPr txBox="1"/>
            <p:nvPr/>
          </p:nvSpPr>
          <p:spPr>
            <a:xfrm>
              <a:off x="2108227" y="9525"/>
              <a:ext cx="17424347" cy="6474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r>
                <a:rPr lang="en-US" sz="3200" b="0" i="0" spc="256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/>
                </a:rPr>
                <a:t>ANALISIS ALGORITMA</a:t>
              </a:r>
              <a:endParaRPr lang="en-US" sz="3200" b="0" i="0" spc="256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16563" y="2336426"/>
              <a:ext cx="20007677" cy="4509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816"/>
                </a:lnSpc>
              </a:pPr>
              <a:r>
                <a:rPr lang="en-US" sz="14400" b="0" i="0" dirty="0" smtClean="0">
                  <a:solidFill>
                    <a:srgbClr val="1C2120"/>
                  </a:solidFill>
                  <a:latin typeface="League Gothic"/>
                </a:rPr>
                <a:t>Multithreaded Merge Sort</a:t>
              </a:r>
              <a:endParaRPr lang="en-US" sz="14400" b="0" i="0" dirty="0">
                <a:solidFill>
                  <a:srgbClr val="1C2120"/>
                </a:solidFill>
                <a:latin typeface="League Gothic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1324466"/>
              <a:ext cx="21640800" cy="121024"/>
            </a:xfrm>
            <a:prstGeom prst="rect">
              <a:avLst/>
            </a:prstGeom>
            <a:solidFill>
              <a:srgbClr val="1C2120"/>
            </a:solidFill>
          </p:spPr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743200" y="1181100"/>
            <a:ext cx="12834055" cy="547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4000" spc="320" dirty="0" smtClean="0">
                <a:solidFill>
                  <a:srgbClr val="F2EFEB"/>
                </a:solidFill>
                <a:latin typeface="Montserrat Light"/>
              </a:rPr>
              <a:t>PSEUDOCODE FOR </a:t>
            </a:r>
            <a:r>
              <a:rPr lang="en-US" sz="4000" spc="320" dirty="0" smtClean="0">
                <a:solidFill>
                  <a:srgbClr val="F2EFEB"/>
                </a:solidFill>
                <a:latin typeface="Montserrat Light"/>
              </a:rPr>
              <a:t>MERGE SORT PROGRAM</a:t>
            </a:r>
            <a:endParaRPr lang="en-US" sz="4000" spc="320" dirty="0">
              <a:solidFill>
                <a:srgbClr val="F2EFEB"/>
              </a:solidFill>
              <a:latin typeface="Montserrat Light"/>
            </a:endParaRPr>
          </a:p>
        </p:txBody>
      </p:sp>
      <p:pic>
        <p:nvPicPr>
          <p:cNvPr id="4" name="Picture 3" descr="Screen Shot 2019-05-21 at 11.18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47900"/>
            <a:ext cx="8788400" cy="713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12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58349" y="350196"/>
            <a:ext cx="4366051" cy="9586608"/>
            <a:chOff x="0" y="0"/>
            <a:chExt cx="5088146" cy="67315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88146" cy="6731534"/>
            </a:xfrm>
            <a:custGeom>
              <a:avLst/>
              <a:gdLst/>
              <a:ahLst/>
              <a:cxnLst/>
              <a:rect l="l" t="t" r="r" b="b"/>
              <a:pathLst>
                <a:path w="5088146" h="6731534">
                  <a:moveTo>
                    <a:pt x="0" y="0"/>
                  </a:moveTo>
                  <a:lnTo>
                    <a:pt x="0" y="6731534"/>
                  </a:lnTo>
                  <a:lnTo>
                    <a:pt x="5088146" y="6731534"/>
                  </a:lnTo>
                  <a:lnTo>
                    <a:pt x="5088146" y="0"/>
                  </a:lnTo>
                  <a:lnTo>
                    <a:pt x="0" y="0"/>
                  </a:lnTo>
                  <a:close/>
                  <a:moveTo>
                    <a:pt x="502718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5027185" y="59690"/>
                  </a:lnTo>
                  <a:lnTo>
                    <a:pt x="502718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029200" y="1181100"/>
            <a:ext cx="6395158" cy="7755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400" spc="112" dirty="0" smtClean="0">
                <a:solidFill>
                  <a:srgbClr val="F2EFEB"/>
                </a:solidFill>
                <a:latin typeface="Montserrat Light"/>
              </a:rPr>
              <a:t>#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include &lt;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iostream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&gt;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#include &lt;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pthread.h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&gt;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#include &lt;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time.h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&gt;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// number of elements in array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#define MAX 20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// number of threads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#define THREAD_MAX 4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using namespace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std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; </a:t>
            </a:r>
            <a:endParaRPr lang="en-US" sz="1400" spc="112" dirty="0" smtClean="0">
              <a:solidFill>
                <a:srgbClr val="F2EFEB"/>
              </a:solidFill>
              <a:latin typeface="Montserrat Light"/>
            </a:endParaRPr>
          </a:p>
          <a:p>
            <a:endParaRPr lang="en-US" sz="1400" b="0" i="0" spc="112" dirty="0">
              <a:solidFill>
                <a:srgbClr val="F2EFEB"/>
              </a:solidFill>
              <a:latin typeface="Montserrat Light"/>
            </a:endParaRP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// array of size MAX </a:t>
            </a:r>
          </a:p>
          <a:p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a[MAX]; </a:t>
            </a:r>
          </a:p>
          <a:p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part = 0;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// merge function for merging two parts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void merge(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low,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mid,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high)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{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* left = new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[mid - low + 1];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* right = new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[high - mid];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// n1 is size of left part and n2 is size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// of right part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n1 = mid - low + 1, n2 = high - mid,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, j;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// storing values in left part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for (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= 0;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&lt; n1;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++)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left[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] = a[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+ low];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// storing values in right part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for (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= 0;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&lt; n2;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++)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right[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] = a[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+ mid + 1];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k = low;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= j = 0; </a:t>
            </a:r>
            <a:endParaRPr lang="en-US" sz="1400" b="0" i="0" spc="112" dirty="0">
              <a:solidFill>
                <a:srgbClr val="F2EFEB"/>
              </a:solidFill>
              <a:latin typeface="Montserrat Light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457200" y="1028700"/>
            <a:ext cx="4038600" cy="3198000"/>
            <a:chOff x="-740050" y="4343453"/>
            <a:chExt cx="7911006" cy="4263999"/>
          </a:xfrm>
        </p:grpSpPr>
        <p:sp>
          <p:nvSpPr>
            <p:cNvPr id="8" name="TextBox 8"/>
            <p:cNvSpPr txBox="1"/>
            <p:nvPr/>
          </p:nvSpPr>
          <p:spPr>
            <a:xfrm>
              <a:off x="-441521" y="4343453"/>
              <a:ext cx="7612477" cy="3399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i="0" spc="170" dirty="0" smtClean="0">
                  <a:solidFill>
                    <a:srgbClr val="F2EFEB"/>
                  </a:solidFill>
                  <a:latin typeface="Montserrat"/>
                </a:rPr>
                <a:t>PROGRAM C++ TO IMPLEMENT MERGE SORT USING MULTITHREDING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-740050" y="8509053"/>
              <a:ext cx="4165599" cy="98399"/>
            </a:xfrm>
            <a:prstGeom prst="rect">
              <a:avLst/>
            </a:prstGeom>
            <a:solidFill>
              <a:srgbClr val="F2EFEB"/>
            </a:solidFill>
          </p:spPr>
        </p:sp>
      </p:grpSp>
      <p:sp>
        <p:nvSpPr>
          <p:cNvPr id="12" name="TextBox 6"/>
          <p:cNvSpPr txBox="1"/>
          <p:nvPr/>
        </p:nvSpPr>
        <p:spPr>
          <a:xfrm>
            <a:off x="9302042" y="1104900"/>
            <a:ext cx="6395158" cy="7971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// merge left and right in ascending order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while (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&lt; n1 &amp;&amp; j &lt; n2) {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if (left[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] &lt;= right[j])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    a[k++] = left[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++];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else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    a[k++] = right[j++];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}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// insert remaining values from left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while (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&lt; n1) {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a[k++] = left[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++];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}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// insert remaining values from right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while (j &lt; n2) {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a[k++] = right[j++];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}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} </a:t>
            </a:r>
            <a:endParaRPr lang="en-US" sz="1400" spc="112" dirty="0" smtClean="0">
              <a:solidFill>
                <a:srgbClr val="F2EFEB"/>
              </a:solidFill>
              <a:latin typeface="Montserrat Light"/>
            </a:endParaRPr>
          </a:p>
          <a:p>
            <a:endParaRPr lang="en-US" sz="1400" b="0" i="0" spc="112" dirty="0" smtClean="0">
              <a:solidFill>
                <a:srgbClr val="F2EFEB"/>
              </a:solidFill>
              <a:latin typeface="Montserrat Light"/>
            </a:endParaRP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// merge sort function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void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merge_sort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(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low,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high)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{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// calculating mid point of array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mid = low + (high - low) / 2;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if (low &lt; high) {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// calling first half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merge_sort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(low, mid);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// calling second half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merge_sort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(mid + 1, high);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// merging the two halves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merge(low, mid, high);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}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} </a:t>
            </a:r>
            <a:endParaRPr lang="en-US" sz="1400" spc="112" dirty="0" smtClean="0">
              <a:solidFill>
                <a:srgbClr val="F2EFEB"/>
              </a:solidFill>
              <a:latin typeface="Montserrat Light"/>
            </a:endParaRPr>
          </a:p>
          <a:p>
            <a:endParaRPr lang="en-US" sz="1400" b="0" i="0" spc="112" dirty="0">
              <a:solidFill>
                <a:srgbClr val="F2EFEB"/>
              </a:solidFill>
              <a:latin typeface="Montserrat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35000" y="2247900"/>
            <a:ext cx="502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// thread function for multi-threading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void*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merge_sort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(void*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arg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)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{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// which part out of 4 parts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thread_part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= part++;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// calculating low and high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low =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thread_part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* (MAX / 4);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high = (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thread_part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+ 1) * (MAX / 4) - 1;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// evaluating mid point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int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mid = low + (high - low) / 2;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if (low &lt; high) {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merge_sort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(low, mid);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</a:t>
            </a:r>
            <a:r>
              <a:rPr lang="en-US" sz="1400" spc="112" dirty="0" err="1">
                <a:solidFill>
                  <a:srgbClr val="F2EFEB"/>
                </a:solidFill>
                <a:latin typeface="Montserrat Light"/>
              </a:rPr>
              <a:t>merge_sort</a:t>
            </a:r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(mid + 1, high);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    merge(low, mid, high);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    } </a:t>
            </a:r>
          </a:p>
          <a:p>
            <a:r>
              <a:rPr lang="en-US" sz="1400" spc="112" dirty="0">
                <a:solidFill>
                  <a:srgbClr val="F2EFEB"/>
                </a:solidFill>
                <a:latin typeface="Montserrat Light"/>
              </a:rPr>
              <a:t>} </a:t>
            </a:r>
            <a:endParaRPr lang="en-US" sz="1400" spc="112" dirty="0">
              <a:solidFill>
                <a:srgbClr val="F2EFEB"/>
              </a:solidFill>
              <a:latin typeface="Montserrat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358349" y="350196"/>
            <a:ext cx="17526000" cy="2590800"/>
          </a:xfrm>
          <a:prstGeom prst="rect">
            <a:avLst/>
          </a:prstGeom>
          <a:solidFill>
            <a:srgbClr val="1C2120"/>
          </a:solidFill>
        </p:spPr>
      </p:sp>
      <p:sp>
        <p:nvSpPr>
          <p:cNvPr id="5" name="TextBox 5"/>
          <p:cNvSpPr txBox="1"/>
          <p:nvPr/>
        </p:nvSpPr>
        <p:spPr>
          <a:xfrm>
            <a:off x="3260371" y="1380610"/>
            <a:ext cx="11767258" cy="534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</a:pPr>
            <a:r>
              <a:rPr lang="en-US" sz="3400" b="1" i="0" spc="170" dirty="0" smtClean="0">
                <a:solidFill>
                  <a:srgbClr val="F2EFEB"/>
                </a:solidFill>
                <a:latin typeface="Montserrat"/>
              </a:rPr>
              <a:t>IMPLEMENTASI MULTITHREADED</a:t>
            </a:r>
            <a:endParaRPr lang="en-US" sz="3400" b="1" i="0" spc="170" dirty="0">
              <a:solidFill>
                <a:srgbClr val="F2EFEB"/>
              </a:solidFill>
              <a:latin typeface="Montserrat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06049" y="7110132"/>
            <a:ext cx="16230600" cy="2510251"/>
            <a:chOff x="0" y="3439015"/>
            <a:chExt cx="21640800" cy="3347001"/>
          </a:xfrm>
        </p:grpSpPr>
        <p:sp>
          <p:nvSpPr>
            <p:cNvPr id="8" name="TextBox 8"/>
            <p:cNvSpPr txBox="1"/>
            <p:nvPr/>
          </p:nvSpPr>
          <p:spPr>
            <a:xfrm>
              <a:off x="1832561" y="3949912"/>
              <a:ext cx="17975677" cy="28361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2800" spc="320" dirty="0" smtClean="0">
                  <a:solidFill>
                    <a:srgbClr val="1C2120"/>
                  </a:solidFill>
                  <a:latin typeface="Montserrat Light"/>
                </a:rPr>
                <a:t>Multithreaded One-to-one </a:t>
              </a:r>
              <a:r>
                <a:rPr lang="en-US" sz="2800" spc="320" dirty="0" err="1" smtClean="0">
                  <a:solidFill>
                    <a:srgbClr val="1C2120"/>
                  </a:solidFill>
                  <a:latin typeface="Montserrat Light"/>
                </a:rPr>
                <a:t>mengizinkan</a:t>
              </a:r>
              <a:r>
                <a:rPr lang="en-US" sz="2800" spc="320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thread lain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untuk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berjalan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ketika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suatu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thread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membuat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pemblokingan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terhadap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sistem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pemanggilan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;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hal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ini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juga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mengizinkan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multiple thread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untuk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berjalan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secara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parallel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dalam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320" dirty="0" err="1">
                  <a:solidFill>
                    <a:srgbClr val="1C2120"/>
                  </a:solidFill>
                  <a:latin typeface="Montserrat Light"/>
                </a:rPr>
                <a:t>multiprosesor</a:t>
              </a:r>
              <a:r>
                <a:rPr lang="en-US" sz="2800" spc="320" dirty="0">
                  <a:solidFill>
                    <a:srgbClr val="1C2120"/>
                  </a:solidFill>
                  <a:latin typeface="Montserrat Light"/>
                </a:rPr>
                <a:t>.</a:t>
              </a:r>
              <a:endParaRPr lang="en-US" sz="2800" b="0" i="0" spc="320" dirty="0">
                <a:solidFill>
                  <a:srgbClr val="1C2120"/>
                </a:solidFill>
                <a:latin typeface="Montserrat Light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3439015"/>
              <a:ext cx="21640800" cy="121024"/>
            </a:xfrm>
            <a:prstGeom prst="rect">
              <a:avLst/>
            </a:prstGeom>
            <a:solidFill>
              <a:srgbClr val="1C2120"/>
            </a:solidFill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05200"/>
            <a:ext cx="5765800" cy="3162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238500"/>
            <a:ext cx="5613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16230600" cy="2965040"/>
            <a:chOff x="0" y="-965200"/>
            <a:chExt cx="21640800" cy="39533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965200"/>
              <a:ext cx="20718873" cy="1962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20"/>
                </a:lnSpc>
              </a:pPr>
              <a:r>
                <a:rPr lang="en-US" sz="10400" b="0" i="0" spc="311" dirty="0" smtClean="0">
                  <a:solidFill>
                    <a:srgbClr val="1C2120"/>
                  </a:solidFill>
                  <a:latin typeface="League Gothic"/>
                </a:rPr>
                <a:t>CONTOH SOAL</a:t>
              </a:r>
              <a:endParaRPr lang="en-US" sz="10400" b="0" i="0" spc="311" dirty="0">
                <a:solidFill>
                  <a:srgbClr val="1C2120"/>
                </a:solidFill>
                <a:latin typeface="League Gothic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0800" y="2286001"/>
              <a:ext cx="19710400" cy="7021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b="0" i="0" spc="320" dirty="0" err="1" smtClean="0">
                  <a:solidFill>
                    <a:srgbClr val="1C2120"/>
                  </a:solidFill>
                  <a:latin typeface="Montserrat Light"/>
                </a:rPr>
                <a:t>Ubah</a:t>
              </a:r>
              <a:r>
                <a:rPr lang="en-US" sz="3200" b="0" i="0" spc="320" dirty="0" smtClean="0">
                  <a:solidFill>
                    <a:srgbClr val="1C2120"/>
                  </a:solidFill>
                  <a:latin typeface="Montserrat Light"/>
                </a:rPr>
                <a:t> Code Java </a:t>
              </a:r>
              <a:r>
                <a:rPr lang="en-US" sz="3200" b="0" i="0" spc="320" dirty="0" err="1" smtClean="0">
                  <a:solidFill>
                    <a:srgbClr val="1C2120"/>
                  </a:solidFill>
                  <a:latin typeface="Montserrat Light"/>
                </a:rPr>
                <a:t>berikut</a:t>
              </a:r>
              <a:r>
                <a:rPr lang="en-US" sz="3200" b="0" i="0" spc="320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3200" b="0" i="0" spc="320" dirty="0" err="1" smtClean="0">
                  <a:solidFill>
                    <a:srgbClr val="1C2120"/>
                  </a:solidFill>
                  <a:latin typeface="Montserrat Light"/>
                </a:rPr>
                <a:t>menjadi</a:t>
              </a:r>
              <a:r>
                <a:rPr lang="en-US" sz="3200" b="0" i="0" spc="320" dirty="0" smtClean="0">
                  <a:solidFill>
                    <a:srgbClr val="1C2120"/>
                  </a:solidFill>
                  <a:latin typeface="Montserrat Light"/>
                </a:rPr>
                <a:t> Multithreaded :</a:t>
              </a:r>
              <a:endParaRPr lang="en-US" sz="3200" b="0" i="0" spc="320" dirty="0">
                <a:solidFill>
                  <a:srgbClr val="1C2120"/>
                </a:solidFill>
                <a:latin typeface="Montserrat Light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168400"/>
              <a:ext cx="21640800" cy="121024"/>
            </a:xfrm>
            <a:prstGeom prst="rect">
              <a:avLst/>
            </a:prstGeom>
            <a:solidFill>
              <a:srgbClr val="1C2120"/>
            </a:solidFill>
          </p:spPr>
        </p:sp>
      </p:grpSp>
      <p:pic>
        <p:nvPicPr>
          <p:cNvPr id="9" name="Picture 8" descr="Screen Shot 2019-05-22 at 12.2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05300"/>
            <a:ext cx="8054715" cy="5100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58349" y="2400300"/>
            <a:ext cx="17571303" cy="7467600"/>
            <a:chOff x="0" y="0"/>
            <a:chExt cx="12338234" cy="37351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338234" cy="3735187"/>
            </a:xfrm>
            <a:custGeom>
              <a:avLst/>
              <a:gdLst/>
              <a:ahLst/>
              <a:cxnLst/>
              <a:rect l="l" t="t" r="r" b="b"/>
              <a:pathLst>
                <a:path w="12338234" h="3735187">
                  <a:moveTo>
                    <a:pt x="0" y="0"/>
                  </a:moveTo>
                  <a:lnTo>
                    <a:pt x="0" y="3735187"/>
                  </a:lnTo>
                  <a:lnTo>
                    <a:pt x="12338234" y="3735187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3674227"/>
                  </a:moveTo>
                  <a:lnTo>
                    <a:pt x="59690" y="3674227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3674227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38201" y="876300"/>
            <a:ext cx="15389578" cy="1436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20"/>
              </a:lnSpc>
            </a:pPr>
            <a:r>
              <a:rPr lang="en-US" sz="10400" b="0" i="0" spc="311" dirty="0" smtClean="0">
                <a:solidFill>
                  <a:srgbClr val="1C2120"/>
                </a:solidFill>
                <a:latin typeface="League Gothic"/>
              </a:rPr>
              <a:t>PEMBAHASAN</a:t>
            </a:r>
            <a:endParaRPr lang="en-US" sz="10400" b="0" i="0" spc="311" dirty="0">
              <a:solidFill>
                <a:srgbClr val="1C2120"/>
              </a:solidFill>
              <a:latin typeface="League Gothic"/>
            </a:endParaRPr>
          </a:p>
        </p:txBody>
      </p:sp>
      <p:pic>
        <p:nvPicPr>
          <p:cNvPr id="7" name="Picture 6" descr="Screen Shot 2019-05-22 at 12.25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81300"/>
            <a:ext cx="8305800" cy="6764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58349" y="2400300"/>
            <a:ext cx="17571303" cy="7467600"/>
            <a:chOff x="0" y="0"/>
            <a:chExt cx="12338234" cy="37351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338234" cy="3735187"/>
            </a:xfrm>
            <a:custGeom>
              <a:avLst/>
              <a:gdLst/>
              <a:ahLst/>
              <a:cxnLst/>
              <a:rect l="l" t="t" r="r" b="b"/>
              <a:pathLst>
                <a:path w="12338234" h="3735187">
                  <a:moveTo>
                    <a:pt x="0" y="0"/>
                  </a:moveTo>
                  <a:lnTo>
                    <a:pt x="0" y="3735187"/>
                  </a:lnTo>
                  <a:lnTo>
                    <a:pt x="12338234" y="3735187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3674227"/>
                  </a:moveTo>
                  <a:lnTo>
                    <a:pt x="59690" y="3674227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3674227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38201" y="876300"/>
            <a:ext cx="15389578" cy="1436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20"/>
              </a:lnSpc>
            </a:pPr>
            <a:r>
              <a:rPr lang="en-US" sz="10400" spc="311" dirty="0" smtClean="0">
                <a:solidFill>
                  <a:srgbClr val="1C2120"/>
                </a:solidFill>
                <a:latin typeface="League Gothic"/>
              </a:rPr>
              <a:t>PEMBAHASAN</a:t>
            </a:r>
            <a:endParaRPr lang="en-US" sz="10400" spc="311" dirty="0">
              <a:solidFill>
                <a:srgbClr val="1C2120"/>
              </a:solidFill>
              <a:latin typeface="League Gothic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066800" y="3238500"/>
            <a:ext cx="4800600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20"/>
              </a:lnSpc>
            </a:pPr>
            <a:r>
              <a:rPr lang="en-US" sz="6600" spc="311" dirty="0" smtClean="0">
                <a:solidFill>
                  <a:srgbClr val="1C2120"/>
                </a:solidFill>
                <a:latin typeface="League Gothic"/>
              </a:rPr>
              <a:t>Output?</a:t>
            </a:r>
            <a:endParaRPr lang="en-US" sz="6600" spc="311" dirty="0">
              <a:solidFill>
                <a:srgbClr val="1C2120"/>
              </a:solidFill>
              <a:latin typeface="League Gothic"/>
            </a:endParaRPr>
          </a:p>
        </p:txBody>
      </p:sp>
      <p:pic>
        <p:nvPicPr>
          <p:cNvPr id="9" name="Picture 8" descr="Screen Shot 2019-05-22 at 12.2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2857500"/>
            <a:ext cx="3594726" cy="6819900"/>
          </a:xfrm>
          <a:prstGeom prst="rect">
            <a:avLst/>
          </a:prstGeom>
        </p:spPr>
      </p:pic>
      <p:pic>
        <p:nvPicPr>
          <p:cNvPr id="10" name="Picture 9" descr="Screen Shot 2019-05-22 at 12.30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781300"/>
            <a:ext cx="3508195" cy="6781800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6477000" y="8191500"/>
            <a:ext cx="762000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20"/>
              </a:lnSpc>
            </a:pPr>
            <a:r>
              <a:rPr lang="en-US" sz="6600" spc="311" dirty="0">
                <a:solidFill>
                  <a:srgbClr val="1C2120"/>
                </a:solidFill>
                <a:latin typeface="League Gothic"/>
              </a:rPr>
              <a:t>A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2420600" y="8267700"/>
            <a:ext cx="762000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20"/>
              </a:lnSpc>
            </a:pPr>
            <a:r>
              <a:rPr lang="en-US" sz="6600" spc="311" dirty="0" smtClean="0">
                <a:solidFill>
                  <a:srgbClr val="1C2120"/>
                </a:solidFill>
                <a:latin typeface="League Gothic"/>
              </a:rPr>
              <a:t>B</a:t>
            </a:r>
            <a:endParaRPr lang="en-US" sz="6600" spc="311" dirty="0">
              <a:solidFill>
                <a:srgbClr val="1C2120"/>
              </a:solidFill>
              <a:latin typeface="League Gothic"/>
            </a:endParaRPr>
          </a:p>
        </p:txBody>
      </p:sp>
    </p:spTree>
    <p:extLst>
      <p:ext uri="{BB962C8B-B14F-4D97-AF65-F5344CB8AC3E}">
        <p14:creationId xmlns:p14="http://schemas.microsoft.com/office/powerpoint/2010/main" val="80488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358349" y="350196"/>
            <a:ext cx="17526000" cy="2590800"/>
          </a:xfrm>
          <a:prstGeom prst="rect">
            <a:avLst/>
          </a:prstGeom>
          <a:solidFill>
            <a:srgbClr val="1C2120"/>
          </a:solidFill>
        </p:spPr>
      </p:sp>
      <p:sp>
        <p:nvSpPr>
          <p:cNvPr id="5" name="TextBox 5"/>
          <p:cNvSpPr txBox="1"/>
          <p:nvPr/>
        </p:nvSpPr>
        <p:spPr>
          <a:xfrm>
            <a:off x="3260371" y="1181100"/>
            <a:ext cx="11767258" cy="1070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</a:pPr>
            <a:r>
              <a:rPr lang="en-US" sz="3400" b="1" i="0" spc="170" dirty="0" smtClean="0">
                <a:solidFill>
                  <a:srgbClr val="F2EFEB"/>
                </a:solidFill>
                <a:latin typeface="Montserrat"/>
              </a:rPr>
              <a:t>KOMPLEKSITAS ALGORITMA </a:t>
            </a:r>
            <a:r>
              <a:rPr lang="en-US" sz="3400" b="1" spc="170" dirty="0" smtClean="0">
                <a:solidFill>
                  <a:srgbClr val="F2EFEB"/>
                </a:solidFill>
                <a:latin typeface="Montserrat"/>
              </a:rPr>
              <a:t>MULTITHREADED MERGE SORT</a:t>
            </a:r>
            <a:endParaRPr lang="en-US" sz="3400" b="1" i="0" spc="170" dirty="0">
              <a:solidFill>
                <a:srgbClr val="F2EFEB"/>
              </a:solidFill>
              <a:latin typeface="Montserra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48100"/>
            <a:ext cx="8699500" cy="472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87000" y="3848100"/>
            <a:ext cx="5867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 err="1">
                <a:latin typeface="Montserrat Light"/>
                <a:cs typeface="Montserrat Light"/>
              </a:rPr>
              <a:t>T(n</a:t>
            </a:r>
            <a:r>
              <a:rPr lang="fi-FI" sz="2400" dirty="0">
                <a:latin typeface="Montserrat Light"/>
                <a:cs typeface="Montserrat Light"/>
              </a:rPr>
              <a:t>) = Θ(1)  </a:t>
            </a:r>
          </a:p>
          <a:p>
            <a:r>
              <a:rPr lang="fi-FI" sz="2400" dirty="0" err="1">
                <a:latin typeface="Montserrat Light"/>
                <a:cs typeface="Montserrat Light"/>
              </a:rPr>
              <a:t>if</a:t>
            </a:r>
            <a:r>
              <a:rPr lang="fi-FI" sz="2400" dirty="0">
                <a:latin typeface="Montserrat Light"/>
                <a:cs typeface="Montserrat Light"/>
              </a:rPr>
              <a:t> n = 1T(n) = 2T(n/2) + </a:t>
            </a:r>
            <a:r>
              <a:rPr lang="fi-FI" sz="2400" dirty="0" err="1">
                <a:latin typeface="Montserrat Light"/>
                <a:cs typeface="Montserrat Light"/>
              </a:rPr>
              <a:t>Θ(n</a:t>
            </a:r>
            <a:r>
              <a:rPr lang="fi-FI" sz="2400" dirty="0">
                <a:latin typeface="Montserrat Light"/>
                <a:cs typeface="Montserrat Light"/>
              </a:rPr>
              <a:t>) </a:t>
            </a:r>
          </a:p>
          <a:p>
            <a:r>
              <a:rPr lang="fi-FI" sz="2400" dirty="0" err="1">
                <a:latin typeface="Montserrat Light"/>
                <a:cs typeface="Montserrat Light"/>
              </a:rPr>
              <a:t>if</a:t>
            </a:r>
            <a:r>
              <a:rPr lang="fi-FI" sz="2400" dirty="0">
                <a:latin typeface="Montserrat Light"/>
                <a:cs typeface="Montserrat Light"/>
              </a:rPr>
              <a:t> n &gt; 1            </a:t>
            </a:r>
          </a:p>
          <a:p>
            <a:r>
              <a:rPr lang="fi-FI" sz="2400" dirty="0" err="1">
                <a:latin typeface="Montserrat Light"/>
                <a:cs typeface="Montserrat Light"/>
              </a:rPr>
              <a:t>T(n</a:t>
            </a:r>
            <a:r>
              <a:rPr lang="fi-FI" sz="2400" dirty="0">
                <a:latin typeface="Montserrat Light"/>
                <a:cs typeface="Montserrat Light"/>
              </a:rPr>
              <a:t>)= 2 T(n/2) + n           </a:t>
            </a:r>
          </a:p>
          <a:p>
            <a:r>
              <a:rPr lang="fi-FI" sz="2400" dirty="0">
                <a:latin typeface="Montserrat Light"/>
                <a:cs typeface="Montserrat Light"/>
              </a:rPr>
              <a:t>= 2 ((n/2)log(n/2) + (n/2)) + n                </a:t>
            </a:r>
          </a:p>
          <a:p>
            <a:r>
              <a:rPr lang="fi-FI" sz="2400" dirty="0">
                <a:latin typeface="Montserrat Light"/>
                <a:cs typeface="Montserrat Light"/>
              </a:rPr>
              <a:t>= n (log(n/2)) + 2n              </a:t>
            </a:r>
          </a:p>
          <a:p>
            <a:r>
              <a:rPr lang="fi-FI" sz="2400" dirty="0">
                <a:latin typeface="Montserrat Light"/>
                <a:cs typeface="Montserrat Light"/>
              </a:rPr>
              <a:t>= n </a:t>
            </a:r>
            <a:r>
              <a:rPr lang="fi-FI" sz="2400" dirty="0" err="1">
                <a:latin typeface="Montserrat Light"/>
                <a:cs typeface="Montserrat Light"/>
              </a:rPr>
              <a:t>log</a:t>
            </a:r>
            <a:r>
              <a:rPr lang="fi-FI" sz="2400" dirty="0">
                <a:latin typeface="Montserrat Light"/>
                <a:cs typeface="Montserrat Light"/>
              </a:rPr>
              <a:t> n – n + 2n               </a:t>
            </a:r>
          </a:p>
          <a:p>
            <a:r>
              <a:rPr lang="fi-FI" sz="2400" dirty="0">
                <a:latin typeface="Montserrat Light"/>
                <a:cs typeface="Montserrat Light"/>
              </a:rPr>
              <a:t>= n </a:t>
            </a:r>
            <a:r>
              <a:rPr lang="fi-FI" sz="2400" dirty="0" err="1">
                <a:latin typeface="Montserrat Light"/>
                <a:cs typeface="Montserrat Light"/>
              </a:rPr>
              <a:t>log</a:t>
            </a:r>
            <a:r>
              <a:rPr lang="fi-FI" sz="2400" dirty="0">
                <a:latin typeface="Montserrat Light"/>
                <a:cs typeface="Montserrat Light"/>
              </a:rPr>
              <a:t> n + n</a:t>
            </a:r>
          </a:p>
          <a:p>
            <a:r>
              <a:rPr lang="fi-FI" sz="2400" dirty="0">
                <a:latin typeface="Montserrat Light"/>
                <a:cs typeface="Montserrat Light"/>
              </a:rPr>
              <a:t>= </a:t>
            </a:r>
            <a:r>
              <a:rPr lang="fi-FI" sz="2400" dirty="0" err="1">
                <a:latin typeface="Montserrat Light"/>
                <a:cs typeface="Montserrat Light"/>
              </a:rPr>
              <a:t>O(n</a:t>
            </a:r>
            <a:r>
              <a:rPr lang="fi-FI" sz="2400" dirty="0">
                <a:latin typeface="Montserrat Light"/>
                <a:cs typeface="Montserrat Light"/>
              </a:rPr>
              <a:t> </a:t>
            </a:r>
            <a:r>
              <a:rPr lang="fi-FI" sz="2400" dirty="0" err="1">
                <a:latin typeface="Montserrat Light"/>
                <a:cs typeface="Montserrat Light"/>
              </a:rPr>
              <a:t>log</a:t>
            </a:r>
            <a:r>
              <a:rPr lang="fi-FI" sz="2400" dirty="0">
                <a:latin typeface="Montserrat Light"/>
                <a:cs typeface="Montserrat Light"/>
              </a:rPr>
              <a:t> n </a:t>
            </a:r>
            <a:r>
              <a:rPr lang="fi-FI" sz="2400" dirty="0" smtClean="0">
                <a:latin typeface="Montserrat Light"/>
                <a:cs typeface="Montserrat Light"/>
              </a:rPr>
              <a:t>)</a:t>
            </a:r>
          </a:p>
          <a:p>
            <a:endParaRPr lang="fi-FI" sz="2400" b="1" dirty="0">
              <a:latin typeface="Montserrat Light"/>
              <a:cs typeface="Montserrat Light"/>
            </a:endParaRPr>
          </a:p>
          <a:p>
            <a:r>
              <a:rPr lang="fi-FI" sz="2400" b="1" dirty="0">
                <a:latin typeface="Montserrat Light"/>
                <a:cs typeface="Montserrat Light"/>
              </a:rPr>
              <a:t>The </a:t>
            </a:r>
            <a:r>
              <a:rPr lang="fi-FI" sz="2400" b="1" dirty="0" err="1">
                <a:latin typeface="Montserrat Light"/>
                <a:cs typeface="Montserrat Light"/>
              </a:rPr>
              <a:t>time</a:t>
            </a:r>
            <a:r>
              <a:rPr lang="fi-FI" sz="2400" b="1" dirty="0">
                <a:latin typeface="Montserrat Light"/>
                <a:cs typeface="Montserrat Light"/>
              </a:rPr>
              <a:t> </a:t>
            </a:r>
            <a:r>
              <a:rPr lang="fi-FI" sz="2400" b="1" dirty="0" err="1">
                <a:latin typeface="Montserrat Light"/>
                <a:cs typeface="Montserrat Light"/>
              </a:rPr>
              <a:t>complexity</a:t>
            </a:r>
            <a:r>
              <a:rPr lang="fi-FI" sz="2400" b="1" dirty="0">
                <a:latin typeface="Montserrat Light"/>
                <a:cs typeface="Montserrat Light"/>
              </a:rPr>
              <a:t> of the </a:t>
            </a:r>
            <a:r>
              <a:rPr lang="fi-FI" sz="2400" b="1" dirty="0" err="1">
                <a:latin typeface="Montserrat Light"/>
                <a:cs typeface="Montserrat Light"/>
              </a:rPr>
              <a:t>Merge</a:t>
            </a:r>
            <a:r>
              <a:rPr lang="fi-FI" sz="2400" b="1" dirty="0">
                <a:latin typeface="Montserrat Light"/>
                <a:cs typeface="Montserrat Light"/>
              </a:rPr>
              <a:t> </a:t>
            </a:r>
            <a:r>
              <a:rPr lang="fi-FI" sz="2400" b="1" dirty="0" err="1">
                <a:latin typeface="Montserrat Light"/>
                <a:cs typeface="Montserrat Light"/>
              </a:rPr>
              <a:t>Sort</a:t>
            </a:r>
            <a:r>
              <a:rPr lang="fi-FI" sz="2400" b="1" dirty="0">
                <a:latin typeface="Montserrat Light"/>
                <a:cs typeface="Montserrat Light"/>
              </a:rPr>
              <a:t> is </a:t>
            </a:r>
            <a:r>
              <a:rPr lang="fi-FI" sz="2400" b="1" dirty="0" err="1">
                <a:latin typeface="Montserrat Light"/>
                <a:cs typeface="Montserrat Light"/>
              </a:rPr>
              <a:t>O(n</a:t>
            </a:r>
            <a:r>
              <a:rPr lang="fi-FI" sz="2400" b="1" dirty="0">
                <a:latin typeface="Montserrat Light"/>
                <a:cs typeface="Montserrat Light"/>
              </a:rPr>
              <a:t> </a:t>
            </a:r>
            <a:r>
              <a:rPr lang="fi-FI" sz="2400" b="1" dirty="0" err="1">
                <a:latin typeface="Montserrat Light"/>
                <a:cs typeface="Montserrat Light"/>
              </a:rPr>
              <a:t>log</a:t>
            </a:r>
            <a:r>
              <a:rPr lang="fi-FI" sz="2400" b="1" dirty="0">
                <a:latin typeface="Montserrat Light"/>
                <a:cs typeface="Montserrat Light"/>
              </a:rPr>
              <a:t> n) in </a:t>
            </a:r>
            <a:r>
              <a:rPr lang="fi-FI" sz="2400" b="1" dirty="0" err="1">
                <a:latin typeface="Montserrat Light"/>
                <a:cs typeface="Montserrat Light"/>
              </a:rPr>
              <a:t>all</a:t>
            </a:r>
            <a:r>
              <a:rPr lang="fi-FI" sz="2400" b="1" dirty="0">
                <a:latin typeface="Montserrat Light"/>
                <a:cs typeface="Montserrat Light"/>
              </a:rPr>
              <a:t> 3 </a:t>
            </a:r>
            <a:r>
              <a:rPr lang="fi-FI" sz="2400" b="1" dirty="0" err="1">
                <a:latin typeface="Montserrat Light"/>
                <a:cs typeface="Montserrat Light"/>
              </a:rPr>
              <a:t>cases</a:t>
            </a:r>
            <a:r>
              <a:rPr lang="fi-FI" sz="2400" b="1" dirty="0">
                <a:latin typeface="Montserrat Light"/>
                <a:cs typeface="Montserrat Light"/>
              </a:rPr>
              <a:t> (</a:t>
            </a:r>
            <a:r>
              <a:rPr lang="fi-FI" sz="2400" b="1" dirty="0" err="1">
                <a:latin typeface="Montserrat Light"/>
                <a:cs typeface="Montserrat Light"/>
              </a:rPr>
              <a:t>worst</a:t>
            </a:r>
            <a:r>
              <a:rPr lang="fi-FI" sz="2400" b="1" dirty="0">
                <a:latin typeface="Montserrat Light"/>
                <a:cs typeface="Montserrat Light"/>
              </a:rPr>
              <a:t>, </a:t>
            </a:r>
            <a:r>
              <a:rPr lang="fi-FI" sz="2400" b="1" dirty="0" err="1">
                <a:latin typeface="Montserrat Light"/>
                <a:cs typeface="Montserrat Light"/>
              </a:rPr>
              <a:t>average</a:t>
            </a:r>
            <a:r>
              <a:rPr lang="fi-FI" sz="2400" b="1" dirty="0">
                <a:latin typeface="Montserrat Light"/>
                <a:cs typeface="Montserrat Light"/>
              </a:rPr>
              <a:t> and </a:t>
            </a:r>
            <a:r>
              <a:rPr lang="fi-FI" sz="2400" b="1" dirty="0" err="1">
                <a:latin typeface="Montserrat Light"/>
                <a:cs typeface="Montserrat Light"/>
              </a:rPr>
              <a:t>best</a:t>
            </a:r>
            <a:r>
              <a:rPr lang="fi-FI" sz="2400" b="1" dirty="0">
                <a:latin typeface="Montserrat Light"/>
                <a:cs typeface="Montserrat Light"/>
              </a:rPr>
              <a:t>)</a:t>
            </a:r>
            <a:endParaRPr lang="en-US" sz="2400" b="1" dirty="0">
              <a:latin typeface="Montserrat Light"/>
              <a:cs typeface="Montserrat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9029700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complexity is independent of threading, parallel computation. Even if we use multiple threads or servers, the time complexity of an algorithm will remain the same.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58349" y="2628901"/>
            <a:ext cx="17571303" cy="6705600"/>
            <a:chOff x="0" y="0"/>
            <a:chExt cx="12338234" cy="37351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338234" cy="3735187"/>
            </a:xfrm>
            <a:custGeom>
              <a:avLst/>
              <a:gdLst/>
              <a:ahLst/>
              <a:cxnLst/>
              <a:rect l="l" t="t" r="r" b="b"/>
              <a:pathLst>
                <a:path w="12338234" h="3735187">
                  <a:moveTo>
                    <a:pt x="0" y="0"/>
                  </a:moveTo>
                  <a:lnTo>
                    <a:pt x="0" y="3735187"/>
                  </a:lnTo>
                  <a:lnTo>
                    <a:pt x="12338234" y="3735187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3674227"/>
                  </a:moveTo>
                  <a:lnTo>
                    <a:pt x="59690" y="3674227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3674227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060223" y="876300"/>
            <a:ext cx="14167555" cy="143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10400" b="0" i="0" spc="311" dirty="0" smtClean="0">
                <a:solidFill>
                  <a:srgbClr val="1C2120"/>
                </a:solidFill>
                <a:latin typeface="League Gothic"/>
              </a:rPr>
              <a:t>CONCLUSION</a:t>
            </a:r>
            <a:endParaRPr lang="en-US" sz="10400" b="0" i="0" spc="311" dirty="0">
              <a:solidFill>
                <a:srgbClr val="1C2120"/>
              </a:solidFill>
              <a:latin typeface="League Gothic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314700" y="2400300"/>
            <a:ext cx="543663" cy="546100"/>
            <a:chOff x="106640" y="-15516814"/>
            <a:chExt cx="6321663" cy="6350000"/>
          </a:xfrm>
        </p:grpSpPr>
        <p:sp>
          <p:nvSpPr>
            <p:cNvPr id="9" name="Freeform 9"/>
            <p:cNvSpPr/>
            <p:nvPr/>
          </p:nvSpPr>
          <p:spPr>
            <a:xfrm>
              <a:off x="106640" y="-15516814"/>
              <a:ext cx="6321663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839200" y="2400301"/>
            <a:ext cx="543663" cy="546100"/>
            <a:chOff x="-336384" y="-16834884"/>
            <a:chExt cx="6321663" cy="6350000"/>
          </a:xfrm>
        </p:grpSpPr>
        <p:sp>
          <p:nvSpPr>
            <p:cNvPr id="14" name="Freeform 14"/>
            <p:cNvSpPr/>
            <p:nvPr/>
          </p:nvSpPr>
          <p:spPr>
            <a:xfrm>
              <a:off x="-336384" y="-16834884"/>
              <a:ext cx="6321663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4706600" y="2400301"/>
            <a:ext cx="543663" cy="546100"/>
            <a:chOff x="-369186" y="-16402860"/>
            <a:chExt cx="6321663" cy="6350000"/>
          </a:xfrm>
        </p:grpSpPr>
        <p:sp>
          <p:nvSpPr>
            <p:cNvPr id="19" name="Freeform 19"/>
            <p:cNvSpPr/>
            <p:nvPr/>
          </p:nvSpPr>
          <p:spPr>
            <a:xfrm>
              <a:off x="-369186" y="-16402860"/>
              <a:ext cx="6321663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23" name="AutoShape 23"/>
          <p:cNvSpPr/>
          <p:nvPr/>
        </p:nvSpPr>
        <p:spPr>
          <a:xfrm>
            <a:off x="358349" y="9182100"/>
            <a:ext cx="17475312" cy="754704"/>
          </a:xfrm>
          <a:prstGeom prst="rect">
            <a:avLst/>
          </a:prstGeom>
          <a:solidFill>
            <a:srgbClr val="1C2120"/>
          </a:solidFill>
        </p:spPr>
      </p:sp>
      <p:sp>
        <p:nvSpPr>
          <p:cNvPr id="25" name="TextBox 11"/>
          <p:cNvSpPr txBox="1"/>
          <p:nvPr/>
        </p:nvSpPr>
        <p:spPr>
          <a:xfrm>
            <a:off x="1905000" y="4177046"/>
            <a:ext cx="14249400" cy="3176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b="0" i="0" spc="320" dirty="0" smtClean="0">
                <a:solidFill>
                  <a:srgbClr val="1C2120"/>
                </a:solidFill>
                <a:latin typeface="Montserrat Light"/>
              </a:rPr>
              <a:t>MULTITHREADED MERGE SORT ADALAH SALAHSATU IMPLEMENTASI METODE MULTITHREADED YANG DITUJUKAN UNTUK MEMPARTISI KINERJA SORTING PADA MERGE SORT GUNA MEMPERCEPAT PROSES SORTING MELALUI 2 ATAU LEBIH THREAD (TASK)</a:t>
            </a:r>
            <a:endParaRPr lang="en-US" sz="3200" b="0" i="0" spc="320" dirty="0">
              <a:solidFill>
                <a:srgbClr val="1C2120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166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845249" y="350196"/>
            <a:ext cx="8084403" cy="9586608"/>
            <a:chOff x="0" y="0"/>
            <a:chExt cx="5676714" cy="67315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676714" cy="6731534"/>
            </a:xfrm>
            <a:custGeom>
              <a:avLst/>
              <a:gdLst/>
              <a:ahLst/>
              <a:cxnLst/>
              <a:rect l="l" t="t" r="r" b="b"/>
              <a:pathLst>
                <a:path w="5676714" h="6731534">
                  <a:moveTo>
                    <a:pt x="0" y="0"/>
                  </a:moveTo>
                  <a:lnTo>
                    <a:pt x="0" y="6731534"/>
                  </a:lnTo>
                  <a:lnTo>
                    <a:pt x="5676714" y="6731534"/>
                  </a:lnTo>
                  <a:lnTo>
                    <a:pt x="5676714" y="0"/>
                  </a:lnTo>
                  <a:lnTo>
                    <a:pt x="0" y="0"/>
                  </a:lnTo>
                  <a:close/>
                  <a:moveTo>
                    <a:pt x="5615754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5615754" y="59690"/>
                  </a:lnTo>
                  <a:lnTo>
                    <a:pt x="5615754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5524500"/>
            <a:ext cx="7124701" cy="3749856"/>
            <a:chOff x="0" y="-1220237"/>
            <a:chExt cx="9499601" cy="4999807"/>
          </a:xfrm>
        </p:grpSpPr>
        <p:sp>
          <p:nvSpPr>
            <p:cNvPr id="7" name="TextBox 7"/>
            <p:cNvSpPr txBox="1"/>
            <p:nvPr/>
          </p:nvSpPr>
          <p:spPr>
            <a:xfrm>
              <a:off x="0" y="-1220237"/>
              <a:ext cx="9085673" cy="3778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20"/>
                </a:lnSpc>
              </a:pPr>
              <a:r>
                <a:rPr lang="en-US" sz="10400" b="0" i="0" spc="311" dirty="0" smtClean="0">
                  <a:solidFill>
                    <a:srgbClr val="1C2120"/>
                  </a:solidFill>
                  <a:latin typeface="League Gothic"/>
                </a:rPr>
                <a:t>THANK</a:t>
              </a:r>
            </a:p>
            <a:p>
              <a:pPr>
                <a:lnSpc>
                  <a:spcPts val="10920"/>
                </a:lnSpc>
              </a:pPr>
              <a:r>
                <a:rPr lang="en-US" sz="10400" spc="311" dirty="0" smtClean="0">
                  <a:solidFill>
                    <a:srgbClr val="1C2120"/>
                  </a:solidFill>
                  <a:latin typeface="League Gothic"/>
                </a:rPr>
                <a:t>YOU</a:t>
              </a:r>
              <a:endParaRPr lang="en-US" sz="10400" b="0" i="0" spc="311" dirty="0">
                <a:solidFill>
                  <a:srgbClr val="1C2120"/>
                </a:solidFill>
                <a:latin typeface="League Gothic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067409"/>
              <a:ext cx="9499600" cy="7121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82"/>
                </a:lnSpc>
              </a:pPr>
              <a:r>
                <a:rPr lang="en-US" sz="3400" b="1" i="0" spc="170" dirty="0" smtClean="0">
                  <a:solidFill>
                    <a:srgbClr val="1C2120"/>
                  </a:solidFill>
                  <a:latin typeface="Montserrat"/>
                </a:rPr>
                <a:t>WASSALAMUALAIKUM WR.WB</a:t>
              </a:r>
              <a:endParaRPr lang="en-US" sz="3400" b="1" i="0" spc="170" dirty="0">
                <a:solidFill>
                  <a:srgbClr val="1C2120"/>
                </a:solidFill>
                <a:latin typeface="Montserrat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2494844"/>
              <a:ext cx="9499601" cy="127001"/>
            </a:xfrm>
            <a:prstGeom prst="rect">
              <a:avLst/>
            </a:prstGeom>
            <a:solidFill>
              <a:srgbClr val="1C212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521242" y="3875230"/>
            <a:ext cx="6738058" cy="5406654"/>
            <a:chOff x="0" y="-28575"/>
            <a:chExt cx="8984077" cy="720887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35708"/>
              <a:ext cx="8984077" cy="654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en-US" sz="2800" b="0" i="0" spc="112" dirty="0" err="1" smtClean="0">
                  <a:solidFill>
                    <a:srgbClr val="1C2120"/>
                  </a:solidFill>
                  <a:latin typeface="Montserrat Light"/>
                </a:rPr>
                <a:t>Tivani</a:t>
              </a:r>
              <a:r>
                <a:rPr lang="en-US" sz="2800" b="0" i="0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0" i="0" spc="112" dirty="0" err="1" smtClean="0">
                  <a:solidFill>
                    <a:srgbClr val="1C2120"/>
                  </a:solidFill>
                  <a:latin typeface="Montserrat Light"/>
                </a:rPr>
                <a:t>Shakilla</a:t>
              </a:r>
              <a:r>
                <a:rPr lang="en-US" sz="2800" b="0" i="0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0" i="0" spc="112" dirty="0" err="1" smtClean="0">
                  <a:solidFill>
                    <a:srgbClr val="1C2120"/>
                  </a:solidFill>
                  <a:latin typeface="Montserrat Light"/>
                </a:rPr>
                <a:t>Ervi</a:t>
              </a:r>
              <a:endParaRPr lang="en-US" sz="2800" b="0" i="0" spc="112" dirty="0">
                <a:solidFill>
                  <a:srgbClr val="1C2120"/>
                </a:solidFill>
                <a:latin typeface="Montserrat Light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8984077" cy="702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b="0" i="0" spc="320" dirty="0" smtClean="0">
                  <a:solidFill>
                    <a:srgbClr val="1C2120"/>
                  </a:solidFill>
                  <a:latin typeface="Montserrat Light"/>
                </a:rPr>
                <a:t>GOOGLE CLASS</a:t>
              </a:r>
              <a:endParaRPr lang="en-US" sz="3200" b="0" i="0" spc="320" dirty="0">
                <a:solidFill>
                  <a:srgbClr val="1C2120"/>
                </a:solidFill>
                <a:latin typeface="Montserrat Ligh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678908"/>
              <a:ext cx="8984077" cy="654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g</a:t>
              </a:r>
              <a:r>
                <a:rPr lang="en-US" sz="2800" b="0" i="0" spc="112" dirty="0" err="1" smtClean="0">
                  <a:solidFill>
                    <a:srgbClr val="1C2120"/>
                  </a:solidFill>
                  <a:latin typeface="Montserrat Light"/>
                </a:rPr>
                <a:t>ithub.com</a:t>
              </a:r>
              <a:r>
                <a:rPr lang="en-US" sz="2800" b="0" i="0" spc="112" dirty="0" smtClean="0">
                  <a:solidFill>
                    <a:srgbClr val="1C2120"/>
                  </a:solidFill>
                  <a:latin typeface="Montserrat Light"/>
                </a:rPr>
                <a:t>/</a:t>
              </a:r>
              <a:r>
                <a:rPr lang="en-US" sz="2800" b="0" i="0" spc="112" dirty="0" err="1" smtClean="0">
                  <a:solidFill>
                    <a:srgbClr val="1C2120"/>
                  </a:solidFill>
                  <a:latin typeface="Montserrat Light"/>
                </a:rPr>
                <a:t>tivanshaker</a:t>
              </a:r>
              <a:r>
                <a:rPr lang="en-US" sz="2800" b="0" i="0" spc="112" dirty="0" smtClean="0">
                  <a:solidFill>
                    <a:srgbClr val="1C2120"/>
                  </a:solidFill>
                  <a:latin typeface="Montserrat Light"/>
                </a:rPr>
                <a:t>/UTS</a:t>
              </a:r>
              <a:endParaRPr lang="en-US" sz="2800" b="0" i="0" spc="112" dirty="0">
                <a:solidFill>
                  <a:srgbClr val="1C2120"/>
                </a:solidFill>
                <a:latin typeface="Montserrat Ligh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714625"/>
              <a:ext cx="8984077" cy="702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b="0" i="0" spc="320" dirty="0" smtClean="0">
                  <a:solidFill>
                    <a:srgbClr val="1C2120"/>
                  </a:solidFill>
                  <a:latin typeface="Montserrat Light"/>
                </a:rPr>
                <a:t>GITHUB</a:t>
              </a:r>
              <a:endParaRPr lang="en-US" sz="3200" b="0" i="0" spc="320" dirty="0">
                <a:solidFill>
                  <a:srgbClr val="1C2120"/>
                </a:solidFill>
                <a:latin typeface="Montserrat Light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6526128"/>
              <a:ext cx="8984077" cy="654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t</a:t>
              </a:r>
              <a:r>
                <a:rPr lang="en-US" sz="2800" b="0" i="0" spc="112" dirty="0" err="1" smtClean="0">
                  <a:solidFill>
                    <a:srgbClr val="1C2120"/>
                  </a:solidFill>
                  <a:latin typeface="Montserrat Light"/>
                </a:rPr>
                <a:t>idi.ervi@gmail.com</a:t>
              </a:r>
              <a:endParaRPr lang="en-US" sz="2800" b="0" i="0" spc="112" dirty="0">
                <a:solidFill>
                  <a:srgbClr val="1C2120"/>
                </a:solidFill>
                <a:latin typeface="Montserrat Light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5561846"/>
              <a:ext cx="8984077" cy="702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b="0" i="0" spc="320" dirty="0">
                  <a:solidFill>
                    <a:srgbClr val="1C2120"/>
                  </a:solidFill>
                  <a:latin typeface="Montserrat Light"/>
                </a:rPr>
                <a:t>EMAIL </a:t>
              </a:r>
              <a:r>
                <a:rPr lang="en-US" sz="3200" b="0" i="0" spc="320" dirty="0" smtClean="0">
                  <a:solidFill>
                    <a:srgbClr val="1C2120"/>
                  </a:solidFill>
                  <a:latin typeface="Montserrat Light"/>
                </a:rPr>
                <a:t>ADDRESS</a:t>
              </a:r>
              <a:endParaRPr lang="en-US" sz="3200" b="0" i="0" spc="320" dirty="0">
                <a:solidFill>
                  <a:srgbClr val="1C2120"/>
                </a:solidFill>
                <a:latin typeface="Montserrat Ligh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64348" y="350196"/>
            <a:ext cx="7665303" cy="9586608"/>
            <a:chOff x="0" y="0"/>
            <a:chExt cx="5382430" cy="67315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82430" cy="6731534"/>
            </a:xfrm>
            <a:custGeom>
              <a:avLst/>
              <a:gdLst/>
              <a:ahLst/>
              <a:cxnLst/>
              <a:rect l="l" t="t" r="r" b="b"/>
              <a:pathLst>
                <a:path w="5382430" h="6731534">
                  <a:moveTo>
                    <a:pt x="0" y="0"/>
                  </a:moveTo>
                  <a:lnTo>
                    <a:pt x="0" y="6731534"/>
                  </a:lnTo>
                  <a:lnTo>
                    <a:pt x="5382430" y="6731534"/>
                  </a:lnTo>
                  <a:lnTo>
                    <a:pt x="5382430" y="0"/>
                  </a:lnTo>
                  <a:lnTo>
                    <a:pt x="0" y="0"/>
                  </a:lnTo>
                  <a:close/>
                  <a:moveTo>
                    <a:pt x="5321470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5321470" y="59690"/>
                  </a:lnTo>
                  <a:lnTo>
                    <a:pt x="5321470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049000" y="2862995"/>
            <a:ext cx="6096000" cy="6611410"/>
            <a:chOff x="-769523" y="-9525"/>
            <a:chExt cx="8128000" cy="8815213"/>
          </a:xfrm>
        </p:grpSpPr>
        <p:sp>
          <p:nvSpPr>
            <p:cNvPr id="7" name="TextBox 7"/>
            <p:cNvSpPr txBox="1"/>
            <p:nvPr/>
          </p:nvSpPr>
          <p:spPr>
            <a:xfrm>
              <a:off x="-769523" y="-9525"/>
              <a:ext cx="7670800" cy="14272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82"/>
                </a:lnSpc>
              </a:pPr>
              <a:r>
                <a:rPr lang="en-US" sz="3400" b="1" i="0" spc="170" dirty="0">
                  <a:solidFill>
                    <a:srgbClr val="1C2120"/>
                  </a:solidFill>
                  <a:latin typeface="Montserrat"/>
                </a:rPr>
                <a:t>PRESENTATION HIGHLIGHTS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464723" y="2120639"/>
              <a:ext cx="7823200" cy="66850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919"/>
                </a:lnSpc>
                <a:buFont typeface="Arial"/>
                <a:buChar char="•"/>
              </a:pPr>
              <a:r>
                <a:rPr lang="en-US" sz="2800" b="1" i="0" spc="112" dirty="0">
                  <a:solidFill>
                    <a:srgbClr val="262626"/>
                  </a:solidFill>
                  <a:latin typeface="Montserrat Light"/>
                </a:rPr>
                <a:t>About</a:t>
              </a:r>
              <a:r>
                <a:rPr lang="en-US" sz="2800" b="0" i="0" spc="112" dirty="0">
                  <a:solidFill>
                    <a:srgbClr val="262626"/>
                  </a:solidFill>
                  <a:latin typeface="Montserrat Light"/>
                </a:rPr>
                <a:t> </a:t>
              </a:r>
              <a:r>
                <a:rPr lang="en-US" sz="2800" spc="112" dirty="0" smtClean="0">
                  <a:solidFill>
                    <a:srgbClr val="262626"/>
                  </a:solidFill>
                  <a:latin typeface="Montserrat Light"/>
                </a:rPr>
                <a:t>Multithreaded Merge Sort</a:t>
              </a:r>
              <a:endParaRPr lang="en-US" sz="2800" b="0" i="0" spc="112" dirty="0">
                <a:solidFill>
                  <a:srgbClr val="262626"/>
                </a:solidFill>
                <a:latin typeface="Montserrat Light"/>
              </a:endParaRPr>
            </a:p>
            <a:p>
              <a:pPr marL="457200" indent="-457200">
                <a:lnSpc>
                  <a:spcPts val="3919"/>
                </a:lnSpc>
                <a:buFont typeface="Arial"/>
                <a:buChar char="•"/>
              </a:pPr>
              <a:r>
                <a:rPr lang="en-US" sz="2800" b="1" i="0" spc="112" dirty="0" err="1" smtClean="0">
                  <a:solidFill>
                    <a:srgbClr val="262626"/>
                  </a:solidFill>
                  <a:latin typeface="Montserrat Light"/>
                </a:rPr>
                <a:t>Algoritma</a:t>
              </a:r>
              <a:r>
                <a:rPr lang="en-US" sz="2800" b="0" i="0" spc="112" dirty="0" smtClean="0">
                  <a:solidFill>
                    <a:srgbClr val="262626"/>
                  </a:solidFill>
                  <a:latin typeface="Montserrat Light"/>
                </a:rPr>
                <a:t> </a:t>
              </a:r>
              <a:r>
                <a:rPr lang="en-US" sz="2800" spc="112" dirty="0">
                  <a:solidFill>
                    <a:srgbClr val="262626"/>
                  </a:solidFill>
                  <a:latin typeface="Montserrat Light"/>
                </a:rPr>
                <a:t>Multithreaded Merge Sort</a:t>
              </a:r>
              <a:endParaRPr lang="en-US" sz="2800" b="0" i="0" spc="112" dirty="0">
                <a:solidFill>
                  <a:srgbClr val="262626"/>
                </a:solidFill>
                <a:latin typeface="Montserrat Light"/>
              </a:endParaRPr>
            </a:p>
            <a:p>
              <a:pPr marL="457200" indent="-457200">
                <a:lnSpc>
                  <a:spcPts val="3919"/>
                </a:lnSpc>
                <a:buFont typeface="Arial"/>
                <a:buChar char="•"/>
              </a:pPr>
              <a:r>
                <a:rPr lang="en-US" sz="2800" b="1" spc="112" dirty="0" err="1" smtClean="0">
                  <a:solidFill>
                    <a:srgbClr val="262626"/>
                  </a:solidFill>
                  <a:latin typeface="Montserrat Light"/>
                </a:rPr>
                <a:t>Implementasi</a:t>
              </a:r>
              <a:r>
                <a:rPr lang="en-US" sz="2800" spc="112" dirty="0" smtClean="0">
                  <a:solidFill>
                    <a:srgbClr val="262626"/>
                  </a:solidFill>
                  <a:latin typeface="Montserrat Light"/>
                </a:rPr>
                <a:t> </a:t>
              </a:r>
              <a:r>
                <a:rPr lang="en-US" sz="2800" spc="112" dirty="0" err="1" smtClean="0">
                  <a:solidFill>
                    <a:srgbClr val="262626"/>
                  </a:solidFill>
                  <a:latin typeface="Montserrat Light"/>
                </a:rPr>
                <a:t>Algoritma</a:t>
              </a:r>
              <a:endParaRPr lang="en-US" sz="2800" b="0" i="0" spc="112" dirty="0">
                <a:solidFill>
                  <a:srgbClr val="262626"/>
                </a:solidFill>
                <a:latin typeface="Montserrat Light"/>
              </a:endParaRPr>
            </a:p>
            <a:p>
              <a:pPr marL="457200" indent="-457200">
                <a:lnSpc>
                  <a:spcPts val="3919"/>
                </a:lnSpc>
                <a:buFont typeface="Arial"/>
                <a:buChar char="•"/>
              </a:pPr>
              <a:r>
                <a:rPr lang="en-US" sz="2800" b="1" i="0" spc="112" dirty="0" smtClean="0">
                  <a:solidFill>
                    <a:srgbClr val="262626"/>
                  </a:solidFill>
                  <a:latin typeface="Montserrat Light"/>
                </a:rPr>
                <a:t>Progra</a:t>
              </a:r>
              <a:r>
                <a:rPr lang="en-US" sz="2800" b="1" spc="112" dirty="0" smtClean="0">
                  <a:solidFill>
                    <a:srgbClr val="262626"/>
                  </a:solidFill>
                  <a:latin typeface="Montserrat Light"/>
                </a:rPr>
                <a:t>m</a:t>
              </a:r>
              <a:r>
                <a:rPr lang="en-US" sz="2800" spc="112" dirty="0">
                  <a:solidFill>
                    <a:srgbClr val="262626"/>
                  </a:solidFill>
                  <a:latin typeface="Montserrat Light"/>
                </a:rPr>
                <a:t> </a:t>
              </a:r>
              <a:r>
                <a:rPr lang="en-US" sz="2800" spc="112" dirty="0" smtClean="0">
                  <a:solidFill>
                    <a:srgbClr val="262626"/>
                  </a:solidFill>
                  <a:latin typeface="Montserrat Light"/>
                </a:rPr>
                <a:t>C++ </a:t>
              </a:r>
              <a:r>
                <a:rPr lang="en-US" sz="2800" spc="112" dirty="0">
                  <a:solidFill>
                    <a:srgbClr val="262626"/>
                  </a:solidFill>
                  <a:latin typeface="Montserrat Light"/>
                </a:rPr>
                <a:t>Multithreaded Merge Sort</a:t>
              </a:r>
              <a:endParaRPr lang="en-US" sz="2800" b="0" i="0" spc="112" dirty="0">
                <a:solidFill>
                  <a:srgbClr val="262626"/>
                </a:solidFill>
                <a:latin typeface="Montserrat Light"/>
              </a:endParaRPr>
            </a:p>
            <a:p>
              <a:pPr marL="457200" indent="-457200">
                <a:lnSpc>
                  <a:spcPts val="3919"/>
                </a:lnSpc>
                <a:buFont typeface="Arial"/>
                <a:buChar char="•"/>
              </a:pPr>
              <a:r>
                <a:rPr lang="en-US" sz="2800" b="1" i="0" spc="112" dirty="0" err="1" smtClean="0">
                  <a:solidFill>
                    <a:srgbClr val="262626"/>
                  </a:solidFill>
                  <a:latin typeface="Montserrat Light"/>
                </a:rPr>
                <a:t>Pseudocode</a:t>
              </a:r>
              <a:r>
                <a:rPr lang="en-US" sz="2800" b="0" i="0" spc="112" dirty="0" smtClean="0">
                  <a:solidFill>
                    <a:srgbClr val="262626"/>
                  </a:solidFill>
                  <a:latin typeface="Montserrat Light"/>
                </a:rPr>
                <a:t> </a:t>
              </a:r>
              <a:r>
                <a:rPr lang="en-US" sz="2800" b="0" i="0" spc="112" dirty="0" err="1" smtClean="0">
                  <a:solidFill>
                    <a:srgbClr val="262626"/>
                  </a:solidFill>
                  <a:latin typeface="Montserrat Light"/>
                </a:rPr>
                <a:t>Algoritma</a:t>
              </a:r>
              <a:endParaRPr lang="en-US" sz="2800" b="0" i="0" spc="112" dirty="0" smtClean="0">
                <a:solidFill>
                  <a:srgbClr val="262626"/>
                </a:solidFill>
                <a:latin typeface="Montserrat Light"/>
              </a:endParaRPr>
            </a:p>
            <a:p>
              <a:pPr marL="457200" indent="-457200">
                <a:lnSpc>
                  <a:spcPts val="3919"/>
                </a:lnSpc>
                <a:buFont typeface="Arial"/>
                <a:buChar char="•"/>
              </a:pPr>
              <a:r>
                <a:rPr lang="en-US" sz="2800" b="1" spc="112" dirty="0" err="1" smtClean="0">
                  <a:solidFill>
                    <a:srgbClr val="262626"/>
                  </a:solidFill>
                  <a:latin typeface="Montserrat Light"/>
                </a:rPr>
                <a:t>Kompleksitas</a:t>
              </a:r>
              <a:r>
                <a:rPr lang="en-US" sz="2800" spc="112" dirty="0" smtClean="0">
                  <a:solidFill>
                    <a:srgbClr val="262626"/>
                  </a:solidFill>
                  <a:latin typeface="Montserrat Light"/>
                </a:rPr>
                <a:t> </a:t>
              </a:r>
              <a:r>
                <a:rPr lang="en-US" sz="2800" spc="112" dirty="0" err="1" smtClean="0">
                  <a:solidFill>
                    <a:srgbClr val="262626"/>
                  </a:solidFill>
                  <a:latin typeface="Montserrat Light"/>
                </a:rPr>
                <a:t>Algoritma</a:t>
              </a:r>
              <a:endParaRPr lang="en-US" sz="2800" spc="112" dirty="0" smtClean="0">
                <a:solidFill>
                  <a:srgbClr val="262626"/>
                </a:solidFill>
                <a:latin typeface="Montserrat Light"/>
              </a:endParaRPr>
            </a:p>
            <a:p>
              <a:pPr marL="457200" indent="-457200">
                <a:lnSpc>
                  <a:spcPts val="3919"/>
                </a:lnSpc>
                <a:buFont typeface="Arial"/>
                <a:buChar char="•"/>
              </a:pPr>
              <a:r>
                <a:rPr lang="en-US" sz="2800" b="1" i="0" spc="112" dirty="0" err="1" smtClean="0">
                  <a:solidFill>
                    <a:srgbClr val="262626"/>
                  </a:solidFill>
                  <a:latin typeface="Montserrat Light"/>
                </a:rPr>
                <a:t>Contoh</a:t>
              </a:r>
              <a:r>
                <a:rPr lang="en-US" sz="2800" b="1" i="0" spc="112" dirty="0" smtClean="0">
                  <a:solidFill>
                    <a:srgbClr val="262626"/>
                  </a:solidFill>
                  <a:latin typeface="Montserrat Light"/>
                </a:rPr>
                <a:t> </a:t>
              </a:r>
              <a:r>
                <a:rPr lang="en-US" sz="2800" b="1" i="0" spc="112" dirty="0" err="1" smtClean="0">
                  <a:solidFill>
                    <a:srgbClr val="262626"/>
                  </a:solidFill>
                  <a:latin typeface="Montserrat Light"/>
                </a:rPr>
                <a:t>Soal</a:t>
              </a:r>
              <a:r>
                <a:rPr lang="en-US" sz="2800" b="0" i="0" spc="112" dirty="0" smtClean="0">
                  <a:solidFill>
                    <a:srgbClr val="262626"/>
                  </a:solidFill>
                  <a:latin typeface="Montserrat Light"/>
                </a:rPr>
                <a:t> </a:t>
              </a:r>
              <a:r>
                <a:rPr lang="en-US" sz="2800" b="0" i="0" spc="112" dirty="0" err="1" smtClean="0">
                  <a:solidFill>
                    <a:srgbClr val="262626"/>
                  </a:solidFill>
                  <a:latin typeface="Montserrat Light"/>
                </a:rPr>
                <a:t>dan</a:t>
              </a:r>
              <a:r>
                <a:rPr lang="en-US" sz="2800" b="0" i="0" spc="112" dirty="0" smtClean="0">
                  <a:solidFill>
                    <a:srgbClr val="262626"/>
                  </a:solidFill>
                  <a:latin typeface="Montserrat Light"/>
                </a:rPr>
                <a:t> </a:t>
              </a:r>
              <a:r>
                <a:rPr lang="en-US" sz="2800" b="0" i="0" spc="112" dirty="0" err="1" smtClean="0">
                  <a:solidFill>
                    <a:srgbClr val="262626"/>
                  </a:solidFill>
                  <a:latin typeface="Montserrat Light"/>
                </a:rPr>
                <a:t>Pembahasan</a:t>
              </a:r>
              <a:endParaRPr lang="en-US" sz="2800" b="0" i="0" spc="112" dirty="0">
                <a:solidFill>
                  <a:srgbClr val="262626"/>
                </a:solidFill>
                <a:latin typeface="Montserrat Light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5295900"/>
            <a:ext cx="7581900" cy="1504951"/>
            <a:chOff x="0" y="2413000"/>
            <a:chExt cx="10109200" cy="200660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413000"/>
              <a:ext cx="10109200" cy="18842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920"/>
                </a:lnSpc>
              </a:pPr>
              <a:r>
                <a:rPr lang="en-US" sz="9600" b="0" i="0" spc="311" dirty="0" smtClean="0">
                  <a:solidFill>
                    <a:srgbClr val="1C2120"/>
                  </a:solidFill>
                  <a:latin typeface="League Gothic"/>
                </a:rPr>
                <a:t>SUMMARY</a:t>
              </a:r>
              <a:endParaRPr lang="en-US" sz="9600" b="0" i="0" spc="311" dirty="0">
                <a:solidFill>
                  <a:srgbClr val="1C2120"/>
                </a:solidFill>
                <a:latin typeface="League Gothic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4292600"/>
              <a:ext cx="9499601" cy="127001"/>
            </a:xfrm>
            <a:prstGeom prst="rect">
              <a:avLst/>
            </a:prstGeom>
            <a:solidFill>
              <a:srgbClr val="1C2120"/>
            </a:solidFill>
          </p:spPr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>
            <a:off x="9296400" y="1562100"/>
            <a:ext cx="1981200" cy="12192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582400" y="1485900"/>
            <a:ext cx="624840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Montserrat Light"/>
                <a:cs typeface="Montserrat Light"/>
              </a:rPr>
              <a:t>Thread </a:t>
            </a:r>
            <a:r>
              <a:rPr lang="en-US" sz="2800" dirty="0" err="1" smtClean="0">
                <a:latin typeface="Montserrat Light"/>
                <a:cs typeface="Montserrat Light"/>
              </a:rPr>
              <a:t>adalah</a:t>
            </a:r>
            <a:r>
              <a:rPr lang="en-US" sz="2800" dirty="0" smtClean="0">
                <a:latin typeface="Montserrat Light"/>
                <a:cs typeface="Montserrat Light"/>
              </a:rPr>
              <a:t> </a:t>
            </a:r>
            <a:r>
              <a:rPr lang="en-US" sz="2800" dirty="0">
                <a:latin typeface="Montserrat Light"/>
                <a:cs typeface="Montserrat Light"/>
              </a:rPr>
              <a:t>unit </a:t>
            </a:r>
            <a:r>
              <a:rPr lang="en-US" sz="2800" dirty="0" err="1">
                <a:latin typeface="Montserrat Light"/>
                <a:cs typeface="Montserrat Light"/>
              </a:rPr>
              <a:t>terkecil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dalam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suatu</a:t>
            </a:r>
            <a:r>
              <a:rPr lang="en-US" sz="2800" dirty="0">
                <a:latin typeface="Montserrat Light"/>
                <a:cs typeface="Montserrat Light"/>
              </a:rPr>
              <a:t> proses yang </a:t>
            </a:r>
            <a:r>
              <a:rPr lang="en-US" sz="2800" dirty="0" err="1">
                <a:latin typeface="Montserrat Light"/>
                <a:cs typeface="Montserrat Light"/>
              </a:rPr>
              <a:t>bisa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dijadwalkan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oleh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sistem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operasi</a:t>
            </a:r>
            <a:r>
              <a:rPr lang="en-US" sz="2800" dirty="0">
                <a:latin typeface="Montserrat Light"/>
                <a:cs typeface="Montserrat Light"/>
              </a:rPr>
              <a:t>.</a:t>
            </a:r>
          </a:p>
        </p:txBody>
      </p:sp>
      <p:sp>
        <p:nvSpPr>
          <p:cNvPr id="12" name="Striped Right Arrow 11"/>
          <p:cNvSpPr/>
          <p:nvPr/>
        </p:nvSpPr>
        <p:spPr>
          <a:xfrm>
            <a:off x="9296400" y="4381500"/>
            <a:ext cx="1981200" cy="12192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82400" y="4076700"/>
            <a:ext cx="6248400" cy="224676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Montserrat Light"/>
                <a:cs typeface="Montserrat Light"/>
              </a:rPr>
              <a:t>Single Thread </a:t>
            </a:r>
            <a:r>
              <a:rPr lang="en-US" sz="2800" dirty="0" err="1">
                <a:latin typeface="Montserrat Light"/>
                <a:cs typeface="Montserrat Light"/>
              </a:rPr>
              <a:t>adalah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sebuah</a:t>
            </a:r>
            <a:r>
              <a:rPr lang="en-US" sz="2800" dirty="0">
                <a:latin typeface="Montserrat Light"/>
                <a:cs typeface="Montserrat Light"/>
              </a:rPr>
              <a:t> lightweight process (proses </a:t>
            </a:r>
            <a:r>
              <a:rPr lang="en-US" sz="2800" dirty="0" err="1">
                <a:latin typeface="Montserrat Light"/>
                <a:cs typeface="Montserrat Light"/>
              </a:rPr>
              <a:t>sederhana</a:t>
            </a:r>
            <a:r>
              <a:rPr lang="en-US" sz="2800" dirty="0">
                <a:latin typeface="Montserrat Light"/>
                <a:cs typeface="Montserrat Light"/>
              </a:rPr>
              <a:t>) yang </a:t>
            </a:r>
            <a:r>
              <a:rPr lang="en-US" sz="2800" dirty="0" err="1">
                <a:latin typeface="Montserrat Light"/>
                <a:cs typeface="Montserrat Light"/>
              </a:rPr>
              <a:t>mempunyai</a:t>
            </a:r>
            <a:r>
              <a:rPr lang="en-US" sz="2800" dirty="0">
                <a:latin typeface="Montserrat Light"/>
                <a:cs typeface="Montserrat Light"/>
              </a:rPr>
              <a:t> thread </a:t>
            </a:r>
            <a:r>
              <a:rPr lang="en-US" sz="2800" dirty="0" err="1">
                <a:latin typeface="Montserrat Light"/>
                <a:cs typeface="Montserrat Light"/>
              </a:rPr>
              <a:t>tunggal</a:t>
            </a:r>
            <a:r>
              <a:rPr lang="en-US" sz="2800" dirty="0">
                <a:latin typeface="Montserrat Light"/>
                <a:cs typeface="Montserrat Light"/>
              </a:rPr>
              <a:t> yang </a:t>
            </a:r>
            <a:r>
              <a:rPr lang="en-US" sz="2800" dirty="0" err="1">
                <a:latin typeface="Montserrat Light"/>
                <a:cs typeface="Montserrat Light"/>
              </a:rPr>
              <a:t>berfungsi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sebagai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pengendali</a:t>
            </a:r>
            <a:r>
              <a:rPr lang="en-US" sz="2800" dirty="0">
                <a:latin typeface="Montserrat Light"/>
                <a:cs typeface="Montserrat Light"/>
              </a:rPr>
              <a:t>/ controller.</a:t>
            </a:r>
          </a:p>
        </p:txBody>
      </p:sp>
      <p:sp>
        <p:nvSpPr>
          <p:cNvPr id="14" name="Striped Right Arrow 13"/>
          <p:cNvSpPr/>
          <p:nvPr/>
        </p:nvSpPr>
        <p:spPr>
          <a:xfrm>
            <a:off x="9296400" y="7277100"/>
            <a:ext cx="1981200" cy="1219200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582400" y="7200900"/>
            <a:ext cx="6248400" cy="138499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Montserrat Light"/>
                <a:cs typeface="Montserrat Light"/>
              </a:rPr>
              <a:t>Multithreaded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adalah</a:t>
            </a:r>
            <a:r>
              <a:rPr lang="en-US" sz="2800" dirty="0">
                <a:latin typeface="Montserrat Light"/>
                <a:cs typeface="Montserrat Light"/>
              </a:rPr>
              <a:t> proses </a:t>
            </a:r>
            <a:r>
              <a:rPr lang="en-US" sz="2800" dirty="0" err="1">
                <a:latin typeface="Montserrat Light"/>
                <a:cs typeface="Montserrat Light"/>
              </a:rPr>
              <a:t>dengan</a:t>
            </a:r>
            <a:r>
              <a:rPr lang="en-US" sz="2800" dirty="0">
                <a:latin typeface="Montserrat Light"/>
                <a:cs typeface="Montserrat Light"/>
              </a:rPr>
              <a:t> thread yang </a:t>
            </a:r>
            <a:r>
              <a:rPr lang="en-US" sz="2800" dirty="0" err="1">
                <a:latin typeface="Montserrat Light"/>
                <a:cs typeface="Montserrat Light"/>
              </a:rPr>
              <a:t>banyak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dan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mengerjakan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lebih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dari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satu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tugas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dalam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satu</a:t>
            </a:r>
            <a:r>
              <a:rPr lang="en-US" sz="2800" dirty="0">
                <a:latin typeface="Montserrat Light"/>
                <a:cs typeface="Montserrat Light"/>
              </a:rPr>
              <a:t> </a:t>
            </a:r>
            <a:r>
              <a:rPr lang="en-US" sz="2800" dirty="0" err="1">
                <a:latin typeface="Montserrat Light"/>
                <a:cs typeface="Montserrat Light"/>
              </a:rPr>
              <a:t>waktu</a:t>
            </a:r>
            <a:endParaRPr lang="en-US" sz="2800" dirty="0">
              <a:latin typeface="Montserrat Light"/>
              <a:cs typeface="Montserrat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81300"/>
            <a:ext cx="7934497" cy="486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990600" y="6210300"/>
            <a:ext cx="6743700" cy="3074274"/>
            <a:chOff x="-53671" y="2046391"/>
            <a:chExt cx="9499601" cy="3810067"/>
          </a:xfrm>
        </p:grpSpPr>
        <p:sp>
          <p:nvSpPr>
            <p:cNvPr id="5" name="TextBox 5"/>
            <p:cNvSpPr txBox="1"/>
            <p:nvPr/>
          </p:nvSpPr>
          <p:spPr>
            <a:xfrm>
              <a:off x="-53671" y="2046391"/>
              <a:ext cx="9085672" cy="3607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20"/>
                </a:lnSpc>
              </a:pPr>
              <a:r>
                <a:rPr lang="en-US" sz="5400" spc="311" dirty="0" smtClean="0">
                  <a:solidFill>
                    <a:srgbClr val="1C2120"/>
                  </a:solidFill>
                  <a:latin typeface="League Gothic"/>
                </a:rPr>
                <a:t>ALGORITMA MULTITHREADED</a:t>
              </a:r>
              <a:endParaRPr lang="en-US" sz="5400" spc="311" dirty="0">
                <a:solidFill>
                  <a:srgbClr val="1C2120"/>
                </a:solidFill>
                <a:latin typeface="League Gothic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-53671" y="5729457"/>
              <a:ext cx="9499601" cy="127001"/>
            </a:xfrm>
            <a:prstGeom prst="rect">
              <a:avLst/>
            </a:prstGeom>
            <a:solidFill>
              <a:srgbClr val="1C2120"/>
            </a:solidFill>
          </p:spPr>
        </p:sp>
      </p:grpSp>
      <p:pic>
        <p:nvPicPr>
          <p:cNvPr id="10" name="Picture 9" descr="Screen Shot 2019-05-21 at 9.2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04900"/>
            <a:ext cx="10426700" cy="6288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327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537334"/>
            <a:ext cx="16192500" cy="5016973"/>
            <a:chOff x="0" y="-9525"/>
            <a:chExt cx="18178876" cy="4599778"/>
          </a:xfrm>
        </p:grpSpPr>
        <p:sp>
          <p:nvSpPr>
            <p:cNvPr id="5" name="TextBox 5"/>
            <p:cNvSpPr txBox="1"/>
            <p:nvPr/>
          </p:nvSpPr>
          <p:spPr>
            <a:xfrm>
              <a:off x="0" y="1578441"/>
              <a:ext cx="18178876" cy="3011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75"/>
                </a:lnSpc>
              </a:pPr>
              <a:r>
                <a:rPr lang="en-US" sz="7200" b="1" spc="128" dirty="0" smtClean="0">
                  <a:solidFill>
                    <a:srgbClr val="F2EFEB"/>
                  </a:solidFill>
                  <a:latin typeface="Montserrat"/>
                </a:rPr>
                <a:t>DIVIDE –CONQUER</a:t>
              </a:r>
            </a:p>
            <a:p>
              <a:pPr algn="ctr">
                <a:lnSpc>
                  <a:spcPts val="8575"/>
                </a:lnSpc>
              </a:pPr>
              <a:r>
                <a:rPr lang="en-US" sz="7200" b="1" spc="128" dirty="0" smtClean="0">
                  <a:solidFill>
                    <a:srgbClr val="F2EFEB"/>
                  </a:solidFill>
                  <a:latin typeface="Montserrat"/>
                </a:rPr>
                <a:t>VS</a:t>
              </a:r>
            </a:p>
            <a:p>
              <a:pPr algn="ctr">
                <a:lnSpc>
                  <a:spcPts val="8575"/>
                </a:lnSpc>
              </a:pPr>
              <a:r>
                <a:rPr lang="en-US" sz="7200" b="1" spc="128" dirty="0" smtClean="0">
                  <a:solidFill>
                    <a:srgbClr val="F2EFEB"/>
                  </a:solidFill>
                  <a:latin typeface="Montserrat"/>
                </a:rPr>
                <a:t>MULTITHREADED</a:t>
              </a:r>
              <a:endParaRPr lang="en-US" sz="7200" b="1" spc="128" dirty="0">
                <a:solidFill>
                  <a:srgbClr val="F2EFEB"/>
                </a:solidFill>
                <a:latin typeface="Montserra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06961" y="-9525"/>
              <a:ext cx="14775277" cy="489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82"/>
                </a:lnSpc>
              </a:pPr>
              <a:r>
                <a:rPr lang="en-US" sz="3400" b="1" spc="170" dirty="0" smtClean="0">
                  <a:solidFill>
                    <a:srgbClr val="F2EFEB"/>
                  </a:solidFill>
                  <a:latin typeface="Montserrat"/>
                </a:rPr>
                <a:t>#FUNPARADIGM</a:t>
              </a:r>
              <a:endParaRPr lang="en-US" sz="3400" b="1" spc="170" dirty="0">
                <a:solidFill>
                  <a:srgbClr val="F2EFEB"/>
                </a:solidFill>
                <a:latin typeface="Montserrat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>
            <a:off x="1028700" y="8376080"/>
            <a:ext cx="16230600" cy="90768"/>
          </a:xfrm>
          <a:prstGeom prst="rect">
            <a:avLst/>
          </a:prstGeom>
          <a:solidFill>
            <a:srgbClr val="F2EFEB"/>
          </a:solidFill>
        </p:spPr>
      </p:sp>
    </p:spTree>
    <p:extLst>
      <p:ext uri="{BB962C8B-B14F-4D97-AF65-F5344CB8AC3E}">
        <p14:creationId xmlns:p14="http://schemas.microsoft.com/office/powerpoint/2010/main" val="387835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537334"/>
            <a:ext cx="16192500" cy="2833041"/>
            <a:chOff x="0" y="-9525"/>
            <a:chExt cx="18178876" cy="2597455"/>
          </a:xfrm>
        </p:grpSpPr>
        <p:sp>
          <p:nvSpPr>
            <p:cNvPr id="5" name="TextBox 5"/>
            <p:cNvSpPr txBox="1"/>
            <p:nvPr/>
          </p:nvSpPr>
          <p:spPr>
            <a:xfrm>
              <a:off x="0" y="1578441"/>
              <a:ext cx="18178876" cy="1009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75"/>
                </a:lnSpc>
              </a:pPr>
              <a:endParaRPr lang="en-US" sz="7200" b="1" spc="128" dirty="0">
                <a:solidFill>
                  <a:srgbClr val="F2EFEB"/>
                </a:solidFill>
                <a:latin typeface="Montserra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06961" y="-9525"/>
              <a:ext cx="14775277" cy="489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82"/>
                </a:lnSpc>
              </a:pPr>
              <a:r>
                <a:rPr lang="en-US" sz="3400" b="1" spc="170" dirty="0" smtClean="0">
                  <a:solidFill>
                    <a:srgbClr val="F2EFEB"/>
                  </a:solidFill>
                  <a:latin typeface="Montserrat"/>
                </a:rPr>
                <a:t>#</a:t>
              </a:r>
              <a:r>
                <a:rPr lang="en-US" sz="3400" b="1" spc="170" dirty="0" smtClean="0">
                  <a:solidFill>
                    <a:srgbClr val="F2EFEB"/>
                  </a:solidFill>
                  <a:latin typeface="Montserrat"/>
                </a:rPr>
                <a:t>FUNPARADIGM</a:t>
              </a:r>
              <a:endParaRPr lang="en-US" sz="3400" b="1" spc="170" dirty="0">
                <a:solidFill>
                  <a:srgbClr val="F2EFEB"/>
                </a:solidFill>
                <a:latin typeface="Montserrat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628900"/>
            <a:ext cx="4287482" cy="5420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352800" y="3314700"/>
            <a:ext cx="0" cy="434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258800" y="3314700"/>
            <a:ext cx="0" cy="434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792200" y="3314700"/>
            <a:ext cx="0" cy="434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430530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DIVIDE AND CONQUER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20800" y="43053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MULTTHREADED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628900"/>
            <a:ext cx="4287482" cy="542002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610600" y="4000500"/>
            <a:ext cx="426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10600" y="4914900"/>
            <a:ext cx="426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610600" y="5753100"/>
            <a:ext cx="426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86800" y="6591300"/>
            <a:ext cx="426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86800" y="7353300"/>
            <a:ext cx="426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86200" y="3314700"/>
            <a:ext cx="0" cy="434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0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096000" y="3607837"/>
            <a:ext cx="11440436" cy="3977677"/>
            <a:chOff x="-2250011" y="49700"/>
            <a:chExt cx="15253915" cy="5303569"/>
          </a:xfrm>
        </p:grpSpPr>
        <p:sp>
          <p:nvSpPr>
            <p:cNvPr id="5" name="TextBox 5"/>
            <p:cNvSpPr txBox="1"/>
            <p:nvPr/>
          </p:nvSpPr>
          <p:spPr>
            <a:xfrm>
              <a:off x="2800626" y="49700"/>
              <a:ext cx="8882478" cy="2961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576"/>
                </a:lnSpc>
              </a:pPr>
              <a:r>
                <a:rPr lang="en-US" sz="8000" b="1" i="0" spc="128" dirty="0" smtClean="0">
                  <a:solidFill>
                    <a:srgbClr val="1C2120"/>
                  </a:solidFill>
                  <a:latin typeface="Montserrat"/>
                </a:rPr>
                <a:t>What </a:t>
              </a:r>
              <a:r>
                <a:rPr lang="en-US" sz="8000" b="1" spc="128" dirty="0" smtClean="0">
                  <a:solidFill>
                    <a:srgbClr val="1C2120"/>
                  </a:solidFill>
                  <a:latin typeface="Montserrat"/>
                </a:rPr>
                <a:t>Is </a:t>
              </a:r>
            </a:p>
            <a:p>
              <a:pPr algn="r">
                <a:lnSpc>
                  <a:spcPts val="8576"/>
                </a:lnSpc>
              </a:pPr>
              <a:r>
                <a:rPr lang="en-US" sz="8000" b="1" spc="128" dirty="0" smtClean="0">
                  <a:solidFill>
                    <a:srgbClr val="1C2120"/>
                  </a:solidFill>
                  <a:latin typeface="Montserrat"/>
                </a:rPr>
                <a:t>Merge Sort</a:t>
              </a:r>
              <a:r>
                <a:rPr lang="en-US" sz="8000" b="1" i="0" spc="128" dirty="0" smtClean="0">
                  <a:solidFill>
                    <a:srgbClr val="1C2120"/>
                  </a:solidFill>
                  <a:latin typeface="Montserrat"/>
                </a:rPr>
                <a:t>?</a:t>
              </a:r>
              <a:endParaRPr lang="en-US" sz="8000" b="1" i="0" spc="128" dirty="0">
                <a:solidFill>
                  <a:srgbClr val="1C2120"/>
                </a:solidFill>
                <a:latin typeface="Montserra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1437211" y="4029004"/>
              <a:ext cx="14441115" cy="13242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Teknik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penyortiran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populer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yang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membagi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array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atau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list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menjadi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dua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bagian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dan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kemudian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digabungkan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.</a:t>
              </a:r>
              <a:endParaRPr lang="en-US" sz="2800" b="0" i="0" spc="112" dirty="0">
                <a:solidFill>
                  <a:srgbClr val="1C2120"/>
                </a:solidFill>
                <a:latin typeface="Montserrat Light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-2250011" y="3521004"/>
              <a:ext cx="13933115" cy="133513"/>
            </a:xfrm>
            <a:prstGeom prst="rect">
              <a:avLst/>
            </a:prstGeom>
            <a:solidFill>
              <a:srgbClr val="1C2120"/>
            </a:solidFill>
          </p:spPr>
        </p:sp>
      </p:grpSp>
    </p:spTree>
    <p:extLst>
      <p:ext uri="{BB962C8B-B14F-4D97-AF65-F5344CB8AC3E}">
        <p14:creationId xmlns:p14="http://schemas.microsoft.com/office/powerpoint/2010/main" val="10558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419100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419100"/>
            <a:ext cx="8777814" cy="9586608"/>
            <a:chOff x="0" y="0"/>
            <a:chExt cx="6163614" cy="67315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63614" cy="6731534"/>
            </a:xfrm>
            <a:custGeom>
              <a:avLst/>
              <a:gdLst/>
              <a:ahLst/>
              <a:cxnLst/>
              <a:rect l="l" t="t" r="r" b="b"/>
              <a:pathLst>
                <a:path w="6163614" h="6731534">
                  <a:moveTo>
                    <a:pt x="0" y="0"/>
                  </a:moveTo>
                  <a:lnTo>
                    <a:pt x="0" y="6731534"/>
                  </a:lnTo>
                  <a:lnTo>
                    <a:pt x="6163614" y="6731534"/>
                  </a:lnTo>
                  <a:lnTo>
                    <a:pt x="6163614" y="0"/>
                  </a:lnTo>
                  <a:lnTo>
                    <a:pt x="0" y="0"/>
                  </a:lnTo>
                  <a:close/>
                  <a:moveTo>
                    <a:pt x="6102654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6102654" y="59690"/>
                  </a:lnTo>
                  <a:lnTo>
                    <a:pt x="6102654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1409700"/>
            <a:ext cx="7124701" cy="6806144"/>
            <a:chOff x="0" y="-9525"/>
            <a:chExt cx="9499601" cy="9074857"/>
          </a:xfrm>
        </p:grpSpPr>
        <p:sp>
          <p:nvSpPr>
            <p:cNvPr id="7" name="TextBox 7"/>
            <p:cNvSpPr txBox="1"/>
            <p:nvPr/>
          </p:nvSpPr>
          <p:spPr>
            <a:xfrm>
              <a:off x="308563" y="-9525"/>
              <a:ext cx="8882477" cy="712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82"/>
                </a:lnSpc>
              </a:pPr>
              <a:r>
                <a:rPr lang="en-US" sz="3400" b="1" spc="170" dirty="0" smtClean="0">
                  <a:solidFill>
                    <a:srgbClr val="1C2120"/>
                  </a:solidFill>
                  <a:latin typeface="Montserrat"/>
                </a:rPr>
                <a:t>Merge Sort </a:t>
              </a:r>
              <a:endParaRPr lang="en-US" sz="3400" b="1" spc="170" dirty="0">
                <a:solidFill>
                  <a:srgbClr val="1C2120"/>
                </a:solidFill>
                <a:latin typeface="Montserra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08563" y="2380284"/>
              <a:ext cx="8882477" cy="6685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Merge sort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biasanya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menggunakan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metode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sequential.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Metode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Sequential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tersebut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harus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diolah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mulai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dari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indeks</a:t>
              </a:r>
              <a:endParaRPr lang="en-US" sz="2800" spc="112" dirty="0">
                <a:solidFill>
                  <a:srgbClr val="1C2120"/>
                </a:solidFill>
                <a:latin typeface="Montserrat Light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pertama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hingga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indeks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terakhir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.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Maka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secara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logika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indeks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yang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ke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n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tidak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err="1" smtClean="0">
                  <a:solidFill>
                    <a:srgbClr val="1C2120"/>
                  </a:solidFill>
                  <a:latin typeface="Montserrat Light"/>
                </a:rPr>
                <a:t>akan</a:t>
              </a:r>
              <a:r>
                <a:rPr lang="en-US" sz="2800" b="1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err="1" smtClean="0">
                  <a:solidFill>
                    <a:srgbClr val="1C2120"/>
                  </a:solidFill>
                  <a:latin typeface="Montserrat Light"/>
                </a:rPr>
                <a:t>diproses</a:t>
              </a:r>
              <a:r>
                <a:rPr lang="en-US" sz="2800" b="1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sebelum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indeks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yang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ke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n-1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selesai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diproses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dan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indeks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yang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ke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n-1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juga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tidak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akan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diproses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sebelum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indeks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yang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ke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n-2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selesai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diproses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.   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1534795"/>
              <a:ext cx="9499601" cy="127001"/>
            </a:xfrm>
            <a:prstGeom prst="rect">
              <a:avLst/>
            </a:prstGeom>
            <a:solidFill>
              <a:srgbClr val="1C212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982200" y="1409700"/>
            <a:ext cx="7124701" cy="7811291"/>
            <a:chOff x="0" y="-9525"/>
            <a:chExt cx="9499601" cy="10415053"/>
          </a:xfrm>
        </p:grpSpPr>
        <p:sp>
          <p:nvSpPr>
            <p:cNvPr id="11" name="TextBox 11"/>
            <p:cNvSpPr txBox="1"/>
            <p:nvPr/>
          </p:nvSpPr>
          <p:spPr>
            <a:xfrm>
              <a:off x="308563" y="-9525"/>
              <a:ext cx="8882477" cy="712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82"/>
                </a:lnSpc>
              </a:pPr>
              <a:r>
                <a:rPr lang="en-US" sz="3400" b="1" spc="170" dirty="0" smtClean="0">
                  <a:solidFill>
                    <a:srgbClr val="1C2120"/>
                  </a:solidFill>
                  <a:latin typeface="Montserrat"/>
                </a:rPr>
                <a:t>Multithreaded Merge Sort</a:t>
              </a:r>
              <a:endParaRPr lang="en-US" sz="3400" b="1" spc="170" dirty="0">
                <a:solidFill>
                  <a:srgbClr val="1C2120"/>
                </a:solidFill>
                <a:latin typeface="Montserrat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08563" y="2380284"/>
              <a:ext cx="8882477" cy="802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T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eknik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multithreading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mampu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mengolah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indeks-indeks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yang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ada</a:t>
              </a:r>
              <a:endParaRPr lang="en-US" sz="2800" spc="112" dirty="0">
                <a:solidFill>
                  <a:srgbClr val="1C2120"/>
                </a:solidFill>
                <a:latin typeface="Montserrat Light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didalam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sebuah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proses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sequencial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tanpa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menunggu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indeks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yang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sebelumnya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selesai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diproses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. Dan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salah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satu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keuntungan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yang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didapat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melalui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multithreading </a:t>
              </a:r>
              <a:r>
                <a:rPr lang="en-US" sz="2800" spc="112" dirty="0" err="1" smtClean="0">
                  <a:solidFill>
                    <a:srgbClr val="1C2120"/>
                  </a:solidFill>
                  <a:latin typeface="Montserrat Light"/>
                </a:rPr>
                <a:t>adalah</a:t>
              </a:r>
              <a:r>
                <a:rPr lang="en-US" sz="2800" spc="112" dirty="0" smtClean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smtClean="0">
                  <a:solidFill>
                    <a:srgbClr val="1C2120"/>
                  </a:solidFill>
                  <a:latin typeface="Montserrat Light"/>
                </a:rPr>
                <a:t>proses 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runtime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akan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berjalan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lebih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cepat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karena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multithreading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mampu</a:t>
              </a:r>
              <a:endParaRPr lang="en-US" sz="2800" b="1" spc="112" dirty="0">
                <a:solidFill>
                  <a:srgbClr val="1C2120"/>
                </a:solidFill>
                <a:latin typeface="Montserrat Light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memparalelkan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proses yang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berjalan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pada</a:t>
              </a:r>
              <a:r>
                <a:rPr lang="en-US" sz="2800" b="1" spc="112" dirty="0">
                  <a:solidFill>
                    <a:srgbClr val="1C2120"/>
                  </a:solidFill>
                  <a:latin typeface="Montserrat Light"/>
                </a:rPr>
                <a:t> proses </a:t>
              </a:r>
              <a:r>
                <a:rPr lang="en-US" sz="2800" b="1" spc="112" dirty="0" err="1">
                  <a:solidFill>
                    <a:srgbClr val="1C2120"/>
                  </a:solidFill>
                  <a:latin typeface="Montserrat Light"/>
                </a:rPr>
                <a:t>sequencial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 </a:t>
              </a:r>
              <a:r>
                <a:rPr lang="en-US" sz="2800" spc="112" dirty="0" err="1">
                  <a:solidFill>
                    <a:srgbClr val="1C2120"/>
                  </a:solidFill>
                  <a:latin typeface="Montserrat Light"/>
                </a:rPr>
                <a:t>tersebut</a:t>
              </a:r>
              <a:r>
                <a:rPr lang="en-US" sz="2800" spc="112" dirty="0">
                  <a:solidFill>
                    <a:srgbClr val="1C2120"/>
                  </a:solidFill>
                  <a:latin typeface="Montserrat Light"/>
                </a:rPr>
                <a:t>.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0" y="1534795"/>
              <a:ext cx="9499601" cy="127001"/>
            </a:xfrm>
            <a:prstGeom prst="rect">
              <a:avLst/>
            </a:prstGeom>
            <a:solidFill>
              <a:srgbClr val="1C2120"/>
            </a:solidFill>
          </p:spPr>
        </p:sp>
      </p:grpSp>
    </p:spTree>
    <p:extLst>
      <p:ext uri="{BB962C8B-B14F-4D97-AF65-F5344CB8AC3E}">
        <p14:creationId xmlns:p14="http://schemas.microsoft.com/office/powerpoint/2010/main" val="258335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743200" y="1181100"/>
            <a:ext cx="12834055" cy="1080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4000" b="0" i="0" spc="320" dirty="0" smtClean="0">
                <a:solidFill>
                  <a:srgbClr val="F2EFEB"/>
                </a:solidFill>
                <a:latin typeface="Montserrat Light"/>
              </a:rPr>
              <a:t>PSEUDOCODE FOR </a:t>
            </a:r>
            <a:r>
              <a:rPr lang="en-US" sz="4000" spc="320" dirty="0" smtClean="0">
                <a:solidFill>
                  <a:srgbClr val="F2EFEB"/>
                </a:solidFill>
                <a:latin typeface="Montserrat Light"/>
              </a:rPr>
              <a:t>MULTITHREADED </a:t>
            </a:r>
          </a:p>
          <a:p>
            <a:pPr algn="ctr">
              <a:lnSpc>
                <a:spcPts val="4160"/>
              </a:lnSpc>
            </a:pPr>
            <a:r>
              <a:rPr lang="en-US" sz="4000" b="0" i="0" spc="320" dirty="0" smtClean="0">
                <a:solidFill>
                  <a:srgbClr val="F2EFEB"/>
                </a:solidFill>
                <a:latin typeface="Montserrat Light"/>
              </a:rPr>
              <a:t>PROGRAM</a:t>
            </a:r>
            <a:endParaRPr lang="en-US" sz="4000" b="0" i="0" spc="320" dirty="0">
              <a:solidFill>
                <a:srgbClr val="F2EFEB"/>
              </a:solidFill>
              <a:latin typeface="Montserrat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309"/>
          <a:stretch/>
        </p:blipFill>
        <p:spPr>
          <a:xfrm>
            <a:off x="990600" y="3162300"/>
            <a:ext cx="7772400" cy="6138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3951"/>
          <a:stretch/>
        </p:blipFill>
        <p:spPr>
          <a:xfrm>
            <a:off x="9220200" y="3695700"/>
            <a:ext cx="8039971" cy="534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1209</Words>
  <Application>Microsoft Macintosh PowerPoint</Application>
  <PresentationFormat>Custom</PresentationFormat>
  <Paragraphs>164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Office Theme</vt:lpstr>
      <vt:lpstr>4_Office Theme</vt:lpstr>
      <vt:lpstr>5_Office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N BROKEN WHITE</dc:title>
  <dc:subject/>
  <dc:creator>Tivani Shakilla</dc:creator>
  <cp:keywords/>
  <dc:description/>
  <cp:lastModifiedBy>Yelvi Itnawati</cp:lastModifiedBy>
  <cp:revision>25</cp:revision>
  <dcterms:created xsi:type="dcterms:W3CDTF">2006-08-16T00:00:00Z</dcterms:created>
  <dcterms:modified xsi:type="dcterms:W3CDTF">2019-05-21T17:32:07Z</dcterms:modified>
  <cp:category/>
  <dc:identifier>DADagJzzv5Q</dc:identifier>
</cp:coreProperties>
</file>