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94C6D-6213-4F5C-A61B-F5A18BF5E64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646863-C9D1-49DE-9EC7-753BE8790B3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The evaluation of these models encompasses a diverse set of metrics, including 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(MSE), (RMSE), (MAE), and (R2) </a:t>
          </a:r>
          <a:r>
            <a:rPr lang="en-US" b="0" i="0" dirty="0"/>
            <a:t>, to gauge their performance and suitability in estimating movie success. </a:t>
          </a:r>
          <a:endParaRPr lang="en-US" dirty="0"/>
        </a:p>
      </dgm:t>
    </dgm:pt>
    <dgm:pt modelId="{B65E4D75-8410-4BE9-85B0-432CC075BD94}" type="parTrans" cxnId="{7929633F-CD84-4064-BA7F-EA9D71E5F879}">
      <dgm:prSet/>
      <dgm:spPr/>
      <dgm:t>
        <a:bodyPr/>
        <a:lstStyle/>
        <a:p>
          <a:endParaRPr lang="en-US"/>
        </a:p>
      </dgm:t>
    </dgm:pt>
    <dgm:pt modelId="{DFFE60DF-B0F5-401E-A97C-FA6CF9AB6EB3}" type="sibTrans" cxnId="{7929633F-CD84-4064-BA7F-EA9D71E5F879}">
      <dgm:prSet/>
      <dgm:spPr/>
      <dgm:t>
        <a:bodyPr/>
        <a:lstStyle/>
        <a:p>
          <a:endParaRPr lang="en-US"/>
        </a:p>
      </dgm:t>
    </dgm:pt>
    <dgm:pt modelId="{264031EC-524E-4C16-B9F5-31B0E87834C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To aim to provide invaluable insights into choosing the most effective model for this specific estimation task</a:t>
          </a:r>
          <a:endParaRPr lang="en-US" dirty="0"/>
        </a:p>
      </dgm:t>
    </dgm:pt>
    <dgm:pt modelId="{68F2AA79-2BAA-409F-9208-34C3CE627587}" type="parTrans" cxnId="{9D81087D-01ED-4897-9E73-6532EA3FA5E0}">
      <dgm:prSet/>
      <dgm:spPr/>
      <dgm:t>
        <a:bodyPr/>
        <a:lstStyle/>
        <a:p>
          <a:endParaRPr lang="en-US"/>
        </a:p>
      </dgm:t>
    </dgm:pt>
    <dgm:pt modelId="{227E866B-DEAA-47BA-8482-FA051A8265CA}" type="sibTrans" cxnId="{9D81087D-01ED-4897-9E73-6532EA3FA5E0}">
      <dgm:prSet/>
      <dgm:spPr/>
      <dgm:t>
        <a:bodyPr/>
        <a:lstStyle/>
        <a:p>
          <a:endParaRPr lang="en-US"/>
        </a:p>
      </dgm:t>
    </dgm:pt>
    <dgm:pt modelId="{46F05AB8-75D7-4914-8035-00927921303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i="0" dirty="0"/>
            <a:t>To provide comprehensive comparative analysis of four distinct machine learning models using the IMDb India dataset.</a:t>
          </a:r>
          <a:endParaRPr lang="en-US" dirty="0"/>
        </a:p>
      </dgm:t>
    </dgm:pt>
    <dgm:pt modelId="{2848AE6D-62EA-4CA0-AAE0-9045423A53ED}" type="sibTrans" cxnId="{CD9DE214-AA8A-480A-9146-0FDB8E00852E}">
      <dgm:prSet/>
      <dgm:spPr/>
      <dgm:t>
        <a:bodyPr/>
        <a:lstStyle/>
        <a:p>
          <a:endParaRPr lang="en-US"/>
        </a:p>
      </dgm:t>
    </dgm:pt>
    <dgm:pt modelId="{42185CDE-CB4A-4DF8-8AFA-5663255A76B9}" type="parTrans" cxnId="{CD9DE214-AA8A-480A-9146-0FDB8E00852E}">
      <dgm:prSet/>
      <dgm:spPr/>
      <dgm:t>
        <a:bodyPr/>
        <a:lstStyle/>
        <a:p>
          <a:endParaRPr lang="en-US"/>
        </a:p>
      </dgm:t>
    </dgm:pt>
    <dgm:pt modelId="{0CBE64C5-1391-4F2B-9F5E-E56D9362CCD8}" type="pres">
      <dgm:prSet presAssocID="{AF094C6D-6213-4F5C-A61B-F5A18BF5E64B}" presName="root" presStyleCnt="0">
        <dgm:presLayoutVars>
          <dgm:dir/>
          <dgm:resizeHandles val="exact"/>
        </dgm:presLayoutVars>
      </dgm:prSet>
      <dgm:spPr/>
    </dgm:pt>
    <dgm:pt modelId="{AE105991-1F28-4981-ABDA-2A5BD3CD8542}" type="pres">
      <dgm:prSet presAssocID="{46F05AB8-75D7-4914-8035-00927921303C}" presName="compNode" presStyleCnt="0"/>
      <dgm:spPr/>
    </dgm:pt>
    <dgm:pt modelId="{91CBAA74-8A47-4759-8472-D93AD0A7603F}" type="pres">
      <dgm:prSet presAssocID="{46F05AB8-75D7-4914-8035-0092792130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49389BB4-6E4F-4718-B345-DBED90256FF3}" type="pres">
      <dgm:prSet presAssocID="{46F05AB8-75D7-4914-8035-00927921303C}" presName="spaceRect" presStyleCnt="0"/>
      <dgm:spPr/>
    </dgm:pt>
    <dgm:pt modelId="{61FC116B-82DD-413F-AB9E-D534869DCB41}" type="pres">
      <dgm:prSet presAssocID="{46F05AB8-75D7-4914-8035-00927921303C}" presName="textRect" presStyleLbl="revTx" presStyleIdx="0" presStyleCnt="3" custScaleY="38699">
        <dgm:presLayoutVars>
          <dgm:chMax val="1"/>
          <dgm:chPref val="1"/>
        </dgm:presLayoutVars>
      </dgm:prSet>
      <dgm:spPr/>
    </dgm:pt>
    <dgm:pt modelId="{919C95FC-D04E-497A-ACB3-17FF7E288208}" type="pres">
      <dgm:prSet presAssocID="{2848AE6D-62EA-4CA0-AAE0-9045423A53ED}" presName="sibTrans" presStyleCnt="0"/>
      <dgm:spPr/>
    </dgm:pt>
    <dgm:pt modelId="{53643E5A-E24E-4A7A-86BA-77DDA1DC7DBB}" type="pres">
      <dgm:prSet presAssocID="{0C646863-C9D1-49DE-9EC7-753BE8790B3A}" presName="compNode" presStyleCnt="0"/>
      <dgm:spPr/>
    </dgm:pt>
    <dgm:pt modelId="{A02B0C1A-C456-401F-8720-4383935E3F06}" type="pres">
      <dgm:prSet presAssocID="{0C646863-C9D1-49DE-9EC7-753BE8790B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787E36-A92C-45D4-A980-E45F3B474953}" type="pres">
      <dgm:prSet presAssocID="{0C646863-C9D1-49DE-9EC7-753BE8790B3A}" presName="spaceRect" presStyleCnt="0"/>
      <dgm:spPr/>
    </dgm:pt>
    <dgm:pt modelId="{EFD75DE6-8EC2-4D42-BD6E-4FF06DFF7B62}" type="pres">
      <dgm:prSet presAssocID="{0C646863-C9D1-49DE-9EC7-753BE8790B3A}" presName="textRect" presStyleLbl="revTx" presStyleIdx="1" presStyleCnt="3">
        <dgm:presLayoutVars>
          <dgm:chMax val="1"/>
          <dgm:chPref val="1"/>
        </dgm:presLayoutVars>
      </dgm:prSet>
      <dgm:spPr/>
    </dgm:pt>
    <dgm:pt modelId="{5449EA5A-E5F3-4E3E-88FF-0C0FB36604F8}" type="pres">
      <dgm:prSet presAssocID="{DFFE60DF-B0F5-401E-A97C-FA6CF9AB6EB3}" presName="sibTrans" presStyleCnt="0"/>
      <dgm:spPr/>
    </dgm:pt>
    <dgm:pt modelId="{31E1AC18-3EF8-48C5-B1A0-C5D7A1833FAD}" type="pres">
      <dgm:prSet presAssocID="{264031EC-524E-4C16-B9F5-31B0E87834C6}" presName="compNode" presStyleCnt="0"/>
      <dgm:spPr/>
    </dgm:pt>
    <dgm:pt modelId="{92B369FF-3D12-440D-BE46-EDF7E195310A}" type="pres">
      <dgm:prSet presAssocID="{264031EC-524E-4C16-B9F5-31B0E87834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B068514-1B1A-404F-87B7-C91641811721}" type="pres">
      <dgm:prSet presAssocID="{264031EC-524E-4C16-B9F5-31B0E87834C6}" presName="spaceRect" presStyleCnt="0"/>
      <dgm:spPr/>
    </dgm:pt>
    <dgm:pt modelId="{794ED5DE-036E-40EF-A63A-2387D104A52B}" type="pres">
      <dgm:prSet presAssocID="{264031EC-524E-4C16-B9F5-31B0E87834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9DE214-AA8A-480A-9146-0FDB8E00852E}" srcId="{AF094C6D-6213-4F5C-A61B-F5A18BF5E64B}" destId="{46F05AB8-75D7-4914-8035-00927921303C}" srcOrd="0" destOrd="0" parTransId="{42185CDE-CB4A-4DF8-8AFA-5663255A76B9}" sibTransId="{2848AE6D-62EA-4CA0-AAE0-9045423A53ED}"/>
    <dgm:cxn modelId="{DB3D3233-6989-4DD1-A340-49C4A232DA2E}" type="presOf" srcId="{0C646863-C9D1-49DE-9EC7-753BE8790B3A}" destId="{EFD75DE6-8EC2-4D42-BD6E-4FF06DFF7B62}" srcOrd="0" destOrd="0" presId="urn:microsoft.com/office/officeart/2018/2/layout/IconLabelList"/>
    <dgm:cxn modelId="{7929633F-CD84-4064-BA7F-EA9D71E5F879}" srcId="{AF094C6D-6213-4F5C-A61B-F5A18BF5E64B}" destId="{0C646863-C9D1-49DE-9EC7-753BE8790B3A}" srcOrd="1" destOrd="0" parTransId="{B65E4D75-8410-4BE9-85B0-432CC075BD94}" sibTransId="{DFFE60DF-B0F5-401E-A97C-FA6CF9AB6EB3}"/>
    <dgm:cxn modelId="{9D81087D-01ED-4897-9E73-6532EA3FA5E0}" srcId="{AF094C6D-6213-4F5C-A61B-F5A18BF5E64B}" destId="{264031EC-524E-4C16-B9F5-31B0E87834C6}" srcOrd="2" destOrd="0" parTransId="{68F2AA79-2BAA-409F-9208-34C3CE627587}" sibTransId="{227E866B-DEAA-47BA-8482-FA051A8265CA}"/>
    <dgm:cxn modelId="{CA5602C0-9129-4352-913A-FC5E8903CBCE}" type="presOf" srcId="{46F05AB8-75D7-4914-8035-00927921303C}" destId="{61FC116B-82DD-413F-AB9E-D534869DCB41}" srcOrd="0" destOrd="0" presId="urn:microsoft.com/office/officeart/2018/2/layout/IconLabelList"/>
    <dgm:cxn modelId="{369215DB-FCB8-40EF-8D97-063EE475A98D}" type="presOf" srcId="{264031EC-524E-4C16-B9F5-31B0E87834C6}" destId="{794ED5DE-036E-40EF-A63A-2387D104A52B}" srcOrd="0" destOrd="0" presId="urn:microsoft.com/office/officeart/2018/2/layout/IconLabelList"/>
    <dgm:cxn modelId="{62B773E5-2B8C-4444-8F5B-17CBCC8A12A3}" type="presOf" srcId="{AF094C6D-6213-4F5C-A61B-F5A18BF5E64B}" destId="{0CBE64C5-1391-4F2B-9F5E-E56D9362CCD8}" srcOrd="0" destOrd="0" presId="urn:microsoft.com/office/officeart/2018/2/layout/IconLabelList"/>
    <dgm:cxn modelId="{9D496C0A-3163-41F5-BBAB-3D4E90A75CD2}" type="presParOf" srcId="{0CBE64C5-1391-4F2B-9F5E-E56D9362CCD8}" destId="{AE105991-1F28-4981-ABDA-2A5BD3CD8542}" srcOrd="0" destOrd="0" presId="urn:microsoft.com/office/officeart/2018/2/layout/IconLabelList"/>
    <dgm:cxn modelId="{F3475CA6-04F6-48B3-BA9D-9C2FA1A70FDC}" type="presParOf" srcId="{AE105991-1F28-4981-ABDA-2A5BD3CD8542}" destId="{91CBAA74-8A47-4759-8472-D93AD0A7603F}" srcOrd="0" destOrd="0" presId="urn:microsoft.com/office/officeart/2018/2/layout/IconLabelList"/>
    <dgm:cxn modelId="{4E10D115-205D-47B6-BD83-6D43EBBD8501}" type="presParOf" srcId="{AE105991-1F28-4981-ABDA-2A5BD3CD8542}" destId="{49389BB4-6E4F-4718-B345-DBED90256FF3}" srcOrd="1" destOrd="0" presId="urn:microsoft.com/office/officeart/2018/2/layout/IconLabelList"/>
    <dgm:cxn modelId="{D694BDC2-830D-4BFB-AFD1-55794B7AA818}" type="presParOf" srcId="{AE105991-1F28-4981-ABDA-2A5BD3CD8542}" destId="{61FC116B-82DD-413F-AB9E-D534869DCB41}" srcOrd="2" destOrd="0" presId="urn:microsoft.com/office/officeart/2018/2/layout/IconLabelList"/>
    <dgm:cxn modelId="{73952837-2A30-47C3-B81D-0E8EBFB6EEA7}" type="presParOf" srcId="{0CBE64C5-1391-4F2B-9F5E-E56D9362CCD8}" destId="{919C95FC-D04E-497A-ACB3-17FF7E288208}" srcOrd="1" destOrd="0" presId="urn:microsoft.com/office/officeart/2018/2/layout/IconLabelList"/>
    <dgm:cxn modelId="{67DE7FC2-9E0F-4560-B2F8-8569FFEC5781}" type="presParOf" srcId="{0CBE64C5-1391-4F2B-9F5E-E56D9362CCD8}" destId="{53643E5A-E24E-4A7A-86BA-77DDA1DC7DBB}" srcOrd="2" destOrd="0" presId="urn:microsoft.com/office/officeart/2018/2/layout/IconLabelList"/>
    <dgm:cxn modelId="{EE85CCF5-91E7-4F6A-894B-7AFCA8FA1BA1}" type="presParOf" srcId="{53643E5A-E24E-4A7A-86BA-77DDA1DC7DBB}" destId="{A02B0C1A-C456-401F-8720-4383935E3F06}" srcOrd="0" destOrd="0" presId="urn:microsoft.com/office/officeart/2018/2/layout/IconLabelList"/>
    <dgm:cxn modelId="{96595897-B916-4E44-9700-B0AF34FF2262}" type="presParOf" srcId="{53643E5A-E24E-4A7A-86BA-77DDA1DC7DBB}" destId="{25787E36-A92C-45D4-A980-E45F3B474953}" srcOrd="1" destOrd="0" presId="urn:microsoft.com/office/officeart/2018/2/layout/IconLabelList"/>
    <dgm:cxn modelId="{854585C3-0F1A-4235-B7E4-7CDF2F3BD5DE}" type="presParOf" srcId="{53643E5A-E24E-4A7A-86BA-77DDA1DC7DBB}" destId="{EFD75DE6-8EC2-4D42-BD6E-4FF06DFF7B62}" srcOrd="2" destOrd="0" presId="urn:microsoft.com/office/officeart/2018/2/layout/IconLabelList"/>
    <dgm:cxn modelId="{434064E6-EDD8-4EF9-8ECD-40C8BC67C390}" type="presParOf" srcId="{0CBE64C5-1391-4F2B-9F5E-E56D9362CCD8}" destId="{5449EA5A-E5F3-4E3E-88FF-0C0FB36604F8}" srcOrd="3" destOrd="0" presId="urn:microsoft.com/office/officeart/2018/2/layout/IconLabelList"/>
    <dgm:cxn modelId="{0B0A8458-F14F-4385-ABC7-75447AFCF4E0}" type="presParOf" srcId="{0CBE64C5-1391-4F2B-9F5E-E56D9362CCD8}" destId="{31E1AC18-3EF8-48C5-B1A0-C5D7A1833FAD}" srcOrd="4" destOrd="0" presId="urn:microsoft.com/office/officeart/2018/2/layout/IconLabelList"/>
    <dgm:cxn modelId="{A6798A8C-2C00-42A4-991B-D0C3BC7CA9E3}" type="presParOf" srcId="{31E1AC18-3EF8-48C5-B1A0-C5D7A1833FAD}" destId="{92B369FF-3D12-440D-BE46-EDF7E195310A}" srcOrd="0" destOrd="0" presId="urn:microsoft.com/office/officeart/2018/2/layout/IconLabelList"/>
    <dgm:cxn modelId="{213C85A6-5E62-4AFD-B07E-1464DF1AD5C0}" type="presParOf" srcId="{31E1AC18-3EF8-48C5-B1A0-C5D7A1833FAD}" destId="{CB068514-1B1A-404F-87B7-C91641811721}" srcOrd="1" destOrd="0" presId="urn:microsoft.com/office/officeart/2018/2/layout/IconLabelList"/>
    <dgm:cxn modelId="{A3336A6F-46A4-4888-90C2-C668BB44174A}" type="presParOf" srcId="{31E1AC18-3EF8-48C5-B1A0-C5D7A1833FAD}" destId="{794ED5DE-036E-40EF-A63A-2387D104A5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94C6D-6213-4F5C-A61B-F5A18BF5E64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55448-A9A2-4680-BA57-AC3B2B5115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Model Selection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 Evaluate and compare four different machine learning models to identify the most appropriate model</a:t>
          </a:r>
        </a:p>
      </dgm:t>
    </dgm:pt>
    <dgm:pt modelId="{F0C8965B-760D-41E8-8C09-96B65DBD2C0D}" type="parTrans" cxnId="{AEE4F4D2-8E80-40E5-A0BF-9DE3156C607E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3952C0-FCBA-4D8C-A307-B35EB146771B}" type="sibTrans" cxnId="{AEE4F4D2-8E80-40E5-A0BF-9DE3156C607E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0C9933-94E7-4CEA-9C1C-FF2E9CD2D98E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Performance Evaluation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 Measure the performance of each machine learning model using key metrics such as (MSE), (RMSE), (MAE), and (R2) to assess their accuracy</a:t>
          </a:r>
        </a:p>
      </dgm:t>
    </dgm:pt>
    <dgm:pt modelId="{3A5AE913-F7DD-4436-AE16-0F566F0EC144}" type="parTrans" cxnId="{F582D0DB-6DD8-4593-9E23-106FC0DD2DBA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037ED0-1776-4756-BA89-B5F98C77156C}" type="sibTrans" cxnId="{F582D0DB-6DD8-4593-9E23-106FC0DD2DBA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D4D8E6-1475-401B-B5AA-646E01282D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Insightful Analysis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 Conduct a detailed analysis of the results obtained from each model, identifying strengths</a:t>
          </a:r>
        </a:p>
      </dgm:t>
    </dgm:pt>
    <dgm:pt modelId="{E4A295AF-E14E-4E6E-A802-87CE30AA1AB9}" type="parTrans" cxnId="{8DFF5F5C-D262-4768-8212-07E4D9D99361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8935D2-5F53-448B-BD46-C1F14739778E}" type="sibTrans" cxnId="{8DFF5F5C-D262-4768-8212-07E4D9D99361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7081AA-6DCB-4729-A838-A7E43843AC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Recommendations and Insights</a:t>
          </a: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Provide recommendations and insights derived from the model analysis, suggesting the most suitable machine learning model for estimating Bollywood movie success based on the dataset.</a:t>
          </a:r>
        </a:p>
      </dgm:t>
    </dgm:pt>
    <dgm:pt modelId="{DF916433-CBEF-4677-8CCF-AD8623A43457}" type="parTrans" cxnId="{8F13700B-B502-445F-A1D6-AEFF69BF5832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9418-56A1-44DF-8339-490EE8DFCDF4}" type="sibTrans" cxnId="{8F13700B-B502-445F-A1D6-AEFF69BF5832}">
      <dgm:prSet/>
      <dgm:spPr/>
      <dgm:t>
        <a:bodyPr/>
        <a:lstStyle/>
        <a:p>
          <a:endParaRPr lang="en-MY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7DBF7A-C3A2-4B0A-AEF2-332176553D3B}" type="pres">
      <dgm:prSet presAssocID="{AF094C6D-6213-4F5C-A61B-F5A18BF5E64B}" presName="root" presStyleCnt="0">
        <dgm:presLayoutVars>
          <dgm:dir/>
          <dgm:resizeHandles val="exact"/>
        </dgm:presLayoutVars>
      </dgm:prSet>
      <dgm:spPr/>
    </dgm:pt>
    <dgm:pt modelId="{8D14F5FA-A782-4159-B8FA-FA6E8E2BAADC}" type="pres">
      <dgm:prSet presAssocID="{DED55448-A9A2-4680-BA57-AC3B2B5115E6}" presName="compNode" presStyleCnt="0"/>
      <dgm:spPr/>
    </dgm:pt>
    <dgm:pt modelId="{0D9F052F-1379-4B3A-89A0-1D8B1B05E007}" type="pres">
      <dgm:prSet presAssocID="{DED55448-A9A2-4680-BA57-AC3B2B5115E6}" presName="iconBgRect" presStyleLbl="bgShp" presStyleIdx="0" presStyleCnt="4"/>
      <dgm:spPr/>
    </dgm:pt>
    <dgm:pt modelId="{640592EA-65D7-4744-AB2F-4E1A54F50DEE}" type="pres">
      <dgm:prSet presAssocID="{DED55448-A9A2-4680-BA57-AC3B2B5115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B0F3EF-6651-4491-873D-208079417C9F}" type="pres">
      <dgm:prSet presAssocID="{DED55448-A9A2-4680-BA57-AC3B2B5115E6}" presName="spaceRect" presStyleCnt="0"/>
      <dgm:spPr/>
    </dgm:pt>
    <dgm:pt modelId="{089FDD6B-C095-4C94-A5A8-1D10A65A5B3E}" type="pres">
      <dgm:prSet presAssocID="{DED55448-A9A2-4680-BA57-AC3B2B5115E6}" presName="textRect" presStyleLbl="revTx" presStyleIdx="0" presStyleCnt="4">
        <dgm:presLayoutVars>
          <dgm:chMax val="1"/>
          <dgm:chPref val="1"/>
        </dgm:presLayoutVars>
      </dgm:prSet>
      <dgm:spPr/>
    </dgm:pt>
    <dgm:pt modelId="{2B5C14E5-98FB-4BEE-B7BC-CB1EBEA71957}" type="pres">
      <dgm:prSet presAssocID="{A43952C0-FCBA-4D8C-A307-B35EB146771B}" presName="sibTrans" presStyleCnt="0"/>
      <dgm:spPr/>
    </dgm:pt>
    <dgm:pt modelId="{4CCC291C-C7E8-48A5-A74F-B724CC270D95}" type="pres">
      <dgm:prSet presAssocID="{660C9933-94E7-4CEA-9C1C-FF2E9CD2D98E}" presName="compNode" presStyleCnt="0"/>
      <dgm:spPr/>
    </dgm:pt>
    <dgm:pt modelId="{ED44A7F9-6D3B-49EA-971A-9419CC89814F}" type="pres">
      <dgm:prSet presAssocID="{660C9933-94E7-4CEA-9C1C-FF2E9CD2D98E}" presName="iconBgRect" presStyleLbl="bgShp" presStyleIdx="1" presStyleCnt="4"/>
      <dgm:spPr/>
    </dgm:pt>
    <dgm:pt modelId="{81621F46-AE08-48D4-85AD-8B2F2EEEAA6B}" type="pres">
      <dgm:prSet presAssocID="{660C9933-94E7-4CEA-9C1C-FF2E9CD2D9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1DC69E-E955-4644-BA29-794855A3919D}" type="pres">
      <dgm:prSet presAssocID="{660C9933-94E7-4CEA-9C1C-FF2E9CD2D98E}" presName="spaceRect" presStyleCnt="0"/>
      <dgm:spPr/>
    </dgm:pt>
    <dgm:pt modelId="{65673DC7-1DDD-48D5-9922-B9C637E85A35}" type="pres">
      <dgm:prSet presAssocID="{660C9933-94E7-4CEA-9C1C-FF2E9CD2D98E}" presName="textRect" presStyleLbl="revTx" presStyleIdx="1" presStyleCnt="4" custScaleX="118997">
        <dgm:presLayoutVars>
          <dgm:chMax val="1"/>
          <dgm:chPref val="1"/>
        </dgm:presLayoutVars>
      </dgm:prSet>
      <dgm:spPr/>
    </dgm:pt>
    <dgm:pt modelId="{394A06A2-87C6-46AA-B68E-6AC3B5117563}" type="pres">
      <dgm:prSet presAssocID="{11037ED0-1776-4756-BA89-B5F98C77156C}" presName="sibTrans" presStyleCnt="0"/>
      <dgm:spPr/>
    </dgm:pt>
    <dgm:pt modelId="{80CA8D64-E4B9-48DA-9FBB-D0A4FBF00DE0}" type="pres">
      <dgm:prSet presAssocID="{DFD4D8E6-1475-401B-B5AA-646E01282D03}" presName="compNode" presStyleCnt="0"/>
      <dgm:spPr/>
    </dgm:pt>
    <dgm:pt modelId="{C1A46A7B-8967-4F55-9AEB-2E5752E2101F}" type="pres">
      <dgm:prSet presAssocID="{DFD4D8E6-1475-401B-B5AA-646E01282D03}" presName="iconBgRect" presStyleLbl="bgShp" presStyleIdx="2" presStyleCnt="4"/>
      <dgm:spPr/>
    </dgm:pt>
    <dgm:pt modelId="{CD901667-2D5B-469F-97BE-551B3AF6BD2E}" type="pres">
      <dgm:prSet presAssocID="{DFD4D8E6-1475-401B-B5AA-646E01282D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803EDFD-08A1-4D56-9F5B-7F0D22E23866}" type="pres">
      <dgm:prSet presAssocID="{DFD4D8E6-1475-401B-B5AA-646E01282D03}" presName="spaceRect" presStyleCnt="0"/>
      <dgm:spPr/>
    </dgm:pt>
    <dgm:pt modelId="{94471AC8-080C-4FA9-9739-A7FDD5400C74}" type="pres">
      <dgm:prSet presAssocID="{DFD4D8E6-1475-401B-B5AA-646E01282D03}" presName="textRect" presStyleLbl="revTx" presStyleIdx="2" presStyleCnt="4">
        <dgm:presLayoutVars>
          <dgm:chMax val="1"/>
          <dgm:chPref val="1"/>
        </dgm:presLayoutVars>
      </dgm:prSet>
      <dgm:spPr/>
    </dgm:pt>
    <dgm:pt modelId="{D4D300AB-AEB3-4382-9B80-0C4BE32894B4}" type="pres">
      <dgm:prSet presAssocID="{D08935D2-5F53-448B-BD46-C1F14739778E}" presName="sibTrans" presStyleCnt="0"/>
      <dgm:spPr/>
    </dgm:pt>
    <dgm:pt modelId="{2068222A-2874-4731-990A-C10381AEB2F4}" type="pres">
      <dgm:prSet presAssocID="{FC7081AA-6DCB-4729-A838-A7E43843ACD7}" presName="compNode" presStyleCnt="0"/>
      <dgm:spPr/>
    </dgm:pt>
    <dgm:pt modelId="{534B6AE8-ADD5-409E-854C-DE75436F7FA7}" type="pres">
      <dgm:prSet presAssocID="{FC7081AA-6DCB-4729-A838-A7E43843ACD7}" presName="iconBgRect" presStyleLbl="bgShp" presStyleIdx="3" presStyleCnt="4"/>
      <dgm:spPr/>
    </dgm:pt>
    <dgm:pt modelId="{08408727-D5F6-4871-AE70-19E63647B327}" type="pres">
      <dgm:prSet presAssocID="{FC7081AA-6DCB-4729-A838-A7E43843AC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C11B03B-A485-48BC-87BE-1A9737258803}" type="pres">
      <dgm:prSet presAssocID="{FC7081AA-6DCB-4729-A838-A7E43843ACD7}" presName="spaceRect" presStyleCnt="0"/>
      <dgm:spPr/>
    </dgm:pt>
    <dgm:pt modelId="{E117AC88-E575-4304-8A4F-F3A5F1E9461F}" type="pres">
      <dgm:prSet presAssocID="{FC7081AA-6DCB-4729-A838-A7E43843ACD7}" presName="textRect" presStyleLbl="revTx" presStyleIdx="3" presStyleCnt="4" custScaleX="169217">
        <dgm:presLayoutVars>
          <dgm:chMax val="1"/>
          <dgm:chPref val="1"/>
        </dgm:presLayoutVars>
      </dgm:prSet>
      <dgm:spPr/>
    </dgm:pt>
  </dgm:ptLst>
  <dgm:cxnLst>
    <dgm:cxn modelId="{8F13700B-B502-445F-A1D6-AEFF69BF5832}" srcId="{AF094C6D-6213-4F5C-A61B-F5A18BF5E64B}" destId="{FC7081AA-6DCB-4729-A838-A7E43843ACD7}" srcOrd="3" destOrd="0" parTransId="{DF916433-CBEF-4677-8CCF-AD8623A43457}" sibTransId="{9EEB9418-56A1-44DF-8339-490EE8DFCDF4}"/>
    <dgm:cxn modelId="{8DFF5F5C-D262-4768-8212-07E4D9D99361}" srcId="{AF094C6D-6213-4F5C-A61B-F5A18BF5E64B}" destId="{DFD4D8E6-1475-401B-B5AA-646E01282D03}" srcOrd="2" destOrd="0" parTransId="{E4A295AF-E14E-4E6E-A802-87CE30AA1AB9}" sibTransId="{D08935D2-5F53-448B-BD46-C1F14739778E}"/>
    <dgm:cxn modelId="{53DED749-C190-4A08-81ED-11E2806D01F5}" type="presOf" srcId="{660C9933-94E7-4CEA-9C1C-FF2E9CD2D98E}" destId="{65673DC7-1DDD-48D5-9922-B9C637E85A35}" srcOrd="0" destOrd="0" presId="urn:microsoft.com/office/officeart/2018/5/layout/IconCircleLabelList"/>
    <dgm:cxn modelId="{FB13DD89-7896-4669-9B45-8682EEB33E8A}" type="presOf" srcId="{FC7081AA-6DCB-4729-A838-A7E43843ACD7}" destId="{E117AC88-E575-4304-8A4F-F3A5F1E9461F}" srcOrd="0" destOrd="0" presId="urn:microsoft.com/office/officeart/2018/5/layout/IconCircleLabelList"/>
    <dgm:cxn modelId="{E0F463B0-0C13-49D4-B6B9-9AB5EE65F4DA}" type="presOf" srcId="{DED55448-A9A2-4680-BA57-AC3B2B5115E6}" destId="{089FDD6B-C095-4C94-A5A8-1D10A65A5B3E}" srcOrd="0" destOrd="0" presId="urn:microsoft.com/office/officeart/2018/5/layout/IconCircleLabelList"/>
    <dgm:cxn modelId="{DA5D79B0-C73E-440A-9C68-D21AC6799116}" type="presOf" srcId="{AF094C6D-6213-4F5C-A61B-F5A18BF5E64B}" destId="{137DBF7A-C3A2-4B0A-AEF2-332176553D3B}" srcOrd="0" destOrd="0" presId="urn:microsoft.com/office/officeart/2018/5/layout/IconCircleLabelList"/>
    <dgm:cxn modelId="{F90720BE-7C58-4BA4-85A6-B5882A90F5DF}" type="presOf" srcId="{DFD4D8E6-1475-401B-B5AA-646E01282D03}" destId="{94471AC8-080C-4FA9-9739-A7FDD5400C74}" srcOrd="0" destOrd="0" presId="urn:microsoft.com/office/officeart/2018/5/layout/IconCircleLabelList"/>
    <dgm:cxn modelId="{AEE4F4D2-8E80-40E5-A0BF-9DE3156C607E}" srcId="{AF094C6D-6213-4F5C-A61B-F5A18BF5E64B}" destId="{DED55448-A9A2-4680-BA57-AC3B2B5115E6}" srcOrd="0" destOrd="0" parTransId="{F0C8965B-760D-41E8-8C09-96B65DBD2C0D}" sibTransId="{A43952C0-FCBA-4D8C-A307-B35EB146771B}"/>
    <dgm:cxn modelId="{F582D0DB-6DD8-4593-9E23-106FC0DD2DBA}" srcId="{AF094C6D-6213-4F5C-A61B-F5A18BF5E64B}" destId="{660C9933-94E7-4CEA-9C1C-FF2E9CD2D98E}" srcOrd="1" destOrd="0" parTransId="{3A5AE913-F7DD-4436-AE16-0F566F0EC144}" sibTransId="{11037ED0-1776-4756-BA89-B5F98C77156C}"/>
    <dgm:cxn modelId="{650D4F46-7FDA-438A-89C8-B4A5A3A62917}" type="presParOf" srcId="{137DBF7A-C3A2-4B0A-AEF2-332176553D3B}" destId="{8D14F5FA-A782-4159-B8FA-FA6E8E2BAADC}" srcOrd="0" destOrd="0" presId="urn:microsoft.com/office/officeart/2018/5/layout/IconCircleLabelList"/>
    <dgm:cxn modelId="{4863162A-7117-4139-B18B-F06474E400FA}" type="presParOf" srcId="{8D14F5FA-A782-4159-B8FA-FA6E8E2BAADC}" destId="{0D9F052F-1379-4B3A-89A0-1D8B1B05E007}" srcOrd="0" destOrd="0" presId="urn:microsoft.com/office/officeart/2018/5/layout/IconCircleLabelList"/>
    <dgm:cxn modelId="{5E9BC2EE-11AC-434E-9F0F-CC36D74DB337}" type="presParOf" srcId="{8D14F5FA-A782-4159-B8FA-FA6E8E2BAADC}" destId="{640592EA-65D7-4744-AB2F-4E1A54F50DEE}" srcOrd="1" destOrd="0" presId="urn:microsoft.com/office/officeart/2018/5/layout/IconCircleLabelList"/>
    <dgm:cxn modelId="{5E5C8B81-87A4-43C6-B816-7F0A969B834B}" type="presParOf" srcId="{8D14F5FA-A782-4159-B8FA-FA6E8E2BAADC}" destId="{19B0F3EF-6651-4491-873D-208079417C9F}" srcOrd="2" destOrd="0" presId="urn:microsoft.com/office/officeart/2018/5/layout/IconCircleLabelList"/>
    <dgm:cxn modelId="{BAF8B8D6-3E26-4781-BD4A-EB85139454AD}" type="presParOf" srcId="{8D14F5FA-A782-4159-B8FA-FA6E8E2BAADC}" destId="{089FDD6B-C095-4C94-A5A8-1D10A65A5B3E}" srcOrd="3" destOrd="0" presId="urn:microsoft.com/office/officeart/2018/5/layout/IconCircleLabelList"/>
    <dgm:cxn modelId="{6996DA58-C39F-4316-ADCE-6EDC313B8F16}" type="presParOf" srcId="{137DBF7A-C3A2-4B0A-AEF2-332176553D3B}" destId="{2B5C14E5-98FB-4BEE-B7BC-CB1EBEA71957}" srcOrd="1" destOrd="0" presId="urn:microsoft.com/office/officeart/2018/5/layout/IconCircleLabelList"/>
    <dgm:cxn modelId="{86F01525-3E15-4DFA-934C-5D2B9E438367}" type="presParOf" srcId="{137DBF7A-C3A2-4B0A-AEF2-332176553D3B}" destId="{4CCC291C-C7E8-48A5-A74F-B724CC270D95}" srcOrd="2" destOrd="0" presId="urn:microsoft.com/office/officeart/2018/5/layout/IconCircleLabelList"/>
    <dgm:cxn modelId="{E5BCCF80-4B09-4010-BD0C-27F53B485FEA}" type="presParOf" srcId="{4CCC291C-C7E8-48A5-A74F-B724CC270D95}" destId="{ED44A7F9-6D3B-49EA-971A-9419CC89814F}" srcOrd="0" destOrd="0" presId="urn:microsoft.com/office/officeart/2018/5/layout/IconCircleLabelList"/>
    <dgm:cxn modelId="{E2FF8602-8852-4523-9058-E52CBF1F45F1}" type="presParOf" srcId="{4CCC291C-C7E8-48A5-A74F-B724CC270D95}" destId="{81621F46-AE08-48D4-85AD-8B2F2EEEAA6B}" srcOrd="1" destOrd="0" presId="urn:microsoft.com/office/officeart/2018/5/layout/IconCircleLabelList"/>
    <dgm:cxn modelId="{A848FECC-E82C-424A-863D-C143FFB24BB3}" type="presParOf" srcId="{4CCC291C-C7E8-48A5-A74F-B724CC270D95}" destId="{A91DC69E-E955-4644-BA29-794855A3919D}" srcOrd="2" destOrd="0" presId="urn:microsoft.com/office/officeart/2018/5/layout/IconCircleLabelList"/>
    <dgm:cxn modelId="{EEF3A8CD-78DD-4DEA-B335-1190D9D89F1A}" type="presParOf" srcId="{4CCC291C-C7E8-48A5-A74F-B724CC270D95}" destId="{65673DC7-1DDD-48D5-9922-B9C637E85A35}" srcOrd="3" destOrd="0" presId="urn:microsoft.com/office/officeart/2018/5/layout/IconCircleLabelList"/>
    <dgm:cxn modelId="{EAE380DB-1BFF-48F6-9DB4-9A34B7D96D2A}" type="presParOf" srcId="{137DBF7A-C3A2-4B0A-AEF2-332176553D3B}" destId="{394A06A2-87C6-46AA-B68E-6AC3B5117563}" srcOrd="3" destOrd="0" presId="urn:microsoft.com/office/officeart/2018/5/layout/IconCircleLabelList"/>
    <dgm:cxn modelId="{ECF15436-34E9-4E57-95CA-9AA5AA067D82}" type="presParOf" srcId="{137DBF7A-C3A2-4B0A-AEF2-332176553D3B}" destId="{80CA8D64-E4B9-48DA-9FBB-D0A4FBF00DE0}" srcOrd="4" destOrd="0" presId="urn:microsoft.com/office/officeart/2018/5/layout/IconCircleLabelList"/>
    <dgm:cxn modelId="{9FF7CCAD-EAE9-4FF6-98E7-ECF5F3A88E49}" type="presParOf" srcId="{80CA8D64-E4B9-48DA-9FBB-D0A4FBF00DE0}" destId="{C1A46A7B-8967-4F55-9AEB-2E5752E2101F}" srcOrd="0" destOrd="0" presId="urn:microsoft.com/office/officeart/2018/5/layout/IconCircleLabelList"/>
    <dgm:cxn modelId="{E96FADB4-8ADE-43D2-B415-AFBC515F5279}" type="presParOf" srcId="{80CA8D64-E4B9-48DA-9FBB-D0A4FBF00DE0}" destId="{CD901667-2D5B-469F-97BE-551B3AF6BD2E}" srcOrd="1" destOrd="0" presId="urn:microsoft.com/office/officeart/2018/5/layout/IconCircleLabelList"/>
    <dgm:cxn modelId="{E86364AA-BA3C-463E-BC7A-4E5470A67306}" type="presParOf" srcId="{80CA8D64-E4B9-48DA-9FBB-D0A4FBF00DE0}" destId="{9803EDFD-08A1-4D56-9F5B-7F0D22E23866}" srcOrd="2" destOrd="0" presId="urn:microsoft.com/office/officeart/2018/5/layout/IconCircleLabelList"/>
    <dgm:cxn modelId="{63BCBF5C-019A-4FED-9F53-FD1363B402BC}" type="presParOf" srcId="{80CA8D64-E4B9-48DA-9FBB-D0A4FBF00DE0}" destId="{94471AC8-080C-4FA9-9739-A7FDD5400C74}" srcOrd="3" destOrd="0" presId="urn:microsoft.com/office/officeart/2018/5/layout/IconCircleLabelList"/>
    <dgm:cxn modelId="{52FCE68C-6E6F-4D27-9CA8-6CBAFB651BC7}" type="presParOf" srcId="{137DBF7A-C3A2-4B0A-AEF2-332176553D3B}" destId="{D4D300AB-AEB3-4382-9B80-0C4BE32894B4}" srcOrd="5" destOrd="0" presId="urn:microsoft.com/office/officeart/2018/5/layout/IconCircleLabelList"/>
    <dgm:cxn modelId="{C2A5DA1D-6B89-433D-A917-A628B520E935}" type="presParOf" srcId="{137DBF7A-C3A2-4B0A-AEF2-332176553D3B}" destId="{2068222A-2874-4731-990A-C10381AEB2F4}" srcOrd="6" destOrd="0" presId="urn:microsoft.com/office/officeart/2018/5/layout/IconCircleLabelList"/>
    <dgm:cxn modelId="{A8B3B782-B88A-4CBC-9373-F9BACB0331CC}" type="presParOf" srcId="{2068222A-2874-4731-990A-C10381AEB2F4}" destId="{534B6AE8-ADD5-409E-854C-DE75436F7FA7}" srcOrd="0" destOrd="0" presId="urn:microsoft.com/office/officeart/2018/5/layout/IconCircleLabelList"/>
    <dgm:cxn modelId="{9C3F2279-31B4-46DC-AA67-72AA630DDD1D}" type="presParOf" srcId="{2068222A-2874-4731-990A-C10381AEB2F4}" destId="{08408727-D5F6-4871-AE70-19E63647B327}" srcOrd="1" destOrd="0" presId="urn:microsoft.com/office/officeart/2018/5/layout/IconCircleLabelList"/>
    <dgm:cxn modelId="{0F49018F-F78F-4BC3-9A69-5A6C2A1BE84F}" type="presParOf" srcId="{2068222A-2874-4731-990A-C10381AEB2F4}" destId="{FC11B03B-A485-48BC-87BE-1A9737258803}" srcOrd="2" destOrd="0" presId="urn:microsoft.com/office/officeart/2018/5/layout/IconCircleLabelList"/>
    <dgm:cxn modelId="{0472C7AC-7C77-4D93-A877-94D5C44FA267}" type="presParOf" srcId="{2068222A-2874-4731-990A-C10381AEB2F4}" destId="{E117AC88-E575-4304-8A4F-F3A5F1E946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BAA74-8A47-4759-8472-D93AD0A7603F}">
      <dsp:nvSpPr>
        <dsp:cNvPr id="0" name=""/>
        <dsp:cNvSpPr/>
      </dsp:nvSpPr>
      <dsp:spPr>
        <a:xfrm>
          <a:off x="872645" y="1274744"/>
          <a:ext cx="1241419" cy="1241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C116B-82DD-413F-AB9E-D534869DCB41}">
      <dsp:nvSpPr>
        <dsp:cNvPr id="0" name=""/>
        <dsp:cNvSpPr/>
      </dsp:nvSpPr>
      <dsp:spPr>
        <a:xfrm>
          <a:off x="113999" y="2918635"/>
          <a:ext cx="2758709" cy="14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To provide comprehensive comparative analysis of four distinct machine learning models using the IMDb India dataset.</a:t>
          </a:r>
          <a:endParaRPr lang="en-US" sz="1100" kern="1200" dirty="0"/>
        </a:p>
      </dsp:txBody>
      <dsp:txXfrm>
        <a:off x="113999" y="2918635"/>
        <a:ext cx="2758709" cy="146924"/>
      </dsp:txXfrm>
    </dsp:sp>
    <dsp:sp modelId="{A02B0C1A-C456-401F-8720-4383935E3F06}">
      <dsp:nvSpPr>
        <dsp:cNvPr id="0" name=""/>
        <dsp:cNvSpPr/>
      </dsp:nvSpPr>
      <dsp:spPr>
        <a:xfrm>
          <a:off x="4114128" y="1216560"/>
          <a:ext cx="1241419" cy="1241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75DE6-8EC2-4D42-BD6E-4FF06DFF7B62}">
      <dsp:nvSpPr>
        <dsp:cNvPr id="0" name=""/>
        <dsp:cNvSpPr/>
      </dsp:nvSpPr>
      <dsp:spPr>
        <a:xfrm>
          <a:off x="3355483" y="2744084"/>
          <a:ext cx="2758709" cy="37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evaluation of these models encompasses a diverse set of metrics, including 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(MSE), (RMSE), (MAE), and (R2) </a:t>
          </a:r>
          <a:r>
            <a:rPr lang="en-US" sz="1100" b="0" i="0" kern="1200" dirty="0"/>
            <a:t>, to gauge their performance and suitability in estimating movie success. </a:t>
          </a:r>
          <a:endParaRPr lang="en-US" sz="1100" kern="1200" dirty="0"/>
        </a:p>
      </dsp:txBody>
      <dsp:txXfrm>
        <a:off x="3355483" y="2744084"/>
        <a:ext cx="2758709" cy="379659"/>
      </dsp:txXfrm>
    </dsp:sp>
    <dsp:sp modelId="{92B369FF-3D12-440D-BE46-EDF7E195310A}">
      <dsp:nvSpPr>
        <dsp:cNvPr id="0" name=""/>
        <dsp:cNvSpPr/>
      </dsp:nvSpPr>
      <dsp:spPr>
        <a:xfrm>
          <a:off x="7355612" y="1216560"/>
          <a:ext cx="1241419" cy="1241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ED5DE-036E-40EF-A63A-2387D104A52B}">
      <dsp:nvSpPr>
        <dsp:cNvPr id="0" name=""/>
        <dsp:cNvSpPr/>
      </dsp:nvSpPr>
      <dsp:spPr>
        <a:xfrm>
          <a:off x="6596967" y="2744084"/>
          <a:ext cx="2758709" cy="379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To aim to provide invaluable insights into choosing the most effective model for this specific estimation task</a:t>
          </a:r>
          <a:endParaRPr lang="en-US" sz="1100" kern="1200" dirty="0"/>
        </a:p>
      </dsp:txBody>
      <dsp:txXfrm>
        <a:off x="6596967" y="2744084"/>
        <a:ext cx="2758709" cy="379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F052F-1379-4B3A-89A0-1D8B1B05E007}">
      <dsp:nvSpPr>
        <dsp:cNvPr id="0" name=""/>
        <dsp:cNvSpPr/>
      </dsp:nvSpPr>
      <dsp:spPr>
        <a:xfrm>
          <a:off x="617227" y="76112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592EA-65D7-4744-AB2F-4E1A54F50DEE}">
      <dsp:nvSpPr>
        <dsp:cNvPr id="0" name=""/>
        <dsp:cNvSpPr/>
      </dsp:nvSpPr>
      <dsp:spPr>
        <a:xfrm>
          <a:off x="851227" y="99512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FDD6B-C095-4C94-A5A8-1D10A65A5B3E}">
      <dsp:nvSpPr>
        <dsp:cNvPr id="0" name=""/>
        <dsp:cNvSpPr/>
      </dsp:nvSpPr>
      <dsp:spPr>
        <a:xfrm>
          <a:off x="266227" y="2201127"/>
          <a:ext cx="1800000" cy="13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Model Selection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 Evaluate and compare four different machine learning models to identify the most appropriate model</a:t>
          </a:r>
        </a:p>
      </dsp:txBody>
      <dsp:txXfrm>
        <a:off x="266227" y="2201127"/>
        <a:ext cx="1800000" cy="1320529"/>
      </dsp:txXfrm>
    </dsp:sp>
    <dsp:sp modelId="{ED44A7F9-6D3B-49EA-971A-9419CC89814F}">
      <dsp:nvSpPr>
        <dsp:cNvPr id="0" name=""/>
        <dsp:cNvSpPr/>
      </dsp:nvSpPr>
      <dsp:spPr>
        <a:xfrm>
          <a:off x="2903200" y="76112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21F46-AE08-48D4-85AD-8B2F2EEEAA6B}">
      <dsp:nvSpPr>
        <dsp:cNvPr id="0" name=""/>
        <dsp:cNvSpPr/>
      </dsp:nvSpPr>
      <dsp:spPr>
        <a:xfrm>
          <a:off x="3137200" y="99512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73DC7-1DDD-48D5-9922-B9C637E85A35}">
      <dsp:nvSpPr>
        <dsp:cNvPr id="0" name=""/>
        <dsp:cNvSpPr/>
      </dsp:nvSpPr>
      <dsp:spPr>
        <a:xfrm>
          <a:off x="2381227" y="2201127"/>
          <a:ext cx="2141946" cy="13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Performance Evaluation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 Measure the performance of each machine learning model using key metrics such as (MSE), (RMSE), (MAE), and (R2) to assess their accuracy</a:t>
          </a:r>
        </a:p>
      </dsp:txBody>
      <dsp:txXfrm>
        <a:off x="2381227" y="2201127"/>
        <a:ext cx="2141946" cy="1320529"/>
      </dsp:txXfrm>
    </dsp:sp>
    <dsp:sp modelId="{C1A46A7B-8967-4F55-9AEB-2E5752E2101F}">
      <dsp:nvSpPr>
        <dsp:cNvPr id="0" name=""/>
        <dsp:cNvSpPr/>
      </dsp:nvSpPr>
      <dsp:spPr>
        <a:xfrm>
          <a:off x="5189173" y="76112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01667-2D5B-469F-97BE-551B3AF6BD2E}">
      <dsp:nvSpPr>
        <dsp:cNvPr id="0" name=""/>
        <dsp:cNvSpPr/>
      </dsp:nvSpPr>
      <dsp:spPr>
        <a:xfrm>
          <a:off x="5423173" y="99512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71AC8-080C-4FA9-9739-A7FDD5400C74}">
      <dsp:nvSpPr>
        <dsp:cNvPr id="0" name=""/>
        <dsp:cNvSpPr/>
      </dsp:nvSpPr>
      <dsp:spPr>
        <a:xfrm>
          <a:off x="4838173" y="2201127"/>
          <a:ext cx="1800000" cy="13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Insightful Analysis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 Conduct a detailed analysis of the results obtained from each model, identifying strengths</a:t>
          </a:r>
        </a:p>
      </dsp:txBody>
      <dsp:txXfrm>
        <a:off x="4838173" y="2201127"/>
        <a:ext cx="1800000" cy="1320529"/>
      </dsp:txXfrm>
    </dsp:sp>
    <dsp:sp modelId="{534B6AE8-ADD5-409E-854C-DE75436F7FA7}">
      <dsp:nvSpPr>
        <dsp:cNvPr id="0" name=""/>
        <dsp:cNvSpPr/>
      </dsp:nvSpPr>
      <dsp:spPr>
        <a:xfrm>
          <a:off x="7927126" y="761127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08727-D5F6-4871-AE70-19E63647B327}">
      <dsp:nvSpPr>
        <dsp:cNvPr id="0" name=""/>
        <dsp:cNvSpPr/>
      </dsp:nvSpPr>
      <dsp:spPr>
        <a:xfrm>
          <a:off x="8161126" y="99512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7AC88-E575-4304-8A4F-F3A5F1E9461F}">
      <dsp:nvSpPr>
        <dsp:cNvPr id="0" name=""/>
        <dsp:cNvSpPr/>
      </dsp:nvSpPr>
      <dsp:spPr>
        <a:xfrm>
          <a:off x="6953173" y="2201127"/>
          <a:ext cx="3045906" cy="132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Recommendations and Insights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b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Provide recommendations and insights derived from the model analysis, suggesting the most suitable machine learning model for estimating Bollywood movie success based on the dataset.</a:t>
          </a:r>
        </a:p>
      </dsp:txBody>
      <dsp:txXfrm>
        <a:off x="6953173" y="2201127"/>
        <a:ext cx="3045906" cy="1320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16F4A-0A4D-450D-A350-D3148F3B7F0E}" type="datetimeFigureOut">
              <a:rPr lang="en-MY" smtClean="0"/>
              <a:t>15/10/2023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B1A8C-6BEC-4BAF-A5C9-12A5BF6FCE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10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8B1A8C-6BEC-4BAF-A5C9-12A5BF6FCEC2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308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78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5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88" r:id="rId6"/>
    <p:sldLayoutId id="2147483799" r:id="rId7"/>
    <p:sldLayoutId id="2147483798" r:id="rId8"/>
    <p:sldLayoutId id="2147483797" r:id="rId9"/>
    <p:sldLayoutId id="2147483796" r:id="rId10"/>
    <p:sldLayoutId id="21474837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60A29716-AD54-37C9-FDE0-6AC3B4182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64"/>
          <a:stretch/>
        </p:blipFill>
        <p:spPr>
          <a:xfrm>
            <a:off x="6067700" y="10"/>
            <a:ext cx="6124300" cy="3428990"/>
          </a:xfrm>
          <a:custGeom>
            <a:avLst/>
            <a:gdLst/>
            <a:ahLst/>
            <a:cxnLst/>
            <a:rect l="l" t="t" r="r" b="b"/>
            <a:pathLst>
              <a:path w="6124300" h="3429000">
                <a:moveTo>
                  <a:pt x="3005296" y="0"/>
                </a:moveTo>
                <a:lnTo>
                  <a:pt x="6124300" y="0"/>
                </a:lnTo>
                <a:lnTo>
                  <a:pt x="6124300" y="1528538"/>
                </a:lnTo>
                <a:lnTo>
                  <a:pt x="4458668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8" name="Picture 7" descr="A person with sunglasses and a jacket&#10;&#10;Description automatically generated">
            <a:extLst>
              <a:ext uri="{FF2B5EF4-FFF2-40B4-BE49-F238E27FC236}">
                <a16:creationId xmlns:a16="http://schemas.microsoft.com/office/drawing/2014/main" id="{3B8A8E86-2063-5747-0527-E6C4E5A40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4"/>
          <a:stretch/>
        </p:blipFill>
        <p:spPr>
          <a:xfrm>
            <a:off x="3062404" y="3429000"/>
            <a:ext cx="7463964" cy="3429000"/>
          </a:xfrm>
          <a:custGeom>
            <a:avLst/>
            <a:gdLst/>
            <a:ahLst/>
            <a:cxnLst/>
            <a:rect l="l" t="t" r="r" b="b"/>
            <a:pathLst>
              <a:path w="7463964" h="3429000">
                <a:moveTo>
                  <a:pt x="3005296" y="0"/>
                </a:moveTo>
                <a:lnTo>
                  <a:pt x="7463964" y="0"/>
                </a:lnTo>
                <a:lnTo>
                  <a:pt x="4458668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69072-318A-3752-46E4-F2AEEAED1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93" y="293264"/>
            <a:ext cx="6609509" cy="37130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D1D5D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CAPSTONE PROJECT:</a:t>
            </a:r>
            <a:br>
              <a:rPr lang="en-US" sz="3600" dirty="0">
                <a:solidFill>
                  <a:srgbClr val="D1D5DB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en-US" sz="3600" b="0" i="0" dirty="0">
                <a:solidFill>
                  <a:srgbClr val="D1D5DB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3600" b="0" i="0" dirty="0">
                <a:solidFill>
                  <a:srgbClr val="D1D5DB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Comparative Analysis of Machine Learning Models for Bollywood Movie Success Estimation</a:t>
            </a:r>
            <a:endParaRPr lang="en-MY" sz="800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7D90DB0-8C18-48FB-9353-0FAFBBC6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BCF3A94-FF7B-3A63-EEE2-56C142A612E0}"/>
              </a:ext>
            </a:extLst>
          </p:cNvPr>
          <p:cNvSpPr txBox="1">
            <a:spLocks/>
          </p:cNvSpPr>
          <p:nvPr/>
        </p:nvSpPr>
        <p:spPr>
          <a:xfrm>
            <a:off x="-9052" y="4145736"/>
            <a:ext cx="4800257" cy="82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Dataset: </a:t>
            </a:r>
            <a:r>
              <a:rPr lang="en-US" sz="4000" dirty="0"/>
              <a:t>Indian Movies from IMDb (Kaggle)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9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8C4D-D2B8-524B-E02F-61B64963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414" y="99177"/>
            <a:ext cx="4561000" cy="95140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MY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6947651-9D84-51CF-EF03-F6064A395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111127"/>
              </p:ext>
            </p:extLst>
          </p:nvPr>
        </p:nvGraphicFramePr>
        <p:xfrm>
          <a:off x="1415441" y="750241"/>
          <a:ext cx="9469677" cy="434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5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9EE399-0232-2287-01D4-A17AD4CBF834}"/>
              </a:ext>
            </a:extLst>
          </p:cNvPr>
          <p:cNvSpPr txBox="1">
            <a:spLocks/>
          </p:cNvSpPr>
          <p:nvPr/>
        </p:nvSpPr>
        <p:spPr>
          <a:xfrm>
            <a:off x="4726833" y="172100"/>
            <a:ext cx="2627763" cy="822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Objectives</a:t>
            </a:r>
            <a:endParaRPr lang="en-MY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C172828-D655-7170-ACF2-DD80BE463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945773"/>
              </p:ext>
            </p:extLst>
          </p:nvPr>
        </p:nvGraphicFramePr>
        <p:xfrm>
          <a:off x="814283" y="994353"/>
          <a:ext cx="10265307" cy="428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27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114B-9849-BEA7-868E-8C15FCC0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50" y="0"/>
            <a:ext cx="7662294" cy="5729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Gathering and Preparations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2A31D-B08E-47FC-E807-AC861C10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3" y="572900"/>
            <a:ext cx="10382575" cy="1660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2EE44-6F4E-45D0-5BB8-5AD577C777D0}"/>
              </a:ext>
            </a:extLst>
          </p:cNvPr>
          <p:cNvSpPr txBox="1"/>
          <p:nvPr/>
        </p:nvSpPr>
        <p:spPr>
          <a:xfrm>
            <a:off x="269943" y="2319114"/>
            <a:ext cx="468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overview: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6302B-BA09-D624-E92A-EE17C04C7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028" y="2750197"/>
            <a:ext cx="972042" cy="1276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78DE3-12D9-F56F-B3A4-3F9C7C21A35B}"/>
              </a:ext>
            </a:extLst>
          </p:cNvPr>
          <p:cNvSpPr txBox="1"/>
          <p:nvPr/>
        </p:nvSpPr>
        <p:spPr>
          <a:xfrm>
            <a:off x="4838353" y="2427547"/>
            <a:ext cx="166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values: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42384A-D8AE-DFBB-99B4-724D332A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69" y="2612213"/>
            <a:ext cx="4389599" cy="24783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4C92BE-BE05-6FDB-AECC-2472B21CE0A8}"/>
              </a:ext>
            </a:extLst>
          </p:cNvPr>
          <p:cNvSpPr txBox="1"/>
          <p:nvPr/>
        </p:nvSpPr>
        <p:spPr>
          <a:xfrm>
            <a:off x="6218313" y="2333466"/>
            <a:ext cx="359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many Genres(effect EDA)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93A9B-1BF2-B7CC-20D7-CAD476BD1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142" y="2750197"/>
            <a:ext cx="1879773" cy="1306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700A1A-54ED-42DC-6727-D9023F3B1B94}"/>
              </a:ext>
            </a:extLst>
          </p:cNvPr>
          <p:cNvSpPr txBox="1"/>
          <p:nvPr/>
        </p:nvSpPr>
        <p:spPr>
          <a:xfrm>
            <a:off x="9523819" y="2596113"/>
            <a:ext cx="21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data 2022: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C97631-C162-2E14-E934-BFD8A61C7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8592" y="2941512"/>
            <a:ext cx="2639533" cy="7681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5D664-63E0-26C2-2A3E-E7FC9FB79608}"/>
              </a:ext>
            </a:extLst>
          </p:cNvPr>
          <p:cNvSpPr txBox="1"/>
          <p:nvPr/>
        </p:nvSpPr>
        <p:spPr>
          <a:xfrm>
            <a:off x="4915700" y="4194803"/>
            <a:ext cx="166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87BAFB-2F4C-2D05-F7A4-AC6A1EE28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743" y="4478920"/>
            <a:ext cx="1536489" cy="14831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853CB4-7969-EB18-29CB-4D47DCE52979}"/>
              </a:ext>
            </a:extLst>
          </p:cNvPr>
          <p:cNvSpPr txBox="1"/>
          <p:nvPr/>
        </p:nvSpPr>
        <p:spPr>
          <a:xfrm>
            <a:off x="6895535" y="4395569"/>
            <a:ext cx="468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 adjustments: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Year- “()”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Duration – “min”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Votes - changing $5.16M to 516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	  - removing “, ”</a:t>
            </a:r>
          </a:p>
        </p:txBody>
      </p:sp>
    </p:spTree>
    <p:extLst>
      <p:ext uri="{BB962C8B-B14F-4D97-AF65-F5344CB8AC3E}">
        <p14:creationId xmlns:p14="http://schemas.microsoft.com/office/powerpoint/2010/main" val="26451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9735A5-9433-568E-A9AC-39C9A570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850" y="0"/>
            <a:ext cx="7662294" cy="5729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Gathering and Preparations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D8D93-D25D-8FFD-5082-8CD074E0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" y="828185"/>
            <a:ext cx="5545568" cy="988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84B49-8A6D-2760-9643-4F27FF3EDD4C}"/>
              </a:ext>
            </a:extLst>
          </p:cNvPr>
          <p:cNvSpPr txBox="1"/>
          <p:nvPr/>
        </p:nvSpPr>
        <p:spPr>
          <a:xfrm>
            <a:off x="232981" y="555096"/>
            <a:ext cx="166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values: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4A14F-9012-24CE-86F4-84A4854C2756}"/>
              </a:ext>
            </a:extLst>
          </p:cNvPr>
          <p:cNvSpPr txBox="1"/>
          <p:nvPr/>
        </p:nvSpPr>
        <p:spPr>
          <a:xfrm>
            <a:off x="6205503" y="585147"/>
            <a:ext cx="283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Simplify Actors column into single column: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EB84F-FEA3-F322-A306-BC2EB898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09" y="1259346"/>
            <a:ext cx="5323988" cy="599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515D1-ABE9-A837-0B62-4FA4D1F6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224" y="1979346"/>
            <a:ext cx="7272928" cy="2546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84C09A-C48D-6F01-6FF4-4A6095BC8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6" y="1858810"/>
            <a:ext cx="2143365" cy="23243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758B40-22DC-A5CE-E246-1EC669490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28" y="1817107"/>
            <a:ext cx="2153518" cy="24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5ED-8822-38E4-06FA-99B08AB1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093" y="-325677"/>
            <a:ext cx="7240043" cy="1360898"/>
          </a:xfrm>
        </p:spPr>
        <p:txBody>
          <a:bodyPr>
            <a:normAutofit/>
          </a:bodyPr>
          <a:lstStyle/>
          <a:p>
            <a:r>
              <a:rPr lang="en-MY" b="0" i="0" dirty="0">
                <a:solidFill>
                  <a:srgbClr val="E2EE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25CE-1128-27B7-37FB-A365668E235F}"/>
              </a:ext>
            </a:extLst>
          </p:cNvPr>
          <p:cNvSpPr txBox="1"/>
          <p:nvPr/>
        </p:nvSpPr>
        <p:spPr>
          <a:xfrm>
            <a:off x="214192" y="850555"/>
            <a:ext cx="36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movies based on rating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44E34-7121-71EE-FE12-80A15BE18690}"/>
              </a:ext>
            </a:extLst>
          </p:cNvPr>
          <p:cNvSpPr txBox="1"/>
          <p:nvPr/>
        </p:nvSpPr>
        <p:spPr>
          <a:xfrm>
            <a:off x="192896" y="3337658"/>
            <a:ext cx="36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movies based on votes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AFDCE-9480-F202-42DE-F4997CE6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9" y="1219887"/>
            <a:ext cx="2768372" cy="1952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8C47-55CC-0C09-D04F-20907C6B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" y="3706990"/>
            <a:ext cx="2768372" cy="2093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F7B55-3A1C-C737-0096-FC242CA38E77}"/>
              </a:ext>
            </a:extLst>
          </p:cNvPr>
          <p:cNvSpPr txBox="1"/>
          <p:nvPr/>
        </p:nvSpPr>
        <p:spPr>
          <a:xfrm>
            <a:off x="3845491" y="850555"/>
            <a:ext cx="363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Actors who appears in most movies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84A2F9-6A2D-1C79-844A-167FC614A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297" y="1496886"/>
            <a:ext cx="3061444" cy="1755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1CADCB-5478-708C-A028-315B72B5EAC8}"/>
              </a:ext>
            </a:extLst>
          </p:cNvPr>
          <p:cNvSpPr txBox="1"/>
          <p:nvPr/>
        </p:nvSpPr>
        <p:spPr>
          <a:xfrm>
            <a:off x="3912421" y="3326687"/>
            <a:ext cx="38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Genre for an Indian movie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B2E817-2001-F903-FFF8-1891D5F57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005" y="3713910"/>
            <a:ext cx="5139847" cy="673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F0FFF5-1A92-847D-6B56-2F5BCA490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841" y="4451712"/>
            <a:ext cx="3055052" cy="1836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1C3C32-6D71-403E-9F61-BC68885B8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406" y="4451712"/>
            <a:ext cx="2051446" cy="20143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76D293-0C0E-0E75-68B4-1DBEF3721A2E}"/>
              </a:ext>
            </a:extLst>
          </p:cNvPr>
          <p:cNvSpPr txBox="1"/>
          <p:nvPr/>
        </p:nvSpPr>
        <p:spPr>
          <a:xfrm>
            <a:off x="7929550" y="743994"/>
            <a:ext cx="391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5 and top 5 worst Directors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atleast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directed 10 movies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F4D2F-5FE1-84E3-700E-6CD4CA0FE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880" y="1448549"/>
            <a:ext cx="4647236" cy="20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FAB27D-BFCA-A66A-0024-2714C27BD4CA}"/>
              </a:ext>
            </a:extLst>
          </p:cNvPr>
          <p:cNvSpPr txBox="1">
            <a:spLocks/>
          </p:cNvSpPr>
          <p:nvPr/>
        </p:nvSpPr>
        <p:spPr>
          <a:xfrm>
            <a:off x="2812093" y="-325677"/>
            <a:ext cx="7240043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B5679-D300-7E7E-F895-03A39E97659C}"/>
              </a:ext>
            </a:extLst>
          </p:cNvPr>
          <p:cNvSpPr txBox="1"/>
          <p:nvPr/>
        </p:nvSpPr>
        <p:spPr>
          <a:xfrm>
            <a:off x="214192" y="850555"/>
            <a:ext cx="363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Genre trends over the years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9B88B-70D3-276B-053D-DF23AB68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" y="1530939"/>
            <a:ext cx="4773067" cy="3081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F8340-5A07-2C66-894C-E67B44ACB59E}"/>
              </a:ext>
            </a:extLst>
          </p:cNvPr>
          <p:cNvSpPr txBox="1"/>
          <p:nvPr/>
        </p:nvSpPr>
        <p:spPr>
          <a:xfrm>
            <a:off x="5593701" y="874159"/>
            <a:ext cx="573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popular movies released from 2000 to 2021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Rating &gt;=8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A6D74-B4C4-7A92-ECD6-FC3E17EA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81" y="1570775"/>
            <a:ext cx="6091551" cy="30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1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32DCAA-27AC-E635-EE7D-D77C2B4F223C}"/>
              </a:ext>
            </a:extLst>
          </p:cNvPr>
          <p:cNvSpPr txBox="1">
            <a:spLocks/>
          </p:cNvSpPr>
          <p:nvPr/>
        </p:nvSpPr>
        <p:spPr>
          <a:xfrm>
            <a:off x="3050088" y="-419622"/>
            <a:ext cx="7578245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Modeling &amp; Evaluation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2922F-55AF-61A2-0B16-5BFF2C1FF6F6}"/>
              </a:ext>
            </a:extLst>
          </p:cNvPr>
          <p:cNvSpPr txBox="1"/>
          <p:nvPr/>
        </p:nvSpPr>
        <p:spPr>
          <a:xfrm>
            <a:off x="257816" y="714461"/>
            <a:ext cx="3775566" cy="50783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Testing four model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with and without director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Feature to see director influence the modeling accuracy.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Features including 'Genre', 'Votes', 'Director'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X_with_director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[['Genre', 'Votes', 'Director’]]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Features including 'Genre', 'Votes’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X_without_director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[['Genre', 'Votes']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Target variable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['Rating']</a:t>
            </a:r>
          </a:p>
          <a:p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GradientBoostingRegressor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Evaluation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2DD22-5972-6D0E-4EDC-F86F03DE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737" y="563635"/>
            <a:ext cx="4166179" cy="2629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F6B9-1E18-49BA-FBE2-21DD3F71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55" y="563635"/>
            <a:ext cx="4185419" cy="2629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0EC0D2-96DD-4555-6399-345FEA83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37" y="3343846"/>
            <a:ext cx="4064744" cy="251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076A24-6D33-2B5B-E350-5EC47B6C8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455" y="3343846"/>
            <a:ext cx="4185419" cy="25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0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D3AEA0-050A-1BAB-663C-FC3F7DD0EC3F}"/>
              </a:ext>
            </a:extLst>
          </p:cNvPr>
          <p:cNvSpPr txBox="1">
            <a:spLocks/>
          </p:cNvSpPr>
          <p:nvPr/>
        </p:nvSpPr>
        <p:spPr>
          <a:xfrm>
            <a:off x="2561573" y="-300625"/>
            <a:ext cx="745924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&amp; Summary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72415-D76F-0C0E-5DEC-73CC1380D14A}"/>
              </a:ext>
            </a:extLst>
          </p:cNvPr>
          <p:cNvSpPr txBox="1"/>
          <p:nvPr/>
        </p:nvSpPr>
        <p:spPr>
          <a:xfrm>
            <a:off x="398326" y="1060273"/>
            <a:ext cx="4326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</a:p>
          <a:p>
            <a:endParaRPr lang="en-US" dirty="0">
              <a:solidFill>
                <a:srgbClr val="E2EE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the gradient boosting model for predicting movie ratings</a:t>
            </a: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E2EE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feature engineering to enhance prediction accuracy and improving the models</a:t>
            </a: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E2EE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feature scaling</a:t>
            </a: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E2EE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Versioning and Updates to keep the predictions accurate and up-to-date</a:t>
            </a: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9A715-AB3A-4DDD-259D-BC1012274FA1}"/>
              </a:ext>
            </a:extLst>
          </p:cNvPr>
          <p:cNvSpPr txBox="1"/>
          <p:nvPr/>
        </p:nvSpPr>
        <p:spPr>
          <a:xfrm>
            <a:off x="5529822" y="1060273"/>
            <a:ext cx="43264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endParaRPr lang="en-US" dirty="0">
              <a:solidFill>
                <a:srgbClr val="E2EE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emerged as the top performer, displaying the lowest (MSE), (RMSE), and (R²) compared to the other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lower MSE and RMSE indicate that the model's estimations are close to actual success metrics, while a higher R² value signifies a better fit of the model to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E2EE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E2EE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0488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277</TotalTime>
  <Words>535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Arial</vt:lpstr>
      <vt:lpstr>Calibri</vt:lpstr>
      <vt:lpstr>Walbaum Display</vt:lpstr>
      <vt:lpstr>RegattaVTI</vt:lpstr>
      <vt:lpstr>CAPSTONE PROJECT:  Comparative Analysis of Machine Learning Models for Bollywood Movie Success Estimation</vt:lpstr>
      <vt:lpstr>Problem Statement</vt:lpstr>
      <vt:lpstr>PowerPoint Presentation</vt:lpstr>
      <vt:lpstr>Data Gathering and Preparations</vt:lpstr>
      <vt:lpstr>Data Gathering and Preparations</vt:lpstr>
      <vt:lpstr>Exploratory data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Comparative Analysis of Machine Learning Models for Bollywood Movie Success Estimation</dc:title>
  <dc:creator>Tivendren Sugumaren</dc:creator>
  <cp:lastModifiedBy>Tivendren Sugumaren</cp:lastModifiedBy>
  <cp:revision>2</cp:revision>
  <dcterms:created xsi:type="dcterms:W3CDTF">2023-10-14T09:37:09Z</dcterms:created>
  <dcterms:modified xsi:type="dcterms:W3CDTF">2023-10-14T16:08:40Z</dcterms:modified>
</cp:coreProperties>
</file>