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3" r:id="rId2"/>
    <p:sldId id="256" r:id="rId3"/>
    <p:sldId id="257" r:id="rId4"/>
    <p:sldId id="274" r:id="rId5"/>
    <p:sldId id="275" r:id="rId6"/>
    <p:sldId id="258" r:id="rId7"/>
    <p:sldId id="260" r:id="rId8"/>
    <p:sldId id="261" r:id="rId9"/>
    <p:sldId id="268" r:id="rId10"/>
    <p:sldId id="278" r:id="rId11"/>
    <p:sldId id="262" r:id="rId12"/>
    <p:sldId id="263" r:id="rId13"/>
    <p:sldId id="264" r:id="rId14"/>
    <p:sldId id="265" r:id="rId15"/>
    <p:sldId id="279" r:id="rId16"/>
    <p:sldId id="270" r:id="rId17"/>
    <p:sldId id="271" r:id="rId18"/>
    <p:sldId id="280" r:id="rId19"/>
    <p:sldId id="281" r:id="rId20"/>
    <p:sldId id="282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A44"/>
    <a:srgbClr val="03B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6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1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8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98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2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0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5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7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ED4241-8667-44FB-A32E-93BEAADF1F7C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F38EF1-F1ED-4ACB-BC59-99ABBAD6E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18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29" y="787400"/>
            <a:ext cx="5054600" cy="505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9272" y="101600"/>
            <a:ext cx="357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MS_U_FO</a:t>
            </a:r>
            <a:endParaRPr lang="ru-RU" sz="5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720" y="5518834"/>
            <a:ext cx="644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Филиал МГУ в городе Баку</a:t>
            </a:r>
          </a:p>
        </p:txBody>
      </p:sp>
    </p:spTree>
    <p:extLst>
      <p:ext uri="{BB962C8B-B14F-4D97-AF65-F5344CB8AC3E}">
        <p14:creationId xmlns:p14="http://schemas.microsoft.com/office/powerpoint/2010/main" val="127788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" y="670560"/>
            <a:ext cx="1173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6BFA44"/>
                </a:solidFill>
              </a:rPr>
              <a:t>4) Датчик влажности </a:t>
            </a:r>
            <a:r>
              <a:rPr lang="en-US" dirty="0">
                <a:solidFill>
                  <a:srgbClr val="6BFA44"/>
                </a:solidFill>
              </a:rPr>
              <a:t>BME680</a:t>
            </a:r>
            <a:endParaRPr lang="ru-RU" dirty="0">
              <a:solidFill>
                <a:srgbClr val="6BFA44"/>
              </a:solidFill>
            </a:endParaRPr>
          </a:p>
          <a:p>
            <a:endParaRPr lang="ru-RU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Такой датчик включает в себя два электрода, которые нанесены на подложку, а поверх на сами электроды нанесен слой материала, который отличается достаточно малым сопротивлением, сильно, однако, меняющимся в зависимости от влажности.</a:t>
            </a:r>
          </a:p>
          <a:p>
            <a:r>
              <a:rPr lang="ru-RU" dirty="0">
                <a:solidFill>
                  <a:srgbClr val="6BFA44"/>
                </a:solidFill>
              </a:rPr>
              <a:t>Подходящим материалом в устройстве может выступать оксид алюминия. Данный оксид хорошо поглощает из внешней среды воду, при этом удельное сопротивление его заметно изменяется. В результате общее сопротивление цепи измерения такого датчика будет значительно зависеть от влажности. Так, об уровне влажности станет свидетельствовать величина протекающего тока. Достоинство датчиков такого типа - малая их цена.</a:t>
            </a:r>
          </a:p>
          <a:p>
            <a:r>
              <a:rPr lang="ru-RU" dirty="0">
                <a:solidFill>
                  <a:srgbClr val="6BFA44"/>
                </a:solidFill>
              </a:rPr>
              <a:t> 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52" y="3436691"/>
            <a:ext cx="5462448" cy="27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286" y="130628"/>
            <a:ext cx="8998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/>
              <a:t>Измерение интенсивности УФ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58" y="1039754"/>
            <a:ext cx="7818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u="sng" dirty="0">
                <a:solidFill>
                  <a:srgbClr val="6BFA44"/>
                </a:solidFill>
              </a:rPr>
              <a:t>Цель работы:</a:t>
            </a:r>
            <a:endParaRPr lang="ru-RU" dirty="0">
              <a:solidFill>
                <a:srgbClr val="6BFA44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6BFA44"/>
                </a:solidFill>
              </a:rPr>
              <a:t>Исследование интенсивности УФ, которая приходится на озоновый слой и часть которой проникает через него , попадая на Землю.</a:t>
            </a:r>
          </a:p>
          <a:p>
            <a:r>
              <a:rPr lang="ru-RU" dirty="0">
                <a:solidFill>
                  <a:srgbClr val="6BFA44"/>
                </a:solidFill>
              </a:rPr>
              <a:t>Зная интенсивность УФ излучения, на основе его индексации  сделать выводы об опасности УФ излучения на различных высотах. Сопоставить концентрацию озона с интенсивностью  УФ излучения. Чем больше в атмосфере озона который поглощает УФ излучение, тем меньше радиации достигает земной поверхности, и тем ниже значение УФ индекса.</a:t>
            </a:r>
          </a:p>
          <a:p>
            <a:endParaRPr lang="ru-RU" dirty="0"/>
          </a:p>
          <a:p>
            <a:r>
              <a:rPr lang="ru-RU" b="1" i="1" u="sng" dirty="0">
                <a:solidFill>
                  <a:srgbClr val="6BFA44"/>
                </a:solidFill>
              </a:rPr>
              <a:t>Метод измерения:</a:t>
            </a:r>
          </a:p>
          <a:p>
            <a:endParaRPr lang="ru-RU" b="1" i="1" u="sng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Датчик </a:t>
            </a:r>
            <a:r>
              <a:rPr lang="en-US" dirty="0">
                <a:solidFill>
                  <a:srgbClr val="6BFA44"/>
                </a:solidFill>
              </a:rPr>
              <a:t>UVM-30A digital</a:t>
            </a:r>
            <a:endParaRPr lang="ru-RU" dirty="0">
              <a:solidFill>
                <a:srgbClr val="6BFA44"/>
              </a:solidFill>
            </a:endParaRPr>
          </a:p>
          <a:p>
            <a:endParaRPr lang="ru-RU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Ограничение по температуре воздуха: от -20°C до +85°C</a:t>
            </a:r>
          </a:p>
          <a:p>
            <a:endParaRPr lang="ru-RU" dirty="0">
              <a:solidFill>
                <a:srgbClr val="6BFA4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88" y="1319029"/>
            <a:ext cx="3788096" cy="2521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5577871"/>
            <a:ext cx="6809196" cy="12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8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4" y="246743"/>
            <a:ext cx="8882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/>
              <a:t>Измерение радиоактивного фона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7160" y="954629"/>
            <a:ext cx="7696525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u="sng" dirty="0">
                <a:solidFill>
                  <a:srgbClr val="6BFA44"/>
                </a:solidFill>
              </a:rPr>
              <a:t>Цель работы:</a:t>
            </a: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Измерение радиоактивного фона с увеличением высоты и проведение анализа полученных результатов. Сделать выводы об опасности радиоактивного излучения на различных высотах сравнивая с нормой для человека в 0.20 мкЗв/час.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Метод измерения:</a:t>
            </a:r>
            <a:endParaRPr lang="ru-RU" sz="2000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Датчик </a:t>
            </a:r>
            <a:r>
              <a:rPr lang="en-US" dirty="0">
                <a:solidFill>
                  <a:srgbClr val="6BFA44"/>
                </a:solidFill>
              </a:rPr>
              <a:t>Geiger</a:t>
            </a:r>
            <a:r>
              <a:rPr lang="ru-RU" dirty="0">
                <a:solidFill>
                  <a:srgbClr val="6BFA44"/>
                </a:solidFill>
              </a:rPr>
              <a:t> счетчик представляет собой трубку, заполненную инертным газом. Стенки этой трубки являются катодом, а проволока находящаяся внутри, анодом. Торец трубки стеклянный. Через него в трубку попадает высоко энергетическая частика. Она ионизирует атомы инертного газа. В результате образуются свободные электроны, которые разлетаются к аноду и катоду. Разряжение напряжения происходит коротким импульсом, который превращается в звуковой сигнал или цифровой параметр. Иначе говоря, минимальную информацию, которую мы можем получить, это показатель пролета ионизирующей частички за определенный промежуток времени.</a:t>
            </a:r>
            <a:endParaRPr lang="ru-RU" sz="2000" dirty="0">
              <a:solidFill>
                <a:srgbClr val="6BFA44"/>
              </a:solidFill>
            </a:endParaRPr>
          </a:p>
          <a:p>
            <a:endParaRPr lang="ru-RU" sz="2000" dirty="0">
              <a:solidFill>
                <a:srgbClr val="6BFA44"/>
              </a:solidFill>
            </a:endParaRPr>
          </a:p>
          <a:p>
            <a:endParaRPr lang="ru-RU" sz="2000" dirty="0">
              <a:solidFill>
                <a:srgbClr val="6BFA44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05" y="1357055"/>
            <a:ext cx="3700315" cy="36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9896" y="101601"/>
            <a:ext cx="11119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/>
              <a:t>Исследование зависимости энергии света, поглощаемой солнечной панелью, от высоты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896" y="1404662"/>
            <a:ext cx="670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solidFill>
                  <a:srgbClr val="6BFA44"/>
                </a:solidFill>
              </a:rPr>
              <a:t>Цель работы:</a:t>
            </a: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Исследование зависимости энергии света, поглощаемой солнечной панелью, от высоты и преобразование ее в электрический ток для дополнительного питания приборов.</a:t>
            </a: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Метод измерения:</a:t>
            </a: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6BFA44"/>
                </a:solidFill>
              </a:rPr>
              <a:t>Солнечная панель </a:t>
            </a:r>
          </a:p>
          <a:p>
            <a:pPr marL="342900" indent="-342900">
              <a:buAutoNum type="arabicParenR"/>
            </a:pPr>
            <a:endParaRPr lang="ru-RU" sz="2000" dirty="0">
              <a:solidFill>
                <a:srgbClr val="6BFA44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ru-RU" sz="2000" dirty="0">
                <a:solidFill>
                  <a:srgbClr val="6BFA44"/>
                </a:solidFill>
              </a:rPr>
              <a:t>Датчик </a:t>
            </a:r>
            <a:r>
              <a:rPr lang="ru-RU" dirty="0">
                <a:solidFill>
                  <a:srgbClr val="6BFA44"/>
                </a:solidFill>
              </a:rPr>
              <a:t>тока </a:t>
            </a:r>
            <a:r>
              <a:rPr lang="en-US" dirty="0">
                <a:solidFill>
                  <a:srgbClr val="6BFA44"/>
                </a:solidFill>
              </a:rPr>
              <a:t>ACS712</a:t>
            </a:r>
          </a:p>
          <a:p>
            <a:pPr marL="342900" indent="-342900">
              <a:buAutoNum type="arabicParenR"/>
            </a:pPr>
            <a:endParaRPr lang="en-US" sz="2000" dirty="0">
              <a:solidFill>
                <a:srgbClr val="6BFA44"/>
              </a:solidFill>
            </a:endParaRP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6BFA44"/>
                </a:solidFill>
              </a:rPr>
              <a:t>Датчик интенсивности света </a:t>
            </a:r>
            <a:r>
              <a:rPr lang="en-US" dirty="0">
                <a:solidFill>
                  <a:srgbClr val="6BFA44"/>
                </a:solidFill>
              </a:rPr>
              <a:t>BH1750FVI</a:t>
            </a:r>
            <a:endParaRPr lang="ru-RU" sz="2000" dirty="0">
              <a:solidFill>
                <a:srgbClr val="6BFA44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92" y="1404662"/>
            <a:ext cx="3105212" cy="20787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7" y="3929234"/>
            <a:ext cx="2311909" cy="231190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17" y="3929234"/>
            <a:ext cx="3296187" cy="23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657" y="130629"/>
            <a:ext cx="966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Вычисление плотности сухого воздуха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9377" y="1177059"/>
                <a:ext cx="11350172" cy="362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u="sng" dirty="0">
                    <a:solidFill>
                      <a:srgbClr val="6BFA44"/>
                    </a:solidFill>
                  </a:rPr>
                  <a:t>Цель работы:</a:t>
                </a:r>
              </a:p>
              <a:p>
                <a:endParaRPr lang="ru-RU" b="1" i="1" u="sng" dirty="0">
                  <a:solidFill>
                    <a:srgbClr val="6BFA44"/>
                  </a:solidFill>
                </a:endParaRPr>
              </a:p>
              <a:p>
                <a:r>
                  <a:rPr lang="ru-RU" dirty="0">
                    <a:solidFill>
                      <a:srgbClr val="6BFA44"/>
                    </a:solidFill>
                  </a:rPr>
                  <a:t>Вычисление плотности сухого воздуха , при измерении высоты и температуры (</a:t>
                </a:r>
                <a:r>
                  <a:rPr lang="en-US" dirty="0">
                    <a:solidFill>
                      <a:srgbClr val="6BFA44"/>
                    </a:solidFill>
                  </a:rPr>
                  <a:t>T</a:t>
                </a:r>
                <a:r>
                  <a:rPr lang="ru-RU" dirty="0">
                    <a:solidFill>
                      <a:srgbClr val="6BFA44"/>
                    </a:solidFill>
                  </a:rPr>
                  <a:t>) .</a:t>
                </a:r>
              </a:p>
              <a:p>
                <a:endParaRPr lang="ru-RU" dirty="0">
                  <a:solidFill>
                    <a:srgbClr val="6BFA44"/>
                  </a:solidFill>
                </a:endParaRPr>
              </a:p>
              <a:p>
                <a:r>
                  <a:rPr lang="ru-RU" b="1" i="1" u="sng" dirty="0">
                    <a:solidFill>
                      <a:srgbClr val="6BFA44"/>
                    </a:solidFill>
                  </a:rPr>
                  <a:t>Метод вычисления:</a:t>
                </a:r>
              </a:p>
              <a:p>
                <a:endParaRPr lang="ru-RU" b="1" i="1" u="sng" dirty="0">
                  <a:solidFill>
                    <a:srgbClr val="6BFA44"/>
                  </a:solidFill>
                </a:endParaRPr>
              </a:p>
              <a:p>
                <a:r>
                  <a:rPr lang="ru-RU" dirty="0">
                    <a:solidFill>
                      <a:srgbClr val="6BFA44"/>
                    </a:solidFill>
                  </a:rPr>
                  <a:t>Плотность сухого воздуха находим по формуле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rgbClr val="6BFA44"/>
                    </a:solidFill>
                  </a:rPr>
                  <a:t>, где ρ-плотность воздуха,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=8.31447</m:t>
                    </m:r>
                  </m:oMath>
                </a14:m>
                <a:r>
                  <a:rPr lang="ru-RU" dirty="0">
                    <a:solidFill>
                      <a:srgbClr val="6BFA44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Дж</m:t>
                        </m:r>
                      </m:num>
                      <m:den>
                        <m:r>
                          <a:rPr lang="ru-RU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моль</m:t>
                        </m:r>
                      </m:den>
                    </m:f>
                    <m:r>
                      <a:rPr lang="ru-RU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ru-RU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dirty="0">
                    <a:solidFill>
                      <a:srgbClr val="6BFA44"/>
                    </a:solidFill>
                  </a:rPr>
                  <a:t> - универсальная газовая постоянная , </a:t>
                </a:r>
                <a:r>
                  <a:rPr lang="en-US" dirty="0">
                    <a:solidFill>
                      <a:srgbClr val="6BFA44"/>
                    </a:solidFill>
                  </a:rPr>
                  <a:t>p</a:t>
                </a:r>
                <a:r>
                  <a:rPr lang="ru-RU" dirty="0">
                    <a:solidFill>
                      <a:srgbClr val="6BFA44"/>
                    </a:solidFill>
                  </a:rPr>
                  <a:t> – давление на высоте </a:t>
                </a:r>
                <a:r>
                  <a:rPr lang="en-US" dirty="0">
                    <a:solidFill>
                      <a:srgbClr val="6BFA44"/>
                    </a:solidFill>
                  </a:rPr>
                  <a:t>h</a:t>
                </a:r>
                <a:r>
                  <a:rPr lang="ru-RU" dirty="0">
                    <a:solidFill>
                      <a:srgbClr val="6BFA44"/>
                    </a:solidFill>
                  </a:rPr>
                  <a:t>, М = 0.028964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r>
                          <a:rPr lang="ru-RU" i="1">
                            <a:solidFill>
                              <a:srgbClr val="6BFA44"/>
                            </a:solidFill>
                            <a:latin typeface="Cambria Math" panose="02040503050406030204" pitchFamily="18" charset="0"/>
                          </a:rPr>
                          <m:t>моль</m:t>
                        </m:r>
                      </m:den>
                    </m:f>
                    <m:r>
                      <a:rPr lang="ru-RU" i="1">
                        <a:solidFill>
                          <a:srgbClr val="6BFA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6BFA44"/>
                    </a:solidFill>
                  </a:rPr>
                  <a:t>- молярная масса сухого воздуха(постоянна до высоты равной 10км). </a:t>
                </a:r>
              </a:p>
              <a:p>
                <a:endParaRPr lang="ru-RU" dirty="0">
                  <a:solidFill>
                    <a:srgbClr val="6BFA44"/>
                  </a:solidFill>
                </a:endParaRPr>
              </a:p>
              <a:p>
                <a:endParaRPr lang="ru-RU" dirty="0">
                  <a:solidFill>
                    <a:srgbClr val="6BFA44"/>
                  </a:solidFill>
                </a:endParaRPr>
              </a:p>
              <a:p>
                <a:endParaRPr lang="ru-RU" dirty="0">
                  <a:solidFill>
                    <a:srgbClr val="6BFA44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" y="1177059"/>
                <a:ext cx="11350172" cy="3627724"/>
              </a:xfrm>
              <a:prstGeom prst="rect">
                <a:avLst/>
              </a:prstGeom>
              <a:blipFill>
                <a:blip r:embed="rId2"/>
                <a:stretch>
                  <a:fillRect l="-430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86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657" y="130629"/>
            <a:ext cx="966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Конструкция аппарата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8DE80-8989-473A-89E3-9218BA9DDE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6099" r="21967"/>
          <a:stretch/>
        </p:blipFill>
        <p:spPr>
          <a:xfrm>
            <a:off x="3566938" y="3724578"/>
            <a:ext cx="2857146" cy="3021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A41DA-3BCB-446B-AD10-2887D5540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1" t="1905" r="15238" b="1905"/>
          <a:stretch/>
        </p:blipFill>
        <p:spPr>
          <a:xfrm>
            <a:off x="6570820" y="776960"/>
            <a:ext cx="2970439" cy="2909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C82918-AE5F-4106-9D54-A22E7DC886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6" t="309" r="19567"/>
          <a:stretch/>
        </p:blipFill>
        <p:spPr>
          <a:xfrm>
            <a:off x="9223597" y="4065608"/>
            <a:ext cx="2781989" cy="2792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24B823-0309-4417-8E10-17F351D5CD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1" t="14756" r="27712"/>
          <a:stretch/>
        </p:blipFill>
        <p:spPr>
          <a:xfrm>
            <a:off x="474332" y="864338"/>
            <a:ext cx="2619296" cy="32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5E416C-6608-47E2-A6E1-93EB873771D9}"/>
              </a:ext>
            </a:extLst>
          </p:cNvPr>
          <p:cNvSpPr/>
          <p:nvPr/>
        </p:nvSpPr>
        <p:spPr>
          <a:xfrm>
            <a:off x="307912" y="1838126"/>
            <a:ext cx="2127384" cy="9517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Включение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9C39-A5FB-4E98-8803-35E9ADA7C88A}"/>
              </a:ext>
            </a:extLst>
          </p:cNvPr>
          <p:cNvSpPr/>
          <p:nvPr/>
        </p:nvSpPr>
        <p:spPr>
          <a:xfrm>
            <a:off x="3705845" y="1838125"/>
            <a:ext cx="1915882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Спяший режим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E4223-8A76-4FD4-AE7C-59AD7840F3F2}"/>
              </a:ext>
            </a:extLst>
          </p:cNvPr>
          <p:cNvSpPr/>
          <p:nvPr/>
        </p:nvSpPr>
        <p:spPr>
          <a:xfrm>
            <a:off x="6861117" y="1838125"/>
            <a:ext cx="1897228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инициализации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59BEF-88F7-41F9-A1C8-39D134014E46}"/>
              </a:ext>
            </a:extLst>
          </p:cNvPr>
          <p:cNvSpPr/>
          <p:nvPr/>
        </p:nvSpPr>
        <p:spPr>
          <a:xfrm>
            <a:off x="10008646" y="1838125"/>
            <a:ext cx="1906553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готовности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18FBC-AB1D-4023-9FB0-2C8B0D43AC05}"/>
              </a:ext>
            </a:extLst>
          </p:cNvPr>
          <p:cNvSpPr/>
          <p:nvPr/>
        </p:nvSpPr>
        <p:spPr>
          <a:xfrm>
            <a:off x="10008646" y="4030822"/>
            <a:ext cx="1922093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«вверх»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0CB7E-7C28-4156-9F3E-4A99CF6AD808}"/>
              </a:ext>
            </a:extLst>
          </p:cNvPr>
          <p:cNvSpPr/>
          <p:nvPr/>
        </p:nvSpPr>
        <p:spPr>
          <a:xfrm>
            <a:off x="6861117" y="4026154"/>
            <a:ext cx="1922093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«вниз»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DE0031-82F9-4532-AB2A-369DF22AC349}"/>
              </a:ext>
            </a:extLst>
          </p:cNvPr>
          <p:cNvSpPr/>
          <p:nvPr/>
        </p:nvSpPr>
        <p:spPr>
          <a:xfrm>
            <a:off x="8767670" y="1838125"/>
            <a:ext cx="1225436" cy="1026368"/>
          </a:xfrm>
          <a:prstGeom prst="rightArrow">
            <a:avLst>
              <a:gd name="adj1" fmla="val 57273"/>
              <a:gd name="adj2" fmla="val 33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Успешная инициализация</a:t>
            </a:r>
            <a:endParaRPr lang="en-US" sz="9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44E3AAD-050D-4955-B1FA-38E43ABF0CA0}"/>
              </a:ext>
            </a:extLst>
          </p:cNvPr>
          <p:cNvSpPr/>
          <p:nvPr/>
        </p:nvSpPr>
        <p:spPr>
          <a:xfrm>
            <a:off x="5635681" y="1838125"/>
            <a:ext cx="1225436" cy="1026368"/>
          </a:xfrm>
          <a:prstGeom prst="rightArrow">
            <a:avLst>
              <a:gd name="adj1" fmla="val 57273"/>
              <a:gd name="adj2" fmla="val 33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Кнопка 1</a:t>
            </a:r>
            <a:endParaRPr lang="en-US" sz="9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44E244-5CCD-4EFF-9CC0-9640A07831E9}"/>
              </a:ext>
            </a:extLst>
          </p:cNvPr>
          <p:cNvSpPr/>
          <p:nvPr/>
        </p:nvSpPr>
        <p:spPr>
          <a:xfrm>
            <a:off x="2444621" y="1838125"/>
            <a:ext cx="1225436" cy="1026368"/>
          </a:xfrm>
          <a:prstGeom prst="rightArrow">
            <a:avLst>
              <a:gd name="adj1" fmla="val 57273"/>
              <a:gd name="adj2" fmla="val 33636"/>
            </a:avLst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D76834-EB15-4160-9A5A-492890F6A3A9}"/>
              </a:ext>
            </a:extLst>
          </p:cNvPr>
          <p:cNvSpPr/>
          <p:nvPr/>
        </p:nvSpPr>
        <p:spPr>
          <a:xfrm rot="5400000">
            <a:off x="10356974" y="2609455"/>
            <a:ext cx="1225436" cy="1601758"/>
          </a:xfrm>
          <a:prstGeom prst="rightArrow">
            <a:avLst>
              <a:gd name="adj1" fmla="val 70088"/>
              <a:gd name="adj2" fmla="val 33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900" dirty="0"/>
              <a:t>Кнопка 2</a:t>
            </a:r>
            <a:endParaRPr lang="en-US" sz="900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A4678F2-6334-48D9-BA98-177DD370B2EB}"/>
              </a:ext>
            </a:extLst>
          </p:cNvPr>
          <p:cNvSpPr/>
          <p:nvPr/>
        </p:nvSpPr>
        <p:spPr>
          <a:xfrm>
            <a:off x="8783210" y="3988831"/>
            <a:ext cx="1223850" cy="1026368"/>
          </a:xfrm>
          <a:prstGeom prst="leftArrow">
            <a:avLst>
              <a:gd name="adj1" fmla="val 57273"/>
              <a:gd name="adj2" fmla="val 3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Точка взрыва шара зонда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9723AB-A547-4E1A-9146-4ABB43AE8E42}"/>
              </a:ext>
            </a:extLst>
          </p:cNvPr>
          <p:cNvSpPr/>
          <p:nvPr/>
        </p:nvSpPr>
        <p:spPr>
          <a:xfrm>
            <a:off x="3713588" y="3988831"/>
            <a:ext cx="1922093" cy="951722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поиска</a:t>
            </a:r>
            <a:endParaRPr lang="en-US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4357932-0407-4787-BB0A-7984836EDCAA}"/>
              </a:ext>
            </a:extLst>
          </p:cNvPr>
          <p:cNvSpPr/>
          <p:nvPr/>
        </p:nvSpPr>
        <p:spPr>
          <a:xfrm>
            <a:off x="5636474" y="3988831"/>
            <a:ext cx="1223850" cy="1026368"/>
          </a:xfrm>
          <a:prstGeom prst="leftArrow">
            <a:avLst>
              <a:gd name="adj1" fmla="val 57273"/>
              <a:gd name="adj2" fmla="val 3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 &lt;= 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A6A2D-F102-48DA-964A-AA7AF1AE9877}"/>
              </a:ext>
            </a:extLst>
          </p:cNvPr>
          <p:cNvSpPr txBox="1"/>
          <p:nvPr/>
        </p:nvSpPr>
        <p:spPr>
          <a:xfrm>
            <a:off x="667657" y="130629"/>
            <a:ext cx="966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Режимы работы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29116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26738-6EA9-412E-A1A8-50FF74D1868F}"/>
              </a:ext>
            </a:extLst>
          </p:cNvPr>
          <p:cNvSpPr txBox="1"/>
          <p:nvPr/>
        </p:nvSpPr>
        <p:spPr>
          <a:xfrm>
            <a:off x="581025" y="130629"/>
            <a:ext cx="975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Алгоритмы работы. Процессорная плата.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ACE28-14A6-465B-AD1F-33036B373E73}"/>
              </a:ext>
            </a:extLst>
          </p:cNvPr>
          <p:cNvSpPr/>
          <p:nvPr/>
        </p:nvSpPr>
        <p:spPr>
          <a:xfrm>
            <a:off x="158613" y="1651517"/>
            <a:ext cx="1731147" cy="786883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Просмотр таблицы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D2FAFD2-218F-40EA-8C43-38E9C19E6BA1}"/>
              </a:ext>
            </a:extLst>
          </p:cNvPr>
          <p:cNvSpPr/>
          <p:nvPr/>
        </p:nvSpPr>
        <p:spPr>
          <a:xfrm>
            <a:off x="2640427" y="1340382"/>
            <a:ext cx="1824456" cy="1413310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 ≥ 1000 - 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C25B55F-7472-4373-9808-FEBBBB6CD74F}"/>
              </a:ext>
            </a:extLst>
          </p:cNvPr>
          <p:cNvSpPr/>
          <p:nvPr/>
        </p:nvSpPr>
        <p:spPr>
          <a:xfrm>
            <a:off x="5456225" y="1352830"/>
            <a:ext cx="1903375" cy="1384257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v_min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≤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≤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v_max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70139C0-17CE-4250-B4EE-4E6D625E57E2}"/>
              </a:ext>
            </a:extLst>
          </p:cNvPr>
          <p:cNvSpPr/>
          <p:nvPr/>
        </p:nvSpPr>
        <p:spPr>
          <a:xfrm>
            <a:off x="8205124" y="1412378"/>
            <a:ext cx="1662716" cy="1238446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t_min</a:t>
            </a:r>
            <a:r>
              <a:rPr lang="en-US" sz="1200" b="1" dirty="0"/>
              <a:t>[</a:t>
            </a:r>
            <a:r>
              <a:rPr lang="en-US" sz="1200" b="1" dirty="0" err="1"/>
              <a:t>i</a:t>
            </a:r>
            <a:r>
              <a:rPr lang="en-US" sz="1200" b="1" dirty="0"/>
              <a:t>] ≤ temp ≤ </a:t>
            </a:r>
            <a:r>
              <a:rPr lang="en-US" sz="1200" b="1" dirty="0" err="1"/>
              <a:t>t_max</a:t>
            </a:r>
            <a:r>
              <a:rPr lang="en-US" sz="1200" b="1" dirty="0"/>
              <a:t>[</a:t>
            </a:r>
            <a:r>
              <a:rPr lang="en-US" sz="1200" b="1" dirty="0" err="1"/>
              <a:t>i</a:t>
            </a:r>
            <a:r>
              <a:rPr lang="en-US" sz="1200" b="1" dirty="0"/>
              <a:t>]</a:t>
            </a:r>
            <a:endParaRPr lang="ru-RU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DC070-601A-43FD-9FF6-A6CEFA257A5E}"/>
              </a:ext>
            </a:extLst>
          </p:cNvPr>
          <p:cNvSpPr/>
          <p:nvPr/>
        </p:nvSpPr>
        <p:spPr>
          <a:xfrm>
            <a:off x="158613" y="5214390"/>
            <a:ext cx="2304661" cy="1240971"/>
          </a:xfrm>
          <a:prstGeom prst="rect">
            <a:avLst/>
          </a:prstGeom>
          <a:solidFill>
            <a:srgbClr val="03B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из таблицы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30ADE-FFCC-46E0-BB96-54970E0955FF}"/>
              </a:ext>
            </a:extLst>
          </p:cNvPr>
          <p:cNvSpPr/>
          <p:nvPr/>
        </p:nvSpPr>
        <p:spPr>
          <a:xfrm>
            <a:off x="9461241" y="4827034"/>
            <a:ext cx="2304661" cy="1240971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Запись на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DD33C-0DC5-47AD-BE8C-B7A3D52DD3A6}"/>
              </a:ext>
            </a:extLst>
          </p:cNvPr>
          <p:cNvSpPr/>
          <p:nvPr/>
        </p:nvSpPr>
        <p:spPr>
          <a:xfrm>
            <a:off x="6279499" y="4827033"/>
            <a:ext cx="2304661" cy="1240971"/>
          </a:xfrm>
          <a:prstGeom prst="rect">
            <a:avLst/>
          </a:prstGeom>
          <a:solidFill>
            <a:srgbClr val="03B6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Обновление таблицы данных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C3979C-45C3-4D4C-9328-EB1373AB95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89760" y="2044959"/>
            <a:ext cx="750667" cy="20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874AF9-549A-463D-8D38-F0EAFC019C4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464883" y="2044959"/>
            <a:ext cx="991342" cy="2078"/>
          </a:xfrm>
          <a:prstGeom prst="straightConnector1">
            <a:avLst/>
          </a:prstGeom>
          <a:ln>
            <a:solidFill>
              <a:srgbClr val="6BFA44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D8680-4678-4900-B0A9-D4759D2BC4C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59600" y="2031601"/>
            <a:ext cx="845524" cy="13358"/>
          </a:xfrm>
          <a:prstGeom prst="straightConnector1">
            <a:avLst/>
          </a:prstGeom>
          <a:ln>
            <a:solidFill>
              <a:srgbClr val="6BFA44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10CB4C-5137-4FB4-BC57-01C3AFDF4F0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8584160" y="5447519"/>
            <a:ext cx="87708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7C8DE2-C667-4EC6-8B06-12B16C146A01}"/>
              </a:ext>
            </a:extLst>
          </p:cNvPr>
          <p:cNvGrpSpPr/>
          <p:nvPr/>
        </p:nvGrpSpPr>
        <p:grpSpPr>
          <a:xfrm>
            <a:off x="2463274" y="2650824"/>
            <a:ext cx="6573208" cy="3184052"/>
            <a:chOff x="2463274" y="2650824"/>
            <a:chExt cx="6573208" cy="31840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E54B41-5BC6-47B9-8DF9-78DEAF4FCC5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534881" y="2753692"/>
              <a:ext cx="17774" cy="9979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384E8-92E1-47E8-829F-0C324223C87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407913" y="2737087"/>
              <a:ext cx="1371" cy="10145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B02426-D18F-4082-9414-1934CCADD9A5}"/>
                </a:ext>
              </a:extLst>
            </p:cNvPr>
            <p:cNvCxnSpPr>
              <a:cxnSpLocks/>
              <a:stCxn id="10" idx="2"/>
              <a:endCxn id="69" idx="0"/>
            </p:cNvCxnSpPr>
            <p:nvPr/>
          </p:nvCxnSpPr>
          <p:spPr>
            <a:xfrm>
              <a:off x="9036482" y="2650824"/>
              <a:ext cx="0" cy="4687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95CC07-CA27-4B44-A471-118BE367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881" y="3751680"/>
              <a:ext cx="2874403" cy="153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79B4FD-06F1-4B0D-BFD4-6F75DD96CFB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945" y="3782881"/>
              <a:ext cx="4480" cy="20519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A88BA66-8B69-4F48-826F-E066071E9483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2463274" y="5834875"/>
              <a:ext cx="165867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6CF9D2-DD9D-4581-B735-1A05B9CEBF07}"/>
              </a:ext>
            </a:extLst>
          </p:cNvPr>
          <p:cNvGrpSpPr/>
          <p:nvPr/>
        </p:nvGrpSpPr>
        <p:grpSpPr>
          <a:xfrm>
            <a:off x="10958313" y="2014926"/>
            <a:ext cx="0" cy="2801634"/>
            <a:chOff x="10958313" y="2014926"/>
            <a:chExt cx="0" cy="28016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302132-EA5A-4C63-9EE8-4B79B37C0369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313" y="2014926"/>
              <a:ext cx="0" cy="2230503"/>
            </a:xfrm>
            <a:prstGeom prst="line">
              <a:avLst/>
            </a:prstGeom>
            <a:ln>
              <a:solidFill>
                <a:srgbClr val="6BFA44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90E09F-4A4E-49B2-A6D6-974F183CD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8313" y="4245429"/>
              <a:ext cx="0" cy="290802"/>
            </a:xfrm>
            <a:prstGeom prst="line">
              <a:avLst/>
            </a:prstGeom>
            <a:ln>
              <a:solidFill>
                <a:srgbClr val="6BFA44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661CE2-B8AF-4038-806E-51D707E9585E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313" y="4489857"/>
              <a:ext cx="0" cy="326703"/>
            </a:xfrm>
            <a:prstGeom prst="straightConnector1">
              <a:avLst/>
            </a:prstGeom>
            <a:ln>
              <a:solidFill>
                <a:srgbClr val="6BFA44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6F485C-BC67-4976-A18F-484DC454A29B}"/>
              </a:ext>
            </a:extLst>
          </p:cNvPr>
          <p:cNvGrpSpPr/>
          <p:nvPr/>
        </p:nvGrpSpPr>
        <p:grpSpPr>
          <a:xfrm>
            <a:off x="1288568" y="2444845"/>
            <a:ext cx="4990931" cy="3002675"/>
            <a:chOff x="1288568" y="2444845"/>
            <a:chExt cx="4990931" cy="300267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C97090-5290-4DEE-8D12-EABE921D671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5262465" y="5447518"/>
              <a:ext cx="1017034" cy="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2B0706-0CC5-4D5C-89E9-9FB4C5622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2465" y="4766493"/>
              <a:ext cx="0" cy="68102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D1B979-101D-4E6D-B5B8-7FF888E1BA97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4309399" y="4759956"/>
              <a:ext cx="953066" cy="653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184386-0B53-414E-90A4-0C5D7EAAE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0943" y="4740168"/>
              <a:ext cx="2580621" cy="485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B4BD3D8-3DCE-44D7-9508-71441A95CC7B}"/>
                </a:ext>
              </a:extLst>
            </p:cNvPr>
            <p:cNvSpPr/>
            <p:nvPr/>
          </p:nvSpPr>
          <p:spPr>
            <a:xfrm rot="21236069">
              <a:off x="3792578" y="4566045"/>
              <a:ext cx="518272" cy="442586"/>
            </a:xfrm>
            <a:prstGeom prst="arc">
              <a:avLst>
                <a:gd name="adj1" fmla="val 17780912"/>
                <a:gd name="adj2" fmla="val 0"/>
              </a:avLst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21473A73-98AC-4E3A-9250-CC04D45C26CA}"/>
                </a:ext>
              </a:extLst>
            </p:cNvPr>
            <p:cNvSpPr/>
            <p:nvPr/>
          </p:nvSpPr>
          <p:spPr>
            <a:xfrm rot="16200000">
              <a:off x="3845338" y="4608990"/>
              <a:ext cx="518272" cy="442586"/>
            </a:xfrm>
            <a:prstGeom prst="arc">
              <a:avLst>
                <a:gd name="adj1" fmla="val 17780912"/>
                <a:gd name="adj2" fmla="val 0"/>
              </a:avLst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BA06BC3-9504-4C29-967C-F0A430FF7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8568" y="2444845"/>
              <a:ext cx="16341" cy="23216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1B9949-F4B5-4BEE-AEE7-A34B774A3F0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10944" y="4745022"/>
            <a:ext cx="0" cy="4693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3E9FBB-EBA8-4870-88AE-248920CD9E61}"/>
              </a:ext>
            </a:extLst>
          </p:cNvPr>
          <p:cNvSpPr txBox="1"/>
          <p:nvPr/>
        </p:nvSpPr>
        <p:spPr>
          <a:xfrm>
            <a:off x="4842101" y="1693047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6BFA44"/>
                </a:solidFill>
              </a:rPr>
              <a:t>Да</a:t>
            </a:r>
            <a:endParaRPr lang="en-US" sz="1600" b="1" dirty="0">
              <a:solidFill>
                <a:srgbClr val="6BFA44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8B514-81E1-4B22-B6BC-8AD79F9FBC79}"/>
              </a:ext>
            </a:extLst>
          </p:cNvPr>
          <p:cNvSpPr txBox="1"/>
          <p:nvPr/>
        </p:nvSpPr>
        <p:spPr>
          <a:xfrm>
            <a:off x="7567188" y="2002485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6BFA44"/>
                </a:solidFill>
              </a:rPr>
              <a:t>Да</a:t>
            </a:r>
            <a:endParaRPr lang="en-US" sz="1600" b="1" dirty="0">
              <a:solidFill>
                <a:srgbClr val="6BFA4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9B079A-22C9-4B41-9E8B-57B26B309611}"/>
              </a:ext>
            </a:extLst>
          </p:cNvPr>
          <p:cNvSpPr txBox="1"/>
          <p:nvPr/>
        </p:nvSpPr>
        <p:spPr>
          <a:xfrm>
            <a:off x="9808335" y="2002485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6BFA44"/>
                </a:solidFill>
              </a:rPr>
              <a:t>Да</a:t>
            </a:r>
            <a:endParaRPr lang="en-US" sz="1600" b="1" dirty="0">
              <a:solidFill>
                <a:srgbClr val="6BFA4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7C0B8B-2A8D-46E3-B02E-1BD0D00E8435}"/>
              </a:ext>
            </a:extLst>
          </p:cNvPr>
          <p:cNvSpPr txBox="1"/>
          <p:nvPr/>
        </p:nvSpPr>
        <p:spPr>
          <a:xfrm>
            <a:off x="3647883" y="3262755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Нет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E588D6-B6E1-47DD-8AB0-053B804C6716}"/>
              </a:ext>
            </a:extLst>
          </p:cNvPr>
          <p:cNvSpPr txBox="1"/>
          <p:nvPr/>
        </p:nvSpPr>
        <p:spPr>
          <a:xfrm>
            <a:off x="5623170" y="3269118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Нет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1C5429-A873-444D-B27C-6185316F4B40}"/>
              </a:ext>
            </a:extLst>
          </p:cNvPr>
          <p:cNvSpPr txBox="1"/>
          <p:nvPr/>
        </p:nvSpPr>
        <p:spPr>
          <a:xfrm>
            <a:off x="8352314" y="2771801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Нет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Diamond 9">
            <a:extLst>
              <a:ext uri="{FF2B5EF4-FFF2-40B4-BE49-F238E27FC236}">
                <a16:creationId xmlns:a16="http://schemas.microsoft.com/office/drawing/2014/main" id="{470139C0-17CE-4250-B4EE-4E6D625E57E2}"/>
              </a:ext>
            </a:extLst>
          </p:cNvPr>
          <p:cNvSpPr/>
          <p:nvPr/>
        </p:nvSpPr>
        <p:spPr>
          <a:xfrm>
            <a:off x="8205124" y="3119532"/>
            <a:ext cx="1662716" cy="1238446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1200" dirty="0"/>
              <a:t>v_tab</a:t>
            </a:r>
            <a:r>
              <a:rPr lang="en-US" sz="1200" dirty="0"/>
              <a:t> </a:t>
            </a:r>
            <a:r>
              <a:rPr lang="az-Latn-AZ" sz="1200" dirty="0"/>
              <a:t>-</a:t>
            </a:r>
            <a:r>
              <a:rPr lang="en-US" sz="1200" dirty="0"/>
              <a:t> </a:t>
            </a:r>
            <a:r>
              <a:rPr lang="el-GR" sz="1200" dirty="0"/>
              <a:t>ε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≤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≤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v_tab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1200" dirty="0"/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72302132-EA5A-4C63-9EE8-4B79B37C036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867840" y="2031601"/>
            <a:ext cx="1090473" cy="0"/>
          </a:xfrm>
          <a:prstGeom prst="line">
            <a:avLst/>
          </a:prstGeom>
          <a:ln>
            <a:solidFill>
              <a:srgbClr val="6BFA4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31">
            <a:extLst>
              <a:ext uri="{FF2B5EF4-FFF2-40B4-BE49-F238E27FC236}">
                <a16:creationId xmlns:a16="http://schemas.microsoft.com/office/drawing/2014/main" id="{9695CC07-CA27-4B44-A471-118BE367AD68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6315123" y="3738755"/>
            <a:ext cx="1890001" cy="14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49">
            <a:extLst>
              <a:ext uri="{FF2B5EF4-FFF2-40B4-BE49-F238E27FC236}">
                <a16:creationId xmlns:a16="http://schemas.microsoft.com/office/drawing/2014/main" id="{72302132-EA5A-4C63-9EE8-4B79B37C036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867840" y="3738755"/>
            <a:ext cx="1099752" cy="0"/>
          </a:xfrm>
          <a:prstGeom prst="line">
            <a:avLst/>
          </a:prstGeom>
          <a:ln>
            <a:solidFill>
              <a:srgbClr val="6BFA4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E1C5429-A873-444D-B27C-6185316F4B40}"/>
              </a:ext>
            </a:extLst>
          </p:cNvPr>
          <p:cNvSpPr txBox="1"/>
          <p:nvPr/>
        </p:nvSpPr>
        <p:spPr>
          <a:xfrm>
            <a:off x="7598457" y="3385523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Нет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59B079A-22C9-4B41-9E8B-57B26B309611}"/>
              </a:ext>
            </a:extLst>
          </p:cNvPr>
          <p:cNvSpPr txBox="1"/>
          <p:nvPr/>
        </p:nvSpPr>
        <p:spPr>
          <a:xfrm>
            <a:off x="9787934" y="3342905"/>
            <a:ext cx="62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600" b="1" dirty="0">
                <a:solidFill>
                  <a:srgbClr val="6BFA44"/>
                </a:solidFill>
              </a:rPr>
              <a:t>Да</a:t>
            </a:r>
            <a:endParaRPr lang="en-US" sz="1600" b="1" dirty="0">
              <a:solidFill>
                <a:srgbClr val="6BF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0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343472" y="1196752"/>
          <a:ext cx="9865096" cy="55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67">
                <a:tc>
                  <a:txBody>
                    <a:bodyPr/>
                    <a:lstStyle/>
                    <a:p>
                      <a:r>
                        <a:rPr lang="ru-RU" sz="1400" dirty="0"/>
                        <a:t>Предмет покупки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Кол-во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Статус покупки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Способ покупки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STM32F407VGT6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11</a:t>
                      </a:r>
                      <a:r>
                        <a:rPr lang="ru-RU" sz="1400" dirty="0"/>
                        <a:t>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 Geiger Counter Kit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$39.43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Habduino</a:t>
                      </a:r>
                      <a:r>
                        <a:rPr lang="en-US" sz="1400" dirty="0"/>
                        <a:t> Kit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240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Arduino UNO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RVS DS1307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SD-cart</a:t>
                      </a:r>
                      <a:r>
                        <a:rPr lang="en-US" sz="1400" baseline="0" dirty="0"/>
                        <a:t> module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BH1750FVI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94">
                <a:tc>
                  <a:txBody>
                    <a:bodyPr/>
                    <a:lstStyle/>
                    <a:p>
                      <a:r>
                        <a:rPr lang="en-US" sz="1400" dirty="0"/>
                        <a:t>MPU-9250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BME280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GY-3110 MAG3110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/>
                        <a:t>Voltage Sensor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Camera</a:t>
                      </a:r>
                      <a:r>
                        <a:rPr lang="en-US" sz="1400" baseline="0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Планируется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r>
                        <a:rPr lang="en-US" sz="1400" dirty="0"/>
                        <a:t>Battery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/>
                        <a:t>30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BME680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Куплен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Онлайн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</a:t>
                      </a:r>
                      <a:r>
                        <a:rPr lang="en-US" sz="1400" dirty="0"/>
                        <a:t>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Солнечные</a:t>
                      </a:r>
                      <a:r>
                        <a:rPr lang="ru-RU" sz="1400" baseline="0" dirty="0"/>
                        <a:t> панели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Планируется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 магазине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$60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131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 ( Сенсоры)</a:t>
            </a:r>
          </a:p>
        </p:txBody>
      </p:sp>
    </p:spTree>
    <p:extLst>
      <p:ext uri="{BB962C8B-B14F-4D97-AF65-F5344CB8AC3E}">
        <p14:creationId xmlns:p14="http://schemas.microsoft.com/office/powerpoint/2010/main" val="354094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 (Общий)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43472" y="1340768"/>
          <a:ext cx="9001000" cy="418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344">
                <a:tc>
                  <a:txBody>
                    <a:bodyPr/>
                    <a:lstStyle/>
                    <a:p>
                      <a:r>
                        <a:rPr lang="ru-RU" sz="3200" dirty="0"/>
                        <a:t>Отдел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Сумма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ru-RU" sz="3600" dirty="0"/>
                        <a:t>Сенсоры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ru-RU" sz="3600" dirty="0"/>
                        <a:t>Корпус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600" dirty="0"/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ru-RU" sz="3600" dirty="0"/>
                        <a:t>Запас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600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pPr algn="r"/>
                      <a:r>
                        <a:rPr lang="ru-RU" sz="3600" dirty="0"/>
                        <a:t>Итого</a:t>
                      </a:r>
                      <a:r>
                        <a:rPr lang="en-US" sz="3600" dirty="0"/>
                        <a:t>: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600" dirty="0"/>
                        <a:t>$700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4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147918"/>
            <a:ext cx="654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Обязательные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1156447"/>
            <a:ext cx="92784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i="1" u="sng" dirty="0">
                <a:solidFill>
                  <a:srgbClr val="6BFA44"/>
                </a:solidFill>
              </a:rPr>
              <a:t>Технические: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900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распределения температуры и давления во время подъема и спуска;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трёх компонент ускорения во время полёта;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Фотография Земли в период времени от 0 до 10 секунд после начала падения аппарата;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Фиксация точки разрушения шара-зонда (координаты, высота, время);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Фото-фиксация неба в момент приземления;</a:t>
            </a:r>
          </a:p>
          <a:p>
            <a:endParaRPr lang="ru-RU" sz="1900" i="1" u="sng" dirty="0">
              <a:solidFill>
                <a:srgbClr val="6BFA44"/>
              </a:solidFill>
            </a:endParaRPr>
          </a:p>
          <a:p>
            <a:r>
              <a:rPr lang="ru-RU" sz="1900" b="1" i="1" u="sng" dirty="0">
                <a:solidFill>
                  <a:srgbClr val="6BFA44"/>
                </a:solidFill>
              </a:rPr>
              <a:t>Аналитические: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900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Построение траектории полета аппарата по показаниям акселерометра (после приземления). В обязательном порядке должны производиться сравнения с двумя типами датчиков -барометрическими и GPS.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Анализ телеметрии аппарата на приемном пункте во время полета. </a:t>
            </a:r>
          </a:p>
        </p:txBody>
      </p:sp>
    </p:spTree>
    <p:extLst>
      <p:ext uri="{BB962C8B-B14F-4D97-AF65-F5344CB8AC3E}">
        <p14:creationId xmlns:p14="http://schemas.microsoft.com/office/powerpoint/2010/main" val="3332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760" y="116632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1631" y="1183978"/>
          <a:ext cx="12170370" cy="5674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1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6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639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Ноябрь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Декабрь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Январь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400" dirty="0"/>
                        <a:t>Февраль-</a:t>
                      </a:r>
                      <a:r>
                        <a:rPr lang="ru-RU" sz="1400" baseline="0" dirty="0"/>
                        <a:t> Март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400" dirty="0"/>
                        <a:t>Апрель-</a:t>
                      </a:r>
                      <a:r>
                        <a:rPr lang="ru-RU" sz="1400" baseline="0" dirty="0"/>
                        <a:t> Май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73">
                <a:tc>
                  <a:txBody>
                    <a:bodyPr/>
                    <a:lstStyle/>
                    <a:p>
                      <a:r>
                        <a:rPr lang="ru-RU" sz="1600" dirty="0"/>
                        <a:t>Ознакомление с проектом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32">
                <a:tc>
                  <a:txBody>
                    <a:bodyPr/>
                    <a:lstStyle/>
                    <a:p>
                      <a:r>
                        <a:rPr lang="ru-RU" sz="1600" dirty="0"/>
                        <a:t>Первые</a:t>
                      </a:r>
                      <a:r>
                        <a:rPr lang="ru-RU" sz="1600" baseline="0" dirty="0"/>
                        <a:t> наброски</a:t>
                      </a:r>
                      <a:r>
                        <a:rPr lang="en-US" sz="1600" baseline="0" dirty="0"/>
                        <a:t>  </a:t>
                      </a:r>
                      <a:r>
                        <a:rPr lang="ru-RU" sz="1600" baseline="0" dirty="0"/>
                        <a:t>для спутника</a:t>
                      </a:r>
                      <a:endParaRPr lang="ru-RU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9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866">
                <a:tc>
                  <a:txBody>
                    <a:bodyPr/>
                    <a:lstStyle/>
                    <a:p>
                      <a:r>
                        <a:rPr lang="ru-RU" sz="1600" dirty="0"/>
                        <a:t>Закупка сенсоров и других</a:t>
                      </a:r>
                      <a:r>
                        <a:rPr lang="ru-RU" sz="1600" baseline="0" dirty="0"/>
                        <a:t> деталей</a:t>
                      </a:r>
                      <a:endParaRPr lang="ru-RU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96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 над документацией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2866">
                <a:tc>
                  <a:txBody>
                    <a:bodyPr/>
                    <a:lstStyle/>
                    <a:p>
                      <a:r>
                        <a:rPr lang="ru-RU" sz="1600" dirty="0"/>
                        <a:t>Первоначальная</a:t>
                      </a:r>
                      <a:r>
                        <a:rPr lang="ru-RU" sz="1600" baseline="0" dirty="0"/>
                        <a:t> сборка модели</a:t>
                      </a:r>
                      <a:endParaRPr lang="ru-RU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96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396">
                <a:tc>
                  <a:txBody>
                    <a:bodyPr/>
                    <a:lstStyle/>
                    <a:p>
                      <a:r>
                        <a:rPr lang="ru-RU" sz="1600" dirty="0"/>
                        <a:t>Окончательная сборка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0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331720"/>
            <a:ext cx="905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i="1" dirty="0">
                <a:solidFill>
                  <a:srgbClr val="6BFA44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0269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1" y="301942"/>
            <a:ext cx="7633619" cy="3660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760" y="301942"/>
            <a:ext cx="3307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FA44"/>
                </a:solidFill>
              </a:rPr>
              <a:t>F</a:t>
            </a:r>
            <a:r>
              <a:rPr lang="ru-RU" baseline="-25000" dirty="0">
                <a:solidFill>
                  <a:srgbClr val="6BFA44"/>
                </a:solidFill>
              </a:rPr>
              <a:t>л</a:t>
            </a:r>
            <a:r>
              <a:rPr lang="ru-RU" dirty="0">
                <a:solidFill>
                  <a:srgbClr val="6BFA44"/>
                </a:solidFill>
              </a:rPr>
              <a:t>=</a:t>
            </a:r>
            <a:r>
              <a:rPr lang="en-US" dirty="0">
                <a:solidFill>
                  <a:srgbClr val="6BFA44"/>
                </a:solidFill>
              </a:rPr>
              <a:t>qvB</a:t>
            </a:r>
            <a:endParaRPr lang="ru-RU" dirty="0">
              <a:solidFill>
                <a:srgbClr val="6BFA44"/>
              </a:solidFill>
            </a:endParaRPr>
          </a:p>
          <a:p>
            <a:pPr fontAlgn="base"/>
            <a:endParaRPr lang="ru-RU" dirty="0">
              <a:solidFill>
                <a:srgbClr val="6BFA44"/>
              </a:solidFill>
            </a:endParaRP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q — заряд частицы;</a:t>
            </a: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v — скорость движения частиц;</a:t>
            </a: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B — внешнее магнитное поле.</a:t>
            </a:r>
          </a:p>
          <a:p>
            <a:endParaRPr lang="ru-RU" dirty="0">
              <a:solidFill>
                <a:srgbClr val="6BFA44"/>
              </a:solidFill>
            </a:endParaRPr>
          </a:p>
          <a:p>
            <a:r>
              <a:rPr lang="en-US" dirty="0">
                <a:solidFill>
                  <a:srgbClr val="6BFA44"/>
                </a:solidFill>
              </a:rPr>
              <a:t>F</a:t>
            </a:r>
            <a:r>
              <a:rPr lang="ru-RU" baseline="-25000" dirty="0">
                <a:solidFill>
                  <a:srgbClr val="6BFA44"/>
                </a:solidFill>
              </a:rPr>
              <a:t>эл</a:t>
            </a:r>
            <a:r>
              <a:rPr lang="ru-RU" dirty="0">
                <a:solidFill>
                  <a:srgbClr val="6BFA44"/>
                </a:solidFill>
              </a:rPr>
              <a:t>=</a:t>
            </a:r>
            <a:r>
              <a:rPr lang="en-US" dirty="0">
                <a:solidFill>
                  <a:srgbClr val="6BFA44"/>
                </a:solidFill>
              </a:rPr>
              <a:t>qE</a:t>
            </a:r>
            <a:endParaRPr lang="ru-RU" dirty="0">
              <a:solidFill>
                <a:srgbClr val="6BFA44"/>
              </a:solidFill>
            </a:endParaRPr>
          </a:p>
          <a:p>
            <a:pPr fontAlgn="base"/>
            <a:endParaRPr lang="ru-RU" dirty="0">
              <a:solidFill>
                <a:srgbClr val="6BFA44"/>
              </a:solidFill>
            </a:endParaRP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q — заряд частицы;</a:t>
            </a: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E — напряжённость внутреннего электрического поля.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1961" y="4160520"/>
            <a:ext cx="7904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FA44"/>
                </a:solidFill>
              </a:rPr>
              <a:t>F</a:t>
            </a:r>
            <a:r>
              <a:rPr lang="ru-RU" baseline="-25000" dirty="0">
                <a:solidFill>
                  <a:srgbClr val="6BFA44"/>
                </a:solidFill>
              </a:rPr>
              <a:t>л</a:t>
            </a:r>
            <a:r>
              <a:rPr lang="ru-RU" dirty="0">
                <a:solidFill>
                  <a:srgbClr val="6BFA44"/>
                </a:solidFill>
              </a:rPr>
              <a:t>= </a:t>
            </a:r>
            <a:r>
              <a:rPr lang="en-US" dirty="0">
                <a:solidFill>
                  <a:srgbClr val="6BFA44"/>
                </a:solidFill>
              </a:rPr>
              <a:t>F</a:t>
            </a:r>
            <a:r>
              <a:rPr lang="ru-RU" baseline="-25000" dirty="0">
                <a:solidFill>
                  <a:srgbClr val="6BFA44"/>
                </a:solidFill>
              </a:rPr>
              <a:t>эл</a:t>
            </a:r>
            <a:r>
              <a:rPr lang="en-US" baseline="-25000" dirty="0">
                <a:solidFill>
                  <a:srgbClr val="6BFA44"/>
                </a:solidFill>
              </a:rPr>
              <a:t>                     </a:t>
            </a:r>
            <a:r>
              <a:rPr lang="en-US" dirty="0">
                <a:solidFill>
                  <a:srgbClr val="6BFA44"/>
                </a:solidFill>
              </a:rPr>
              <a:t>qvB= qE            E=</a:t>
            </a:r>
            <a:r>
              <a:rPr lang="en-US" dirty="0" err="1">
                <a:solidFill>
                  <a:srgbClr val="6BFA44"/>
                </a:solidFill>
              </a:rPr>
              <a:t>vB</a:t>
            </a:r>
            <a:r>
              <a:rPr lang="en-US" dirty="0">
                <a:solidFill>
                  <a:srgbClr val="6BFA44"/>
                </a:solidFill>
              </a:rPr>
              <a:t>            U</a:t>
            </a:r>
            <a:r>
              <a:rPr lang="ru-RU" baseline="-25000" dirty="0">
                <a:solidFill>
                  <a:srgbClr val="6BFA44"/>
                </a:solidFill>
              </a:rPr>
              <a:t>н</a:t>
            </a:r>
            <a:r>
              <a:rPr lang="ru-RU" dirty="0">
                <a:solidFill>
                  <a:srgbClr val="6BFA44"/>
                </a:solidFill>
              </a:rPr>
              <a:t>=</a:t>
            </a:r>
            <a:r>
              <a:rPr lang="en-US" dirty="0" err="1">
                <a:solidFill>
                  <a:srgbClr val="6BFA44"/>
                </a:solidFill>
              </a:rPr>
              <a:t>dE</a:t>
            </a:r>
            <a:r>
              <a:rPr lang="en-US" dirty="0">
                <a:solidFill>
                  <a:srgbClr val="6BFA44"/>
                </a:solidFill>
              </a:rPr>
              <a:t>=</a:t>
            </a:r>
            <a:r>
              <a:rPr lang="en-US" dirty="0" err="1">
                <a:solidFill>
                  <a:srgbClr val="6BFA44"/>
                </a:solidFill>
              </a:rPr>
              <a:t>djB</a:t>
            </a:r>
            <a:r>
              <a:rPr lang="en-US" dirty="0">
                <a:solidFill>
                  <a:srgbClr val="6BFA44"/>
                </a:solidFill>
              </a:rPr>
              <a:t>/</a:t>
            </a:r>
            <a:r>
              <a:rPr lang="en-US" dirty="0" err="1">
                <a:solidFill>
                  <a:srgbClr val="6BFA44"/>
                </a:solidFill>
              </a:rPr>
              <a:t>qn</a:t>
            </a:r>
            <a:r>
              <a:rPr lang="en-US" dirty="0">
                <a:solidFill>
                  <a:srgbClr val="6BFA44"/>
                </a:solidFill>
              </a:rPr>
              <a:t>            U</a:t>
            </a:r>
            <a:r>
              <a:rPr lang="ru-RU" baseline="-25000" dirty="0">
                <a:solidFill>
                  <a:srgbClr val="6BFA44"/>
                </a:solidFill>
              </a:rPr>
              <a:t>н</a:t>
            </a:r>
            <a:r>
              <a:rPr lang="ru-RU" dirty="0">
                <a:solidFill>
                  <a:srgbClr val="6BFA44"/>
                </a:solidFill>
              </a:rPr>
              <a:t>=</a:t>
            </a:r>
            <a:r>
              <a:rPr lang="en-US" dirty="0" err="1">
                <a:solidFill>
                  <a:srgbClr val="6BFA44"/>
                </a:solidFill>
              </a:rPr>
              <a:t>RdjB</a:t>
            </a:r>
            <a:r>
              <a:rPr lang="en-US" dirty="0">
                <a:solidFill>
                  <a:srgbClr val="6BFA44"/>
                </a:solidFill>
              </a:rPr>
              <a:t>               </a:t>
            </a:r>
            <a:endParaRPr lang="ru-RU" dirty="0">
              <a:solidFill>
                <a:srgbClr val="6BFA44"/>
              </a:solidFill>
            </a:endParaRPr>
          </a:p>
          <a:p>
            <a:endParaRPr lang="en-US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j=</a:t>
            </a:r>
            <a:r>
              <a:rPr lang="ru-RU" dirty="0" err="1">
                <a:solidFill>
                  <a:srgbClr val="6BFA44"/>
                </a:solidFill>
              </a:rPr>
              <a:t>qnv</a:t>
            </a:r>
            <a:r>
              <a:rPr lang="ru-RU" dirty="0">
                <a:solidFill>
                  <a:srgbClr val="6BFA44"/>
                </a:solidFill>
              </a:rPr>
              <a:t>; v=j/</a:t>
            </a:r>
            <a:r>
              <a:rPr lang="ru-RU" dirty="0" err="1">
                <a:solidFill>
                  <a:srgbClr val="6BFA44"/>
                </a:solidFill>
              </a:rPr>
              <a:t>qn</a:t>
            </a:r>
            <a:r>
              <a:rPr lang="ru-RU" dirty="0">
                <a:solidFill>
                  <a:srgbClr val="6BFA44"/>
                </a:solidFill>
              </a:rPr>
              <a:t>, </a:t>
            </a:r>
            <a:r>
              <a:rPr lang="en-US" dirty="0">
                <a:solidFill>
                  <a:srgbClr val="6BFA44"/>
                </a:solidFill>
              </a:rPr>
              <a:t>R=1/</a:t>
            </a:r>
            <a:r>
              <a:rPr lang="en-US" dirty="0" err="1">
                <a:solidFill>
                  <a:srgbClr val="6BFA44"/>
                </a:solidFill>
              </a:rPr>
              <a:t>qn</a:t>
            </a:r>
            <a:endParaRPr lang="en-US" dirty="0">
              <a:solidFill>
                <a:srgbClr val="6BFA44"/>
              </a:solidFill>
            </a:endParaRPr>
          </a:p>
          <a:p>
            <a:endParaRPr lang="en-US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где:</a:t>
            </a: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q — заряд частицы;</a:t>
            </a:r>
          </a:p>
          <a:p>
            <a:pPr fontAlgn="base"/>
            <a:r>
              <a:rPr lang="ru-RU" dirty="0">
                <a:solidFill>
                  <a:srgbClr val="6BFA44"/>
                </a:solidFill>
              </a:rPr>
              <a:t>n — кол-во частиц на единицу объёма.</a:t>
            </a:r>
            <a:endParaRPr lang="en-US" dirty="0">
              <a:solidFill>
                <a:srgbClr val="6BFA44"/>
              </a:solidFill>
            </a:endParaRPr>
          </a:p>
          <a:p>
            <a:pPr fontAlgn="base"/>
            <a:r>
              <a:rPr lang="en-US" dirty="0">
                <a:solidFill>
                  <a:srgbClr val="6BFA44"/>
                </a:solidFill>
              </a:rPr>
              <a:t>d — </a:t>
            </a:r>
            <a:r>
              <a:rPr lang="ru-RU" dirty="0">
                <a:solidFill>
                  <a:srgbClr val="6BFA44"/>
                </a:solidFill>
              </a:rPr>
              <a:t>толщина проводящей пластины.</a:t>
            </a:r>
          </a:p>
          <a:p>
            <a:pPr fontAlgn="base"/>
            <a:endParaRPr lang="en-US" dirty="0">
              <a:solidFill>
                <a:srgbClr val="6BFA44"/>
              </a:solidFill>
            </a:endParaRPr>
          </a:p>
          <a:p>
            <a:r>
              <a:rPr lang="ru-RU" baseline="-25000" dirty="0"/>
              <a:t> 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463040" y="435864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118960" y="435864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05800" y="43281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700360" y="435864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49440" y="5583405"/>
            <a:ext cx="71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6BF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129" y="161364"/>
            <a:ext cx="649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Дополнительные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1" y="948690"/>
            <a:ext cx="88347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i="1" u="sng" dirty="0">
                <a:solidFill>
                  <a:srgbClr val="6BFA44"/>
                </a:solidFill>
              </a:rPr>
              <a:t>Научные:</a:t>
            </a:r>
          </a:p>
          <a:p>
            <a:endParaRPr lang="ru-RU" sz="1900" b="1" i="1" u="sng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магнитного поля Земли на различных высотах;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концентрации </a:t>
            </a:r>
            <a:r>
              <a:rPr lang="en-US" sz="1900" dirty="0">
                <a:solidFill>
                  <a:srgbClr val="6BFA44"/>
                </a:solidFill>
              </a:rPr>
              <a:t>CO</a:t>
            </a:r>
            <a:r>
              <a:rPr lang="ru-RU" sz="1900" dirty="0">
                <a:solidFill>
                  <a:srgbClr val="6BFA44"/>
                </a:solidFill>
              </a:rPr>
              <a:t>, </a:t>
            </a:r>
            <a:r>
              <a:rPr lang="en-US" sz="1900" dirty="0">
                <a:solidFill>
                  <a:srgbClr val="6BFA44"/>
                </a:solidFill>
              </a:rPr>
              <a:t>CO</a:t>
            </a:r>
            <a:r>
              <a:rPr lang="ru-RU" sz="1900" baseline="-25000" dirty="0">
                <a:solidFill>
                  <a:srgbClr val="6BFA44"/>
                </a:solidFill>
              </a:rPr>
              <a:t>2</a:t>
            </a:r>
            <a:r>
              <a:rPr lang="ru-RU" sz="1900" dirty="0">
                <a:solidFill>
                  <a:srgbClr val="6BFA44"/>
                </a:solidFill>
              </a:rPr>
              <a:t>, </a:t>
            </a:r>
            <a:r>
              <a:rPr lang="en-US" sz="1900" dirty="0">
                <a:solidFill>
                  <a:srgbClr val="6BFA44"/>
                </a:solidFill>
              </a:rPr>
              <a:t>O</a:t>
            </a:r>
            <a:r>
              <a:rPr lang="ru-RU" sz="1900" baseline="-25000" dirty="0">
                <a:solidFill>
                  <a:srgbClr val="6BFA44"/>
                </a:solidFill>
              </a:rPr>
              <a:t>3</a:t>
            </a:r>
            <a:r>
              <a:rPr lang="ru-RU" sz="1900" dirty="0">
                <a:solidFill>
                  <a:srgbClr val="6BFA44"/>
                </a:solidFill>
              </a:rPr>
              <a:t> и влажности в атмосфере Земли;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интенсивности УФ;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Измерение радиоактивного фона с увеличением высоты и проведение анализа полученных результатов;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Исследование зависимости энергии света, поглощаемой солнечной панелью, от высоты;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Вычисление плотности сухого воздуха.</a:t>
            </a:r>
          </a:p>
          <a:p>
            <a:endParaRPr lang="ru-RU" sz="1900" dirty="0">
              <a:solidFill>
                <a:srgbClr val="6BFA44"/>
              </a:solidFill>
            </a:endParaRPr>
          </a:p>
          <a:p>
            <a:r>
              <a:rPr lang="ru-RU" sz="1900" b="1" i="1" u="sng" dirty="0">
                <a:solidFill>
                  <a:srgbClr val="6BFA44"/>
                </a:solidFill>
              </a:rPr>
              <a:t>Технические:</a:t>
            </a:r>
            <a:endParaRPr lang="ru-RU" sz="1900" dirty="0">
              <a:solidFill>
                <a:srgbClr val="6BFA44"/>
              </a:solidFill>
            </a:endParaRPr>
          </a:p>
          <a:p>
            <a:endParaRPr lang="ru-RU" sz="1900" b="1" i="1" u="sng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6BFA44"/>
                </a:solidFill>
              </a:rPr>
              <a:t>Запись данных с приборов на </a:t>
            </a:r>
            <a:r>
              <a:rPr lang="az-Latn-AZ" sz="1900" dirty="0">
                <a:solidFill>
                  <a:srgbClr val="6BFA44"/>
                </a:solidFill>
              </a:rPr>
              <a:t>SD </a:t>
            </a:r>
            <a:r>
              <a:rPr lang="ru-RU" sz="1900" dirty="0">
                <a:solidFill>
                  <a:srgbClr val="6BFA44"/>
                </a:solidFill>
              </a:rPr>
              <a:t>карту.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900" dirty="0">
              <a:solidFill>
                <a:srgbClr val="6BFA44"/>
              </a:solidFill>
            </a:endParaRP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189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" y="1200329"/>
            <a:ext cx="11734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u="sng" dirty="0">
                <a:solidFill>
                  <a:srgbClr val="6BFA44"/>
                </a:solidFill>
              </a:rPr>
              <a:t>Одновременное измерение угловых перемещений и ускорения движения во время подъема и спуска.</a:t>
            </a:r>
          </a:p>
          <a:p>
            <a:endParaRPr lang="ru-RU" sz="2200" b="1" i="1" u="sng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Цель работы: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Одновременное измерение угловых перемещений и ускорения движения с помощью датчиков гироскопа и акселерометра.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Метод измерения: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b="1" dirty="0">
                <a:solidFill>
                  <a:srgbClr val="6BFA44"/>
                </a:solidFill>
              </a:rPr>
              <a:t>Датчик </a:t>
            </a:r>
            <a:r>
              <a:rPr lang="en-US" sz="2000" b="1" dirty="0">
                <a:solidFill>
                  <a:srgbClr val="6BFA44"/>
                </a:solidFill>
              </a:rPr>
              <a:t>MPU6050</a:t>
            </a:r>
            <a:r>
              <a:rPr lang="ru-RU" sz="2000" b="1" dirty="0">
                <a:solidFill>
                  <a:srgbClr val="6BFA44"/>
                </a:solidFill>
              </a:rPr>
              <a:t>: </a:t>
            </a:r>
            <a:r>
              <a:rPr lang="ru-RU" dirty="0">
                <a:solidFill>
                  <a:srgbClr val="6BFA44"/>
                </a:solidFill>
              </a:rPr>
              <a:t>Акселерометр — это прибор, позволяющий измерять ускорение тела под действием внешних сил. С помощью этого датчика также можно вычислить углы наклона тела.</a:t>
            </a:r>
            <a:r>
              <a:rPr lang="ru-RU" dirty="0"/>
              <a:t>  </a:t>
            </a:r>
            <a:r>
              <a:rPr lang="ru-RU" dirty="0">
                <a:solidFill>
                  <a:srgbClr val="6BFA44"/>
                </a:solidFill>
              </a:rPr>
              <a:t>В случае использования гироскопа, угол наклона устройства легко вычисляется с помощью дискретного интегрирования скорости его вращения. В итоге у нас имеется два замечательных прибора, каждый из которых позволяет рассчитать углы наклона машины относительно поверхности земли. Но в случае гироскопа точность таких расчетов снижается из-за ошибок интегрирования. В случае же акселерометра слишком велика чувствительность к внешним воздействиям.</a:t>
            </a:r>
            <a:endParaRPr lang="en-US" sz="2000" dirty="0">
              <a:solidFill>
                <a:srgbClr val="6BFA44"/>
              </a:solidFill>
            </a:endParaRPr>
          </a:p>
          <a:p>
            <a:pPr marL="457200" indent="-457200">
              <a:buAutoNum type="arabicParenR"/>
            </a:pPr>
            <a:endParaRPr lang="ru-RU" sz="2000" b="1" u="sng" dirty="0">
              <a:solidFill>
                <a:srgbClr val="6BFA44"/>
              </a:solidFill>
            </a:endParaRPr>
          </a:p>
          <a:p>
            <a:pPr marL="457200" indent="-457200">
              <a:buAutoNum type="arabicParenR"/>
            </a:pPr>
            <a:endParaRPr lang="ru-RU" sz="2000" b="1" u="sng" dirty="0">
              <a:solidFill>
                <a:srgbClr val="6BFA4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" y="123111"/>
            <a:ext cx="1031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Измерение трёх компонент ускорения во время полёта и вычисление угла наклона тела</a:t>
            </a:r>
          </a:p>
        </p:txBody>
      </p:sp>
    </p:spTree>
    <p:extLst>
      <p:ext uri="{BB962C8B-B14F-4D97-AF65-F5344CB8AC3E}">
        <p14:creationId xmlns:p14="http://schemas.microsoft.com/office/powerpoint/2010/main" val="188069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91628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BFA44"/>
                </a:solidFill>
              </a:rPr>
              <a:t>Возникает естественное желание объединить показания этих двух устройств для устранения их недостатков. Сделать такое объединение позволяет </a:t>
            </a:r>
            <a:r>
              <a:rPr lang="ru-RU" i="1" u="sng" dirty="0">
                <a:solidFill>
                  <a:srgbClr val="6BFA44"/>
                </a:solidFill>
              </a:rPr>
              <a:t>комплементарный фильтр</a:t>
            </a:r>
            <a:r>
              <a:rPr lang="ru-RU" dirty="0">
                <a:solidFill>
                  <a:srgbClr val="6BFA44"/>
                </a:solidFill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867311"/>
            <a:ext cx="11292840" cy="3389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" y="4386124"/>
            <a:ext cx="10149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>
                <a:solidFill>
                  <a:srgbClr val="03B6C9"/>
                </a:solidFill>
              </a:rPr>
              <a:t>Синий график </a:t>
            </a:r>
            <a:r>
              <a:rPr lang="ru-RU" dirty="0">
                <a:solidFill>
                  <a:srgbClr val="6BFA44"/>
                </a:solidFill>
              </a:rPr>
              <a:t>— это угол, вычисленный по показаниям гироскопа.</a:t>
            </a:r>
          </a:p>
          <a:p>
            <a:pPr fontAlgn="base"/>
            <a:endParaRPr lang="ru-RU" dirty="0">
              <a:solidFill>
                <a:srgbClr val="6BFA44"/>
              </a:solidFill>
            </a:endParaRPr>
          </a:p>
          <a:p>
            <a:pPr fontAlgn="base"/>
            <a:r>
              <a:rPr lang="ru-RU" dirty="0">
                <a:solidFill>
                  <a:srgbClr val="FF0000"/>
                </a:solidFill>
              </a:rPr>
              <a:t>Красный график </a:t>
            </a:r>
            <a:r>
              <a:rPr lang="ru-RU" dirty="0">
                <a:solidFill>
                  <a:srgbClr val="6BFA44"/>
                </a:solidFill>
              </a:rPr>
              <a:t>— это угол по акселерометру.</a:t>
            </a:r>
          </a:p>
          <a:p>
            <a:pPr fontAlgn="base"/>
            <a:endParaRPr lang="ru-RU" dirty="0">
              <a:solidFill>
                <a:srgbClr val="00B050"/>
              </a:solidFill>
            </a:endParaRPr>
          </a:p>
          <a:p>
            <a:pPr fontAlgn="base"/>
            <a:r>
              <a:rPr lang="ru-RU" dirty="0">
                <a:solidFill>
                  <a:srgbClr val="00B050"/>
                </a:solidFill>
              </a:rPr>
              <a:t>Зеленый график </a:t>
            </a:r>
            <a:r>
              <a:rPr lang="ru-RU" dirty="0">
                <a:solidFill>
                  <a:srgbClr val="6BFA44"/>
                </a:solidFill>
              </a:rPr>
              <a:t>— это угол, вычисленный при помощи комплементарного фильтра. Видно, что угол совпадает с реальным углом наклона и практически не имеет шума</a:t>
            </a:r>
          </a:p>
          <a:p>
            <a:endParaRPr lang="ru-RU" dirty="0">
              <a:solidFill>
                <a:srgbClr val="6BF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7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75" y="167640"/>
            <a:ext cx="9782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Измерение</a:t>
            </a:r>
            <a:r>
              <a:rPr lang="en-US" sz="3200" b="1" u="sng" dirty="0"/>
              <a:t> </a:t>
            </a:r>
            <a:r>
              <a:rPr lang="ru-RU" sz="3200" b="1" u="sng" dirty="0"/>
              <a:t>силовой характеристики магнитного поля Земли на различных высотах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35" y="1814022"/>
            <a:ext cx="6096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solidFill>
                  <a:srgbClr val="6BFA44"/>
                </a:solidFill>
              </a:rPr>
              <a:t>Цель работы: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Исследование зависимости магнитного поля от высоты и дальнейший анализ данных.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Метод измерения</a:t>
            </a:r>
            <a:r>
              <a:rPr lang="ru-RU" sz="2000" b="1" u="sng" dirty="0">
                <a:solidFill>
                  <a:srgbClr val="6BFA44"/>
                </a:solidFill>
              </a:rPr>
              <a:t>:</a:t>
            </a:r>
          </a:p>
          <a:p>
            <a:endParaRPr lang="ru-RU" sz="2000" b="1" u="sng" dirty="0">
              <a:solidFill>
                <a:srgbClr val="6BFA44"/>
              </a:solidFill>
            </a:endParaRPr>
          </a:p>
          <a:p>
            <a:r>
              <a:rPr lang="ru-RU" i="1" dirty="0">
                <a:solidFill>
                  <a:srgbClr val="6BFA44"/>
                </a:solidFill>
              </a:rPr>
              <a:t>Магнитометр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4" t="21474" r="9191" b="59690"/>
          <a:stretch/>
        </p:blipFill>
        <p:spPr>
          <a:xfrm>
            <a:off x="7155543" y="1570182"/>
            <a:ext cx="4746171" cy="44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85" y="145143"/>
            <a:ext cx="10377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/>
              <a:t>Измерение концентрации </a:t>
            </a:r>
            <a:r>
              <a:rPr lang="en-US" sz="4000" b="1" u="sng" dirty="0"/>
              <a:t>CO</a:t>
            </a:r>
            <a:r>
              <a:rPr lang="ru-RU" sz="4000" b="1" u="sng" dirty="0"/>
              <a:t>, </a:t>
            </a:r>
            <a:r>
              <a:rPr lang="en-US" sz="4000" b="1" u="sng" dirty="0"/>
              <a:t>CO</a:t>
            </a:r>
            <a:r>
              <a:rPr lang="ru-RU" sz="4000" b="1" u="sng" baseline="-25000" dirty="0"/>
              <a:t>2</a:t>
            </a:r>
            <a:r>
              <a:rPr lang="ru-RU" sz="4000" b="1" u="sng" dirty="0"/>
              <a:t>, </a:t>
            </a:r>
            <a:r>
              <a:rPr lang="en-US" sz="4000" b="1" u="sng" dirty="0"/>
              <a:t>O</a:t>
            </a:r>
            <a:r>
              <a:rPr lang="ru-RU" sz="4000" b="1" u="sng" baseline="-25000" dirty="0"/>
              <a:t>3</a:t>
            </a:r>
            <a:r>
              <a:rPr lang="ru-RU" sz="4000" b="1" u="sng" dirty="0"/>
              <a:t> и влажности в атмосфере Земли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257" y="1959429"/>
            <a:ext cx="10958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solidFill>
                  <a:srgbClr val="6BFA44"/>
                </a:solidFill>
              </a:rPr>
              <a:t>Цель работы:</a:t>
            </a: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Измерение концентрации </a:t>
            </a:r>
            <a:r>
              <a:rPr lang="en-US" sz="2000" dirty="0">
                <a:solidFill>
                  <a:srgbClr val="6BFA44"/>
                </a:solidFill>
              </a:rPr>
              <a:t>CO</a:t>
            </a:r>
            <a:r>
              <a:rPr lang="ru-RU" sz="2000" dirty="0">
                <a:solidFill>
                  <a:srgbClr val="6BFA44"/>
                </a:solidFill>
              </a:rPr>
              <a:t>, </a:t>
            </a:r>
            <a:r>
              <a:rPr lang="en-US" sz="2000" dirty="0">
                <a:solidFill>
                  <a:srgbClr val="6BFA44"/>
                </a:solidFill>
              </a:rPr>
              <a:t>CO</a:t>
            </a:r>
            <a:r>
              <a:rPr lang="ru-RU" sz="2000" baseline="-25000" dirty="0">
                <a:solidFill>
                  <a:srgbClr val="6BFA44"/>
                </a:solidFill>
              </a:rPr>
              <a:t>2</a:t>
            </a:r>
            <a:r>
              <a:rPr lang="ru-RU" sz="2000" dirty="0">
                <a:solidFill>
                  <a:srgbClr val="6BFA44"/>
                </a:solidFill>
              </a:rPr>
              <a:t>, </a:t>
            </a:r>
            <a:r>
              <a:rPr lang="en-US" sz="2000" dirty="0">
                <a:solidFill>
                  <a:srgbClr val="6BFA44"/>
                </a:solidFill>
              </a:rPr>
              <a:t>O</a:t>
            </a:r>
            <a:r>
              <a:rPr lang="ru-RU" sz="2000" baseline="-25000" dirty="0">
                <a:solidFill>
                  <a:srgbClr val="6BFA44"/>
                </a:solidFill>
              </a:rPr>
              <a:t>3</a:t>
            </a:r>
            <a:r>
              <a:rPr lang="ru-RU" sz="2000" dirty="0">
                <a:solidFill>
                  <a:srgbClr val="6BFA44"/>
                </a:solidFill>
              </a:rPr>
              <a:t> и влажности в атмосфере Земли с изменением высоты при помощи датчиков и сопоставление результатов с теорией. Построение зависимостей данных с приборов от высоты. Анализ данных.</a:t>
            </a:r>
            <a:endParaRPr lang="ru-RU" sz="2000" b="1" i="1" u="sng" dirty="0">
              <a:solidFill>
                <a:srgbClr val="6BFA44"/>
              </a:solidFill>
            </a:endParaRPr>
          </a:p>
          <a:p>
            <a:endParaRPr lang="ru-RU" sz="2000" b="1" i="1" u="sng" dirty="0">
              <a:solidFill>
                <a:srgbClr val="6BFA44"/>
              </a:solidFill>
            </a:endParaRPr>
          </a:p>
          <a:p>
            <a:r>
              <a:rPr lang="ru-RU" sz="2000" b="1" i="1" u="sng" dirty="0">
                <a:solidFill>
                  <a:srgbClr val="6BFA44"/>
                </a:solidFill>
              </a:rPr>
              <a:t>Теория: 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С увеличением высоты температура окружающей среды падает, вследствие длинноволнового излучения газов, и</a:t>
            </a:r>
            <a:r>
              <a:rPr lang="en-US" sz="2000" dirty="0">
                <a:solidFill>
                  <a:srgbClr val="6BFA44"/>
                </a:solidFill>
              </a:rPr>
              <a:t> </a:t>
            </a:r>
            <a:r>
              <a:rPr lang="ru-RU" sz="2000" dirty="0">
                <a:solidFill>
                  <a:srgbClr val="6BFA44"/>
                </a:solidFill>
              </a:rPr>
              <a:t>далее повышается, вследствие поглощения озоном УФ излучения. </a:t>
            </a:r>
          </a:p>
        </p:txBody>
      </p:sp>
    </p:spTree>
    <p:extLst>
      <p:ext uri="{BB962C8B-B14F-4D97-AF65-F5344CB8AC3E}">
        <p14:creationId xmlns:p14="http://schemas.microsoft.com/office/powerpoint/2010/main" val="16950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765" y="737325"/>
            <a:ext cx="10935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solidFill>
                  <a:srgbClr val="6BFA44"/>
                </a:solidFill>
              </a:rPr>
              <a:t>Метод измерения:</a:t>
            </a:r>
            <a:endParaRPr lang="ru-RU" sz="2000" dirty="0">
              <a:solidFill>
                <a:srgbClr val="6BFA44"/>
              </a:solidFill>
            </a:endParaRPr>
          </a:p>
          <a:p>
            <a:endParaRPr lang="ru-RU" sz="2000" i="1" u="sng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1)Датчик угарного газа </a:t>
            </a:r>
            <a:r>
              <a:rPr lang="en-US" sz="2000" dirty="0">
                <a:solidFill>
                  <a:srgbClr val="6BFA44"/>
                </a:solidFill>
              </a:rPr>
              <a:t>CO</a:t>
            </a:r>
            <a:r>
              <a:rPr lang="ru-RU" sz="2000" dirty="0">
                <a:solidFill>
                  <a:srgbClr val="6BFA44"/>
                </a:solidFill>
              </a:rPr>
              <a:t> </a:t>
            </a:r>
            <a:r>
              <a:rPr lang="en-US" dirty="0">
                <a:solidFill>
                  <a:srgbClr val="6BFA44"/>
                </a:solidFill>
              </a:rPr>
              <a:t>MQ7</a:t>
            </a:r>
            <a:endParaRPr lang="ru-RU" dirty="0">
              <a:solidFill>
                <a:srgbClr val="6BFA44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6BFA44"/>
                </a:solidFill>
              </a:rPr>
              <a:t>Датчик MQ-7 относиться к полупроводниковым приборам. Принцип работы датчика основан на изменении сопротивления тонкопленочного слоя диоксида олова SnO2 при контакте с молекулами определяемого газа. Основным рабочим элементом датчика является нагревательный элемент, за счет которого происходит химическая реакция, в результате которой получается информация о концентрации газа. </a:t>
            </a:r>
            <a:endParaRPr lang="ru-RU" sz="2000" dirty="0">
              <a:solidFill>
                <a:srgbClr val="6BFA44"/>
              </a:solidFill>
            </a:endParaRPr>
          </a:p>
          <a:p>
            <a:endParaRPr lang="ru-RU" sz="2000" dirty="0">
              <a:solidFill>
                <a:srgbClr val="6BFA44"/>
              </a:solidFill>
            </a:endParaRPr>
          </a:p>
          <a:p>
            <a:r>
              <a:rPr lang="ru-RU" sz="2000" dirty="0">
                <a:solidFill>
                  <a:srgbClr val="6BFA44"/>
                </a:solidFill>
              </a:rPr>
              <a:t>2) Датчик озона </a:t>
            </a:r>
            <a:r>
              <a:rPr lang="en-US" sz="2000" dirty="0">
                <a:solidFill>
                  <a:srgbClr val="6BFA44"/>
                </a:solidFill>
              </a:rPr>
              <a:t>O</a:t>
            </a:r>
            <a:r>
              <a:rPr lang="ru-RU" sz="2000" baseline="-25000" dirty="0">
                <a:solidFill>
                  <a:srgbClr val="6BFA44"/>
                </a:solidFill>
              </a:rPr>
              <a:t>3  </a:t>
            </a:r>
            <a:r>
              <a:rPr lang="en-US" dirty="0">
                <a:solidFill>
                  <a:srgbClr val="6BFA44"/>
                </a:solidFill>
              </a:rPr>
              <a:t>MQ131</a:t>
            </a:r>
            <a:endParaRPr lang="ru-RU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Принцип работы совпадает с датчиком угарного газа. Отличие заключается в том, что</a:t>
            </a:r>
            <a:r>
              <a:rPr lang="ru-RU" dirty="0"/>
              <a:t> </a:t>
            </a:r>
            <a:r>
              <a:rPr lang="ru-RU" dirty="0">
                <a:solidFill>
                  <a:srgbClr val="6BFA44"/>
                </a:solidFill>
              </a:rPr>
              <a:t>при содержании кислорода на уровне 2% и ниже углерод совсем никак выгорать на подложке не будет, окислителя-то недостаточно. На этом эффекте и рассчитано измерение озона электрохимическим датчиком.</a:t>
            </a:r>
          </a:p>
          <a:p>
            <a:endParaRPr lang="ru-RU" sz="2000" dirty="0">
              <a:solidFill>
                <a:srgbClr val="6BFA44"/>
              </a:solidFill>
            </a:endParaRPr>
          </a:p>
          <a:p>
            <a:endParaRPr lang="ru-RU" sz="2000" dirty="0">
              <a:solidFill>
                <a:srgbClr val="6BF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8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96" y="544285"/>
            <a:ext cx="11277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6BFA44"/>
                </a:solidFill>
              </a:rPr>
              <a:t>3) Датчик углекислого газа </a:t>
            </a:r>
            <a:r>
              <a:rPr lang="en-US" sz="2000" dirty="0">
                <a:solidFill>
                  <a:srgbClr val="6BFA44"/>
                </a:solidFill>
              </a:rPr>
              <a:t>CO</a:t>
            </a:r>
            <a:r>
              <a:rPr lang="ru-RU" sz="2000" baseline="-25000" dirty="0">
                <a:solidFill>
                  <a:srgbClr val="6BFA44"/>
                </a:solidFill>
              </a:rPr>
              <a:t>2  </a:t>
            </a:r>
            <a:r>
              <a:rPr lang="en-US" sz="2000" dirty="0">
                <a:solidFill>
                  <a:srgbClr val="6BFA44"/>
                </a:solidFill>
              </a:rPr>
              <a:t>MG811</a:t>
            </a:r>
            <a:endParaRPr lang="ru-RU" sz="2000" dirty="0">
              <a:solidFill>
                <a:srgbClr val="6BFA44"/>
              </a:solidFill>
            </a:endParaRPr>
          </a:p>
          <a:p>
            <a:endParaRPr lang="ru-RU" b="1" i="1" u="sng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Основным элементом газового сенсора MQ811 является небольшой нагревательный элемент. За счет электрохимического датчика, находящегося внутри главного элемента при взаимодействии с </a:t>
            </a:r>
            <a:r>
              <a:rPr lang="en-US" dirty="0">
                <a:solidFill>
                  <a:srgbClr val="6BFA44"/>
                </a:solidFill>
              </a:rPr>
              <a:t>CO</a:t>
            </a:r>
            <a:r>
              <a:rPr lang="ru-RU" baseline="-25000" dirty="0">
                <a:solidFill>
                  <a:srgbClr val="6BFA44"/>
                </a:solidFill>
              </a:rPr>
              <a:t>2 </a:t>
            </a:r>
            <a:r>
              <a:rPr lang="ru-RU" dirty="0">
                <a:solidFill>
                  <a:srgbClr val="6BFA44"/>
                </a:solidFill>
              </a:rPr>
              <a:t>, происходят следующие химические реакции:</a:t>
            </a:r>
          </a:p>
          <a:p>
            <a:endParaRPr lang="ru-RU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FA44"/>
                </a:solidFill>
              </a:rPr>
              <a:t>катодная реакция:</a:t>
            </a:r>
            <a:r>
              <a:rPr lang="en-US" dirty="0">
                <a:solidFill>
                  <a:srgbClr val="6BFA44"/>
                </a:solidFill>
              </a:rPr>
              <a:t> </a:t>
            </a:r>
            <a:r>
              <a:rPr lang="en-US" b="1" dirty="0">
                <a:solidFill>
                  <a:srgbClr val="6BFA44"/>
                </a:solidFill>
              </a:rPr>
              <a:t>2Li+CO2+1/2O2+2e</a:t>
            </a:r>
            <a:r>
              <a:rPr lang="en-US" b="1" baseline="30000" dirty="0">
                <a:solidFill>
                  <a:srgbClr val="6BFA44"/>
                </a:solidFill>
              </a:rPr>
              <a:t>- </a:t>
            </a:r>
            <a:r>
              <a:rPr lang="en-US" b="1" dirty="0">
                <a:solidFill>
                  <a:srgbClr val="6BFA44"/>
                </a:solidFill>
              </a:rPr>
              <a:t>= Li2CO3</a:t>
            </a:r>
          </a:p>
          <a:p>
            <a:endParaRPr lang="ru-RU" baseline="30000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FA44"/>
                </a:solidFill>
              </a:rPr>
              <a:t>анодная реакция: </a:t>
            </a:r>
            <a:r>
              <a:rPr lang="en-US" b="1" dirty="0">
                <a:solidFill>
                  <a:srgbClr val="6BFA44"/>
                </a:solidFill>
              </a:rPr>
              <a:t>2Na+1/2O2+2e</a:t>
            </a:r>
            <a:r>
              <a:rPr lang="en-US" b="1" baseline="30000" dirty="0">
                <a:solidFill>
                  <a:srgbClr val="6BFA44"/>
                </a:solidFill>
              </a:rPr>
              <a:t>-  </a:t>
            </a:r>
            <a:r>
              <a:rPr lang="en-US" b="1" dirty="0">
                <a:solidFill>
                  <a:srgbClr val="6BFA44"/>
                </a:solidFill>
              </a:rPr>
              <a:t>= Na2O</a:t>
            </a:r>
            <a:endParaRPr lang="ru-RU" b="1" dirty="0">
              <a:solidFill>
                <a:srgbClr val="6BFA44"/>
              </a:solidFill>
            </a:endParaRPr>
          </a:p>
          <a:p>
            <a:endParaRPr lang="ru-RU" dirty="0">
              <a:solidFill>
                <a:srgbClr val="6BFA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FA44"/>
                </a:solidFill>
              </a:rPr>
              <a:t>общая химическая реакция:</a:t>
            </a:r>
            <a:r>
              <a:rPr lang="en-US" dirty="0">
                <a:solidFill>
                  <a:srgbClr val="6BFA44"/>
                </a:solidFill>
              </a:rPr>
              <a:t> </a:t>
            </a:r>
            <a:r>
              <a:rPr lang="en-US" b="1" dirty="0">
                <a:solidFill>
                  <a:srgbClr val="6BFA44"/>
                </a:solidFill>
              </a:rPr>
              <a:t>Li2CO3+2Na = Na2O+2Li+CO2</a:t>
            </a:r>
            <a:endParaRPr lang="ru-RU" b="1" dirty="0">
              <a:solidFill>
                <a:srgbClr val="6BFA44"/>
              </a:solidFill>
            </a:endParaRPr>
          </a:p>
          <a:p>
            <a:endParaRPr lang="ru-RU" dirty="0">
              <a:solidFill>
                <a:srgbClr val="6BFA44"/>
              </a:solidFill>
            </a:endParaRPr>
          </a:p>
          <a:p>
            <a:r>
              <a:rPr lang="ru-RU" dirty="0">
                <a:solidFill>
                  <a:srgbClr val="6BFA44"/>
                </a:solidFill>
              </a:rPr>
              <a:t>В результате химических реакций датчик возвращает аналоговое напряжение, которое падает при увеличении концентрации CO2. Чтобы получить стабильные и точные результаты датчик должен быть нагрет.</a:t>
            </a:r>
          </a:p>
          <a:p>
            <a:r>
              <a:rPr lang="ru-RU" dirty="0">
                <a:solidFill>
                  <a:srgbClr val="6BFA44"/>
                </a:solidFill>
              </a:rPr>
              <a:t> </a:t>
            </a:r>
            <a:endParaRPr lang="ru-RU" b="1" i="1" u="sng" dirty="0">
              <a:solidFill>
                <a:srgbClr val="6BFA44"/>
              </a:solidFill>
            </a:endParaRPr>
          </a:p>
          <a:p>
            <a:endParaRPr lang="ru-RU" b="1" i="1" u="sng" dirty="0">
              <a:solidFill>
                <a:srgbClr val="6BF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04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1529</TotalTime>
  <Words>1297</Words>
  <Application>Microsoft Office PowerPoint</Application>
  <PresentationFormat>Widescreen</PresentationFormat>
  <Paragraphs>281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Times New Roman</vt:lpstr>
      <vt:lpstr>Wingdings 3</vt:lpstr>
      <vt:lpstr>Совет директоров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Kamran</cp:lastModifiedBy>
  <cp:revision>110</cp:revision>
  <dcterms:created xsi:type="dcterms:W3CDTF">2019-01-26T18:24:12Z</dcterms:created>
  <dcterms:modified xsi:type="dcterms:W3CDTF">2019-02-04T05:38:10Z</dcterms:modified>
</cp:coreProperties>
</file>