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1060" r:id="rId5"/>
    <p:sldId id="1070" r:id="rId6"/>
    <p:sldId id="1086" r:id="rId7"/>
    <p:sldId id="1088" r:id="rId8"/>
    <p:sldId id="1091" r:id="rId9"/>
    <p:sldId id="1092" r:id="rId10"/>
    <p:sldId id="1093" r:id="rId11"/>
    <p:sldId id="1090" r:id="rId12"/>
    <p:sldId id="1087" r:id="rId13"/>
    <p:sldId id="1089" r:id="rId14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Meiryo UI" pitchFamily="50" charset="-128"/>
        <a:cs typeface="Meiryo UI" pitchFamily="5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E4E7E7"/>
    <a:srgbClr val="CCECFF"/>
    <a:srgbClr val="FFCCFF"/>
    <a:srgbClr val="0000CC"/>
    <a:srgbClr val="3399FF"/>
    <a:srgbClr val="FFFF66"/>
    <a:srgbClr val="FFD699"/>
    <a:srgbClr val="FFCC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3" autoAdjust="0"/>
    <p:restoredTop sz="79856" autoAdjust="0"/>
  </p:normalViewPr>
  <p:slideViewPr>
    <p:cSldViewPr>
      <p:cViewPr varScale="1">
        <p:scale>
          <a:sx n="56" d="100"/>
          <a:sy n="56" d="100"/>
        </p:scale>
        <p:origin x="177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88" y="-102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77" cy="512143"/>
          </a:xfrm>
          <a:prstGeom prst="rect">
            <a:avLst/>
          </a:prstGeom>
        </p:spPr>
        <p:txBody>
          <a:bodyPr vert="horz" lIns="94626" tIns="47313" rIns="94626" bIns="473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0650" y="0"/>
            <a:ext cx="3076976" cy="512143"/>
          </a:xfrm>
          <a:prstGeom prst="rect">
            <a:avLst/>
          </a:prstGeom>
        </p:spPr>
        <p:txBody>
          <a:bodyPr vert="horz" lIns="94626" tIns="47313" rIns="94626" bIns="473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fld id="{49145738-DF64-4F34-876E-536B82E75E99}" type="datetimeFigureOut">
              <a:rPr lang="ja-JP" altLang="en-US"/>
              <a:pPr>
                <a:defRPr/>
              </a:pPr>
              <a:t>2016/11/13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0824"/>
            <a:ext cx="3076977" cy="512142"/>
          </a:xfrm>
          <a:prstGeom prst="rect">
            <a:avLst/>
          </a:prstGeom>
        </p:spPr>
        <p:txBody>
          <a:bodyPr vert="horz" lIns="94626" tIns="47313" rIns="94626" bIns="473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0650" y="9720824"/>
            <a:ext cx="3076976" cy="512142"/>
          </a:xfrm>
          <a:prstGeom prst="rect">
            <a:avLst/>
          </a:prstGeom>
        </p:spPr>
        <p:txBody>
          <a:bodyPr vert="horz" lIns="94626" tIns="47313" rIns="94626" bIns="473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Meiryo UI" pitchFamily="50" charset="-128"/>
                <a:cs typeface="+mn-cs"/>
              </a:defRPr>
            </a:lvl1pPr>
          </a:lstStyle>
          <a:p>
            <a:pPr>
              <a:defRPr/>
            </a:pPr>
            <a:fld id="{35C48374-E85C-4AB0-AAAF-54F92116C5E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780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77" cy="512143"/>
          </a:xfrm>
          <a:prstGeom prst="rect">
            <a:avLst/>
          </a:prstGeom>
        </p:spPr>
        <p:txBody>
          <a:bodyPr vert="horz" lIns="95439" tIns="47719" rIns="95439" bIns="477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650" y="0"/>
            <a:ext cx="3076976" cy="512143"/>
          </a:xfrm>
          <a:prstGeom prst="rect">
            <a:avLst/>
          </a:prstGeom>
        </p:spPr>
        <p:txBody>
          <a:bodyPr vert="horz" lIns="95439" tIns="47719" rIns="95439" bIns="477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D36CDC-1E09-47E3-A76E-19754A1ED7A3}" type="datetimeFigureOut">
              <a:rPr lang="en-US"/>
              <a:pPr>
                <a:defRPr/>
              </a:pPr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9" tIns="47719" rIns="95439" bIns="477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429" y="4861235"/>
            <a:ext cx="5680444" cy="4605988"/>
          </a:xfrm>
          <a:prstGeom prst="rect">
            <a:avLst/>
          </a:prstGeom>
        </p:spPr>
        <p:txBody>
          <a:bodyPr vert="horz" lIns="95439" tIns="47719" rIns="95439" bIns="4771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824"/>
            <a:ext cx="3076977" cy="512142"/>
          </a:xfrm>
          <a:prstGeom prst="rect">
            <a:avLst/>
          </a:prstGeom>
        </p:spPr>
        <p:txBody>
          <a:bodyPr vert="horz" lIns="95439" tIns="47719" rIns="95439" bIns="477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650" y="9720824"/>
            <a:ext cx="3076976" cy="512142"/>
          </a:xfrm>
          <a:prstGeom prst="rect">
            <a:avLst/>
          </a:prstGeom>
        </p:spPr>
        <p:txBody>
          <a:bodyPr vert="horz" lIns="95439" tIns="47719" rIns="95439" bIns="477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854FCE-F0FB-4177-BAB5-6F5BEC5D1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4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■グローバルインフラストラクチャ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https://aws.amazon.com/jp/about-aws/global-infrastructure/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54FCE-F0FB-4177-BAB5-6F5BEC5D15D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54FCE-F0FB-4177-BAB5-6F5BEC5D15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54FCE-F0FB-4177-BAB5-6F5BEC5D15D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54FCE-F0FB-4177-BAB5-6F5BEC5D15D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54FCE-F0FB-4177-BAB5-6F5BEC5D15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3" cy="741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152897" y="2397280"/>
            <a:ext cx="3330595" cy="2060440"/>
            <a:chOff x="5659332" y="620688"/>
            <a:chExt cx="3074395" cy="2060440"/>
          </a:xfrm>
        </p:grpSpPr>
        <p:sp>
          <p:nvSpPr>
            <p:cNvPr id="26" name="Freeform 8"/>
            <p:cNvSpPr/>
            <p:nvPr userDrawn="1"/>
          </p:nvSpPr>
          <p:spPr>
            <a:xfrm>
              <a:off x="6121920" y="620688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332" y="1453505"/>
              <a:ext cx="3074395" cy="251999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1" name="Text Box 111"/>
          <p:cNvSpPr txBox="1">
            <a:spLocks noChangeArrowheads="1"/>
          </p:cNvSpPr>
          <p:nvPr userDrawn="1"/>
        </p:nvSpPr>
        <p:spPr bwMode="gray">
          <a:xfrm>
            <a:off x="141911" y="6584857"/>
            <a:ext cx="8753475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kumimoji="0" lang="en-GB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Copyright © 2016 Accenture  All Rights Reserved. Accenture, its logo is a trademark of Accenture.</a:t>
            </a:r>
          </a:p>
        </p:txBody>
      </p:sp>
      <p:sp>
        <p:nvSpPr>
          <p:cNvPr id="12" name="正方形/長方形 11"/>
          <p:cNvSpPr/>
          <p:nvPr userDrawn="1"/>
        </p:nvSpPr>
        <p:spPr bwMode="auto">
          <a:xfrm>
            <a:off x="144019" y="6408222"/>
            <a:ext cx="4664965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This Proposal is Highly Confidential and Proprietary to Accenture</a:t>
            </a:r>
          </a:p>
        </p:txBody>
      </p:sp>
    </p:spTree>
    <p:extLst>
      <p:ext uri="{BB962C8B-B14F-4D97-AF65-F5344CB8AC3E}">
        <p14:creationId xmlns:p14="http://schemas.microsoft.com/office/powerpoint/2010/main" val="41409555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939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/>
        </p:nvGrpSpPr>
        <p:grpSpPr>
          <a:xfrm>
            <a:off x="0" y="0"/>
            <a:ext cx="9906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0013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1_Pool Blue">
    <p:bg bwMode="auto">
      <p:bgPr>
        <a:solidFill>
          <a:srgbClr val="00B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FFFFFF"/>
                </a:solidFill>
              </a:rPr>
              <a:pPr algn="r"/>
              <a:t>‹#›</a:t>
            </a:fld>
            <a:endParaRPr lang="en-GB" sz="11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8969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2_Red Violet">
    <p:bg bwMode="auto"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2652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3_Espresso">
    <p:bg bwMode="auto"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0087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4_Deep Green">
    <p:bg bwMode="auto">
      <p:bgPr>
        <a:solidFill>
          <a:srgbClr val="224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/>
        </p:nvSpPr>
        <p:spPr>
          <a:xfrm>
            <a:off x="8975347" y="6569076"/>
            <a:ext cx="42980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			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8065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ion 5_Ink Blue">
    <p:bg bwMode="auto"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409" y="6517426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00BBEE"/>
                </a:solidFill>
              </a:rPr>
              <a:pPr algn="r"/>
              <a:t>‹#›</a:t>
            </a:fld>
            <a:endParaRPr lang="en-GB" sz="1100" dirty="0">
              <a:solidFill>
                <a:srgbClr val="00BBE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8971"/>
            <a:ext cx="8918840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BBEE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2381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1730" y="908720"/>
            <a:ext cx="9469173" cy="1009650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76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Red Violet">
    <p:bg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104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_Espresso">
    <p:bg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8529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_Deep Green">
    <p:bg>
      <p:bgPr>
        <a:solidFill>
          <a:srgbClr val="224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6419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_Ink Blue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51557" y="2388216"/>
            <a:ext cx="33305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39" y="315708"/>
            <a:ext cx="4846370" cy="741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8" y="6238633"/>
            <a:ext cx="50850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505441" y="4585647"/>
            <a:ext cx="4691768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05441" y="3437057"/>
            <a:ext cx="4691770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8626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idx="12"/>
          </p:nvPr>
        </p:nvSpPr>
        <p:spPr>
          <a:xfrm>
            <a:off x="495300" y="1168400"/>
            <a:ext cx="8915400" cy="4918056"/>
          </a:xfrm>
        </p:spPr>
        <p:txBody>
          <a:bodyPr/>
          <a:lstStyle>
            <a:lvl1pPr marL="0" indent="0">
              <a:buNone/>
              <a:defRPr sz="2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461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5" name="Text Placeholder 10"/>
          <p:cNvSpPr>
            <a:spLocks noGrp="1"/>
          </p:cNvSpPr>
          <p:nvPr>
            <p:ph type="body" idx="12"/>
          </p:nvPr>
        </p:nvSpPr>
        <p:spPr>
          <a:xfrm>
            <a:off x="495300" y="1168400"/>
            <a:ext cx="8915400" cy="4918056"/>
          </a:xfrm>
        </p:spPr>
        <p:txBody>
          <a:bodyPr/>
          <a:lstStyle>
            <a:lvl1pPr marL="0" indent="0">
              <a:buNone/>
              <a:defRPr sz="2600">
                <a:solidFill>
                  <a:srgbClr val="00BBE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73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3"/>
          </p:nvPr>
        </p:nvSpPr>
        <p:spPr>
          <a:xfrm>
            <a:off x="495301" y="1168400"/>
            <a:ext cx="4206610" cy="4918056"/>
          </a:xfrm>
        </p:spPr>
        <p:txBody>
          <a:bodyPr/>
          <a:lstStyle>
            <a:lvl1pPr marL="0" indent="0">
              <a:buNone/>
              <a:defRPr sz="2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idx="14"/>
          </p:nvPr>
        </p:nvSpPr>
        <p:spPr>
          <a:xfrm>
            <a:off x="5204090" y="1168400"/>
            <a:ext cx="4206610" cy="4918056"/>
          </a:xfrm>
        </p:spPr>
        <p:txBody>
          <a:bodyPr/>
          <a:lstStyle>
            <a:lvl1pPr marL="0" indent="0">
              <a:buNone/>
              <a:defRPr sz="2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63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13"/>
          </p:nvPr>
        </p:nvSpPr>
        <p:spPr>
          <a:xfrm>
            <a:off x="495301" y="1168400"/>
            <a:ext cx="4206610" cy="4918056"/>
          </a:xfrm>
        </p:spPr>
        <p:txBody>
          <a:bodyPr/>
          <a:lstStyle>
            <a:lvl1pPr marL="0" indent="0">
              <a:buNone/>
              <a:defRPr sz="2600">
                <a:solidFill>
                  <a:srgbClr val="00BBE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idx="14"/>
          </p:nvPr>
        </p:nvSpPr>
        <p:spPr>
          <a:xfrm>
            <a:off x="5204090" y="1168400"/>
            <a:ext cx="4206610" cy="4918056"/>
          </a:xfrm>
        </p:spPr>
        <p:txBody>
          <a:bodyPr/>
          <a:lstStyle>
            <a:lvl1pPr marL="0" indent="0">
              <a:buNone/>
              <a:defRPr sz="2600">
                <a:solidFill>
                  <a:srgbClr val="00BBE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696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06102" y="111301"/>
            <a:ext cx="8911245" cy="7861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 Placeholder 19"/>
          <p:cNvSpPr>
            <a:spLocks noGrp="1"/>
          </p:cNvSpPr>
          <p:nvPr>
            <p:ph type="body" idx="1"/>
          </p:nvPr>
        </p:nvSpPr>
        <p:spPr>
          <a:xfrm>
            <a:off x="506101" y="1082676"/>
            <a:ext cx="89154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845376" y="6584387"/>
            <a:ext cx="846092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0" y="925559"/>
            <a:ext cx="990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 userDrawn="1"/>
        </p:nvSpPr>
        <p:spPr bwMode="auto">
          <a:xfrm>
            <a:off x="144019" y="6548336"/>
            <a:ext cx="4664965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This Proposal is Highly Confidential and Proprietary to Accenture</a:t>
            </a:r>
          </a:p>
        </p:txBody>
      </p:sp>
      <p:sp>
        <p:nvSpPr>
          <p:cNvPr id="10" name="正方形/長方形 9"/>
          <p:cNvSpPr/>
          <p:nvPr userDrawn="1"/>
        </p:nvSpPr>
        <p:spPr bwMode="auto">
          <a:xfrm>
            <a:off x="6145427" y="6575319"/>
            <a:ext cx="327206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ja-JP" sz="10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  <a:ea typeface="MS UI Gothic" panose="020B0600070205080204" pitchFamily="50" charset="-128"/>
                <a:cs typeface="Tahoma" panose="020B0604030504040204" pitchFamily="34" charset="0"/>
              </a:rPr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985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de-DE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jp/documentation/" TargetMode="External"/><Relationship Id="rId2" Type="http://schemas.openxmlformats.org/officeDocument/2006/relationships/hyperlink" Target="https://aws.amazon.com/jp/aws-jp-introduction/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402336" y="4585646"/>
            <a:ext cx="4691768" cy="1357953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火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19:00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20:30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@ESS16F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会議室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5846064" cy="1462207"/>
          </a:xfrm>
        </p:spPr>
        <p:txBody>
          <a:bodyPr anchor="t" anchorCtr="0"/>
          <a:lstStyle/>
          <a:p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AWS 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初心者向け勉強会</a:t>
            </a:r>
            <a:r>
              <a:rPr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b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～仮想ネットワーク、</a:t>
            </a:r>
            <a:r>
              <a:rPr lang="en-US" altLang="ja-JP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VPC</a:t>
            </a:r>
            <a:r>
              <a:rPr lang="ja-JP" altLang="en-US" sz="28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endParaRPr kumimoji="1" lang="ja-JP" altLang="en-US" sz="28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7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0" dirty="0" smtClean="0"/>
              <a:t>本日のキーワード</a:t>
            </a:r>
            <a:endParaRPr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3842"/>
            <a:ext cx="9448800" cy="5588386"/>
          </a:xfrm>
        </p:spPr>
        <p:txBody>
          <a:bodyPr anchor="t" anchorCtr="0"/>
          <a:lstStyle/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ja-JP" altLang="en-US" sz="2000" dirty="0" smtClean="0"/>
              <a:t> リージョン 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Region)</a:t>
            </a:r>
            <a:endParaRPr lang="en-US" altLang="ja-JP" sz="2000" dirty="0" smtClean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ja-JP" altLang="en-US" sz="2000" dirty="0" smtClean="0"/>
              <a:t> アベイラビリティゾーン </a:t>
            </a:r>
            <a:r>
              <a:rPr lang="en-US" altLang="ja-JP" sz="2000" dirty="0" smtClean="0"/>
              <a:t>(</a:t>
            </a:r>
            <a:r>
              <a:rPr lang="en-US" altLang="ja-JP" sz="2000" dirty="0"/>
              <a:t>Availability Zone)</a:t>
            </a:r>
            <a:endParaRPr lang="en-US" altLang="ja-JP" sz="2000" dirty="0" smtClean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VPC (Virtual Private Cloud)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</a:t>
            </a:r>
            <a:r>
              <a:rPr lang="ja-JP" altLang="en-US" sz="2000" dirty="0" smtClean="0"/>
              <a:t>サブネット </a:t>
            </a:r>
            <a:r>
              <a:rPr lang="en-US" altLang="ja-JP" sz="2000" dirty="0" smtClean="0"/>
              <a:t>(Subnet)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</a:t>
            </a:r>
            <a:r>
              <a:rPr lang="ja-JP" altLang="en-US" sz="2000" dirty="0" smtClean="0"/>
              <a:t>ネットワーク </a:t>
            </a:r>
            <a:r>
              <a:rPr lang="en-US" altLang="ja-JP" sz="2000" dirty="0" smtClean="0"/>
              <a:t>ACL (Network ACL)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en-US" altLang="ja-JP" sz="2000" dirty="0" smtClean="0"/>
              <a:t> </a:t>
            </a:r>
            <a:r>
              <a:rPr lang="ja-JP" altLang="en-US" sz="2000" dirty="0" smtClean="0"/>
              <a:t>セキュリティグループ </a:t>
            </a:r>
            <a:r>
              <a:rPr lang="en-US" altLang="ja-JP" sz="2000" dirty="0" smtClean="0"/>
              <a:t>(Security Group)</a:t>
            </a:r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endParaRPr lang="en-US" altLang="ja-JP" sz="2000" dirty="0"/>
          </a:p>
          <a:p>
            <a:pPr>
              <a:spcAft>
                <a:spcPts val="0"/>
              </a:spcAft>
              <a:buFont typeface="Meiryo UI" panose="020B0604030504040204" pitchFamily="50" charset="-128"/>
              <a:buChar char="⃞"/>
              <a:defRPr/>
            </a:pPr>
            <a:r>
              <a:rPr lang="ja-JP" altLang="en-US" sz="2000" dirty="0" smtClean="0"/>
              <a:t> インターネットゲートウェイ </a:t>
            </a:r>
            <a:r>
              <a:rPr lang="en-US" altLang="ja-JP" sz="2000" dirty="0" smtClean="0"/>
              <a:t>(</a:t>
            </a:r>
            <a:r>
              <a:rPr lang="en-US" altLang="ja-JP" sz="2000" u="sng" dirty="0" smtClean="0"/>
              <a:t>I</a:t>
            </a:r>
            <a:r>
              <a:rPr lang="en-US" altLang="ja-JP" sz="2000" dirty="0" smtClean="0"/>
              <a:t>nternet </a:t>
            </a:r>
            <a:r>
              <a:rPr lang="en-US" altLang="ja-JP" sz="2000" u="sng" dirty="0" err="1" smtClean="0"/>
              <a:t>G</a:t>
            </a:r>
            <a:r>
              <a:rPr lang="en-US" altLang="ja-JP" sz="2000" dirty="0" err="1" smtClean="0"/>
              <a:t>ate</a:t>
            </a:r>
            <a:r>
              <a:rPr lang="en-US" altLang="ja-JP" sz="2000" u="sng" dirty="0" err="1" smtClean="0"/>
              <a:t>W</a:t>
            </a:r>
            <a:r>
              <a:rPr lang="en-US" altLang="ja-JP" sz="2000" dirty="0" err="1" smtClean="0"/>
              <a:t>ay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※</a:t>
            </a:r>
            <a:r>
              <a:rPr lang="ja-JP" altLang="en-US" sz="2000" dirty="0" smtClean="0"/>
              <a:t>略して </a:t>
            </a:r>
            <a:r>
              <a:rPr lang="en-US" altLang="ja-JP" sz="2000" dirty="0" smtClean="0"/>
              <a:t>IGW </a:t>
            </a:r>
            <a:r>
              <a:rPr lang="ja-JP" altLang="en-US" sz="2000" dirty="0" smtClean="0"/>
              <a:t>とも言う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24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2"/>
          </p:nvPr>
        </p:nvSpPr>
        <p:spPr>
          <a:xfrm>
            <a:off x="698455" y="1336964"/>
            <a:ext cx="8509091" cy="4987636"/>
          </a:xfrm>
        </p:spPr>
        <p:txBody>
          <a:bodyPr rIns="72000"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タイムテーブル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前提知識の説明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参考資料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本日のキーワード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0" dirty="0" smtClean="0"/>
              <a:t>タイムテーブル</a:t>
            </a:r>
            <a:endParaRPr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3842"/>
            <a:ext cx="9448800" cy="5588386"/>
          </a:xfrm>
        </p:spPr>
        <p:txBody>
          <a:bodyPr anchor="t" anchorCtr="0"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2000" dirty="0" smtClean="0"/>
              <a:t>19:00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19:20</a:t>
            </a:r>
            <a:r>
              <a:rPr lang="ja-JP" altLang="en-US" sz="2000" dirty="0" smtClean="0"/>
              <a:t>　はじめに、前提知識の説明</a:t>
            </a:r>
            <a:endParaRPr lang="en-US" altLang="ja-JP" sz="2000" dirty="0" smtClean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en-US" altLang="ja-JP" sz="1800" dirty="0"/>
              <a:t> </a:t>
            </a:r>
            <a:r>
              <a:rPr lang="ja-JP" altLang="en-US" sz="1800" dirty="0"/>
              <a:t>リージョン</a:t>
            </a:r>
            <a:endParaRPr lang="en-US" altLang="ja-JP" sz="1800" dirty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ja-JP" altLang="en-US" sz="1800" dirty="0"/>
              <a:t> </a:t>
            </a:r>
            <a:r>
              <a:rPr lang="ja-JP" altLang="en-US" sz="1800" dirty="0" smtClean="0"/>
              <a:t>アベイラビリティゾーン</a:t>
            </a:r>
            <a:endParaRPr lang="en-US" altLang="ja-JP" sz="1800" dirty="0" smtClean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en-US" altLang="ja-JP" sz="1800" dirty="0" smtClean="0"/>
              <a:t> VPC</a:t>
            </a:r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en-US" altLang="ja-JP" sz="1800" dirty="0"/>
              <a:t> </a:t>
            </a:r>
            <a:r>
              <a:rPr lang="ja-JP" altLang="en-US" sz="1800" dirty="0" smtClean="0"/>
              <a:t>実機演習で環境構築するネットワーク構成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2000" dirty="0" smtClean="0"/>
              <a:t>19:20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20:20</a:t>
            </a:r>
            <a:r>
              <a:rPr lang="ja-JP" altLang="en-US" sz="2000" dirty="0" smtClean="0"/>
              <a:t>　仮想ネットワークの作成</a:t>
            </a:r>
            <a:endParaRPr lang="en-US" altLang="ja-JP" sz="2000" dirty="0" smtClean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en-US" altLang="ja-JP" sz="1800" dirty="0" smtClean="0"/>
              <a:t> VPC </a:t>
            </a:r>
            <a:r>
              <a:rPr lang="ja-JP" altLang="en-US" sz="1800" dirty="0"/>
              <a:t>の作成</a:t>
            </a:r>
            <a:endParaRPr lang="en-US" altLang="ja-JP" sz="1800" dirty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ja-JP" altLang="en-US" sz="1800" dirty="0" smtClean="0"/>
              <a:t> サブネット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作成</a:t>
            </a:r>
            <a:endParaRPr lang="en-US" altLang="ja-JP" sz="1800" dirty="0" smtClean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ja-JP" altLang="en-US" sz="1800" dirty="0"/>
              <a:t> </a:t>
            </a:r>
            <a:r>
              <a:rPr lang="ja-JP" altLang="en-US" sz="1800" dirty="0" smtClean="0"/>
              <a:t>ネットワーク </a:t>
            </a:r>
            <a:r>
              <a:rPr lang="en-US" altLang="ja-JP" sz="1800" dirty="0"/>
              <a:t>ACL 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作成</a:t>
            </a:r>
            <a:endParaRPr lang="en-US" altLang="ja-JP" sz="1800" dirty="0" smtClean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ja-JP" altLang="en-US" sz="1800" dirty="0" smtClean="0"/>
              <a:t> インターネットゲートウェイ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作成</a:t>
            </a:r>
            <a:endParaRPr lang="en-US" altLang="ja-JP" sz="1800" dirty="0" smtClean="0"/>
          </a:p>
          <a:p>
            <a:pPr marL="879475" indent="-342900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ja-JP" altLang="en-US" sz="1800" dirty="0" smtClean="0"/>
              <a:t> ルートテーブル</a:t>
            </a:r>
            <a:r>
              <a:rPr lang="ja-JP" altLang="en-US" sz="1800" dirty="0"/>
              <a:t>の作成</a:t>
            </a:r>
            <a:endParaRPr lang="en-US" altLang="ja-JP" sz="1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2000" dirty="0" smtClean="0"/>
              <a:t>20:20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20:30</a:t>
            </a:r>
            <a:r>
              <a:rPr lang="ja-JP" altLang="en-US" sz="2000" dirty="0" smtClean="0"/>
              <a:t>　まとめ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2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 smtClean="0"/>
              <a:t>■前提知識の説明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 smtClean="0"/>
              <a:t>　リージョン </a:t>
            </a:r>
            <a:r>
              <a:rPr lang="en-US" altLang="ja-JP" b="0" dirty="0"/>
              <a:t>(Region)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" y="987096"/>
            <a:ext cx="98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■前提知識の説明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 smtClean="0"/>
              <a:t>　アベイラビリティゾーン </a:t>
            </a:r>
            <a:r>
              <a:rPr lang="en-US" altLang="ja-JP" b="0" dirty="0"/>
              <a:t>(Availability Zone)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9" y="1005598"/>
            <a:ext cx="9704762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■前提知識の説明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 smtClean="0"/>
              <a:t>　</a:t>
            </a:r>
            <a:r>
              <a:rPr lang="en-US" altLang="ja-JP" b="0" dirty="0"/>
              <a:t>VPC (Virtual Private Cloud</a:t>
            </a:r>
            <a:r>
              <a:rPr lang="en-US" altLang="ja-JP" b="0" dirty="0" smtClean="0"/>
              <a:t>)</a:t>
            </a:r>
            <a:endParaRPr lang="en-US" altLang="ja-JP" b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3" y="1135690"/>
            <a:ext cx="9660394" cy="45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■前提知識の説明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 smtClean="0"/>
              <a:t>　</a:t>
            </a:r>
            <a:r>
              <a:rPr lang="en-US" altLang="ja-JP" b="0" dirty="0"/>
              <a:t>VPC (Virtual Private Cloud</a:t>
            </a:r>
            <a:r>
              <a:rPr lang="en-US" altLang="ja-JP" b="0" dirty="0" smtClean="0"/>
              <a:t>)</a:t>
            </a:r>
            <a:endParaRPr lang="en-US" altLang="ja-JP" b="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34" y="1444815"/>
            <a:ext cx="7648133" cy="39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■前提知識の説明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/>
              <a:t>　実機演習で環境構築するネットワーク構成</a:t>
            </a: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3842"/>
            <a:ext cx="9448800" cy="5588386"/>
          </a:xfrm>
        </p:spPr>
        <p:txBody>
          <a:bodyPr anchor="t" anchorCtr="0"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2000" dirty="0"/>
              <a:t>本日</a:t>
            </a:r>
            <a:r>
              <a:rPr lang="ja-JP" altLang="en-US" sz="2000" dirty="0" smtClean="0"/>
              <a:t>の実機演習で構築する仮想ネットワーク構成は以下の通り。</a:t>
            </a:r>
            <a:endParaRPr lang="ja-JP" altLang="en-US" sz="2000" dirty="0"/>
          </a:p>
        </p:txBody>
      </p:sp>
      <p:sp>
        <p:nvSpPr>
          <p:cNvPr id="2" name="円/楕円 1"/>
          <p:cNvSpPr/>
          <p:nvPr/>
        </p:nvSpPr>
        <p:spPr bwMode="gray">
          <a:xfrm>
            <a:off x="7620000" y="111301"/>
            <a:ext cx="2286000" cy="1031699"/>
          </a:xfrm>
          <a:prstGeom prst="ellipse">
            <a:avLst/>
          </a:prstGeom>
          <a:solidFill>
            <a:srgbClr val="FFC000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編集中</a:t>
            </a:r>
          </a:p>
        </p:txBody>
      </p:sp>
    </p:spTree>
    <p:extLst>
      <p:ext uri="{BB962C8B-B14F-4D97-AF65-F5344CB8AC3E}">
        <p14:creationId xmlns:p14="http://schemas.microsoft.com/office/powerpoint/2010/main" val="34432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0" dirty="0" smtClean="0"/>
              <a:t>参考資料</a:t>
            </a:r>
            <a:endParaRPr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3842"/>
            <a:ext cx="9448800" cy="5588386"/>
          </a:xfrm>
        </p:spPr>
        <p:txBody>
          <a:bodyPr anchor="t" anchorCtr="0"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2000" dirty="0" smtClean="0"/>
              <a:t>■</a:t>
            </a:r>
            <a:r>
              <a:rPr lang="en-US" altLang="ja-JP" sz="2000" dirty="0" smtClean="0"/>
              <a:t>AWS </a:t>
            </a:r>
            <a:r>
              <a:rPr lang="ja-JP" altLang="en-US" sz="2000" dirty="0"/>
              <a:t>クラウドサービス活用資料集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1800" dirty="0" smtClean="0"/>
              <a:t>AWS </a:t>
            </a:r>
            <a:r>
              <a:rPr lang="ja-JP" altLang="en-US" sz="1800" dirty="0" smtClean="0"/>
              <a:t>の各機能に関する説明資料やオンデマンドセミナーが掲載されています。各機能の概要を把握したい場合、イメージをつかみたい場合に確認するといいと思います。</a:t>
            </a:r>
            <a:endParaRPr lang="en-US" altLang="ja-JP" sz="1800" dirty="0" smtClean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- </a:t>
            </a:r>
            <a:r>
              <a:rPr lang="ja-JP" altLang="en-US" sz="1800" dirty="0" smtClean="0"/>
              <a:t>ネットワーキング</a:t>
            </a:r>
            <a:endParaRPr lang="ja-JP" altLang="en-US" sz="1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　</a:t>
            </a:r>
            <a:r>
              <a:rPr lang="en-US" altLang="ja-JP" sz="1800" dirty="0"/>
              <a:t>- Amazon </a:t>
            </a:r>
            <a:r>
              <a:rPr lang="en-US" altLang="ja-JP" sz="1800" dirty="0" smtClean="0"/>
              <a:t>VPC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1800" dirty="0" smtClean="0">
                <a:hlinkClick r:id="rId2"/>
              </a:rPr>
              <a:t>https</a:t>
            </a:r>
            <a:r>
              <a:rPr lang="en-US" altLang="ja-JP" sz="1800" dirty="0">
                <a:hlinkClick r:id="rId2"/>
              </a:rPr>
              <a:t>://aws.amazon.com/jp/aws-jp-introduction/</a:t>
            </a:r>
            <a:endParaRPr lang="en-US" altLang="ja-JP" sz="18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altLang="ja-JP" sz="1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2000" dirty="0"/>
              <a:t>■</a:t>
            </a:r>
            <a:r>
              <a:rPr lang="ja-JP" altLang="en-US" sz="2000" dirty="0" smtClean="0"/>
              <a:t>マニュアル</a:t>
            </a:r>
            <a:endParaRPr lang="ja-JP" altLang="en-US" sz="20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 smtClean="0"/>
              <a:t>各機能ごとのマニュアルが掲載されています。</a:t>
            </a:r>
            <a:endParaRPr lang="en-US" altLang="ja-JP" sz="1800" dirty="0" smtClean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</a:t>
            </a:r>
            <a:r>
              <a:rPr lang="en-US" altLang="ja-JP" sz="1800" dirty="0"/>
              <a:t>- Amazon Web Services</a:t>
            </a:r>
            <a:r>
              <a:rPr lang="ja-JP" altLang="en-US" sz="1800" dirty="0"/>
              <a:t>（</a:t>
            </a:r>
            <a:r>
              <a:rPr lang="en-US" altLang="ja-JP" sz="1800" dirty="0"/>
              <a:t>AWS</a:t>
            </a:r>
            <a:r>
              <a:rPr lang="ja-JP" altLang="en-US" sz="1800" dirty="0"/>
              <a:t>）ドキュメント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　</a:t>
            </a:r>
            <a:r>
              <a:rPr lang="en-US" altLang="ja-JP" sz="1800" dirty="0" smtClean="0"/>
              <a:t>- </a:t>
            </a:r>
            <a:r>
              <a:rPr lang="ja-JP" altLang="en-US" sz="1800" dirty="0" smtClean="0"/>
              <a:t>ネットワーキング</a:t>
            </a:r>
            <a:endParaRPr lang="ja-JP" altLang="en-US" sz="1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- </a:t>
            </a:r>
            <a:r>
              <a:rPr lang="en-US" altLang="ja-JP" sz="1800" dirty="0"/>
              <a:t>Amazon </a:t>
            </a:r>
            <a:r>
              <a:rPr lang="en-US" altLang="ja-JP" sz="1800" dirty="0" smtClean="0"/>
              <a:t>VPC</a:t>
            </a:r>
            <a:endParaRPr lang="en-US" altLang="ja-JP" sz="18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ja-JP" sz="1800" dirty="0">
                <a:hlinkClick r:id="rId3"/>
              </a:rPr>
              <a:t>https://aws.amazon.com/jp/documentation</a:t>
            </a:r>
            <a:r>
              <a:rPr lang="en-US" altLang="ja-JP" sz="1800" dirty="0" smtClean="0">
                <a:hlinkClick r:id="rId3"/>
              </a:rPr>
              <a:t>/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7405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_Operations_template 4-3">
  <a:themeElements>
    <a:clrScheme name="Accenture Strategy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FF0000"/>
      </a:accent1>
      <a:accent2>
        <a:srgbClr val="359B4C"/>
      </a:accent2>
      <a:accent3>
        <a:srgbClr val="FF9900"/>
      </a:accent3>
      <a:accent4>
        <a:srgbClr val="00BBEE"/>
      </a:accent4>
      <a:accent5>
        <a:srgbClr val="993399"/>
      </a:accent5>
      <a:accent6>
        <a:srgbClr val="002266"/>
      </a:accent6>
      <a:hlink>
        <a:srgbClr val="2F539C"/>
      </a:hlink>
      <a:folHlink>
        <a:srgbClr val="99222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3D3C00854694C9BF233A3AD41F6E5" ma:contentTypeVersion="0" ma:contentTypeDescription="Create a new document." ma:contentTypeScope="" ma:versionID="513ad6f0aaa6744c4de159b81b5f4b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CE741-FCCD-43CA-BAF0-1B19A911DE5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01C418-3353-4F64-9E36-9283A8D95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4915-1C98-46B8-97C5-CD6BA6867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A4 210 x 297 mm</PresentationFormat>
  <Paragraphs>62</Paragraphs>
  <Slides>10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Meiryo UI</vt:lpstr>
      <vt:lpstr>ＭＳ Ｐゴシック</vt:lpstr>
      <vt:lpstr>MS UI Gothic</vt:lpstr>
      <vt:lpstr>Arial</vt:lpstr>
      <vt:lpstr>Calibri</vt:lpstr>
      <vt:lpstr>Tahoma</vt:lpstr>
      <vt:lpstr>Acc_Operations_template 4-3</vt:lpstr>
      <vt:lpstr>think-cell Slide</vt:lpstr>
      <vt:lpstr>AWS 初心者向け勉強会(第2回) ～仮想ネットワーク、VPC～</vt:lpstr>
      <vt:lpstr>目次</vt:lpstr>
      <vt:lpstr>タイムテーブル</vt:lpstr>
      <vt:lpstr>■前提知識の説明 　リージョン (Region)</vt:lpstr>
      <vt:lpstr>■前提知識の説明 　アベイラビリティゾーン (Availability Zone)</vt:lpstr>
      <vt:lpstr>■前提知識の説明 　VPC (Virtual Private Cloud)</vt:lpstr>
      <vt:lpstr>■前提知識の説明 　VPC (Virtual Private Cloud)</vt:lpstr>
      <vt:lpstr>■前提知識の説明 　実機演習で環境構築するネットワーク構成</vt:lpstr>
      <vt:lpstr>参考資料</vt:lpstr>
      <vt:lpstr>本日のキーワード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2014-08-07T04:27:30Z</dcterms:created>
  <dcterms:modified xsi:type="dcterms:W3CDTF">2016-11-13T12:59:58Z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0x0101008923D3C00854694C9BF233A3AD41F6E5</vt:lpwstr>
  </property>
</Properties>
</file>