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3225154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3225154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3225154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3225154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f0e3b9f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f0e3b9f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wanted to create a last line of defense for a system when a user’s login information is compromised and also to create a system to prevent lower </a:t>
            </a:r>
            <a:r>
              <a:rPr lang="en"/>
              <a:t>privileged</a:t>
            </a:r>
            <a:r>
              <a:rPr lang="en"/>
              <a:t> users from access sensitive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3225154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3225154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IAM is a security measure that implements access control based on user identity. It allows the system to prevent the risk of any internal attacks where a lower </a:t>
            </a:r>
            <a:r>
              <a:rPr lang="en"/>
              <a:t>privileged</a:t>
            </a:r>
            <a:r>
              <a:rPr lang="en"/>
              <a:t> user is attempting to access information or perform actions they are not authorized 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3225154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3225154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will be creating a IAM system that implements role based access control in an example forum </a:t>
            </a:r>
            <a:r>
              <a:rPr lang="en"/>
              <a:t>application</a:t>
            </a:r>
            <a:r>
              <a:rPr lang="en"/>
              <a:t>. We will be utilizing various tools, frameworks and a relational database to implement our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3225154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3225154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look at the methodology we used to implement role based access control in a forum application. The first and most crucial component of implementing role based access control is an access matrix which contains the details of all the roles in the system and the API permissions for each of the roles.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f0e3b9f0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f0e3b9f0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database structure where we are storing the access matrix in the circled rbac table. We also have the users table that holds all the user data, thread and comments tables that contain all the forum application data.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f0e3b9f0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f0e3b9f0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we have the backend web server where we have implemented the following 3 services that implement different business logic for the application. The main component for the role based access control is the request interceptor component that will intercept any API requests and check if the user has permission to make that request. Also the login service APIs is not covered as it should be accessible to anyone on the internet to authenticate themselves before interacting with the other APIs of our application.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a:t>
            </a:r>
            <a:endParaRPr/>
          </a:p>
          <a:p>
            <a:pPr indent="0" lvl="0" marL="0" rtl="0" algn="l">
              <a:spcBef>
                <a:spcPts val="0"/>
              </a:spcBef>
              <a:spcAft>
                <a:spcPts val="0"/>
              </a:spcAft>
              <a:buClr>
                <a:schemeClr val="dk1"/>
              </a:buClr>
              <a:buSzPts val="1100"/>
              <a:buFont typeface="Arial"/>
              <a:buNone/>
            </a:pPr>
            <a:r>
              <a:rPr lang="en"/>
              <a:t>Aaditya will talk about the structure of our system and will show an example for how an API request is handled.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f0e3b9f0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f0e3b9f0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model view controller architecture in our </a:t>
            </a:r>
            <a:r>
              <a:rPr lang="en"/>
              <a:t>application</a:t>
            </a:r>
            <a:r>
              <a:rPr lang="en"/>
              <a:t> which allowed us to </a:t>
            </a:r>
            <a:r>
              <a:rPr lang="en"/>
              <a:t>separate</a:t>
            </a:r>
            <a:r>
              <a:rPr lang="en"/>
              <a:t> the front end and backend into different components so it would be easier to code and debug one without breaking the other. In this deployment diagram you can see all the </a:t>
            </a:r>
            <a:r>
              <a:rPr lang="en"/>
              <a:t>components</a:t>
            </a:r>
            <a:r>
              <a:rPr lang="en"/>
              <a:t> to our application. As you can see the front end of the web app is created using flutterflow ui. The front end communicates to our backend via api requests. Our server, build with the springboots framework responds to the requests from the front end by querying our postgresql database hosted on the cloud.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3225154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3225154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is our sequence diagram. As you can see the user opens the </a:t>
            </a:r>
            <a:r>
              <a:rPr lang="en" sz="1500"/>
              <a:t>webpage</a:t>
            </a:r>
            <a:r>
              <a:rPr lang="en" sz="1500"/>
              <a:t> and </a:t>
            </a:r>
            <a:r>
              <a:rPr lang="en" sz="1500"/>
              <a:t>attempts</a:t>
            </a:r>
            <a:r>
              <a:rPr lang="en" sz="1500"/>
              <a:t> to login which sends a login api request to the backend. After the user can attempt to do other actions which awakes the interceptor on our springboots framework. The interceptor intercepts the api request and </a:t>
            </a:r>
            <a:r>
              <a:rPr lang="en" sz="1500"/>
              <a:t>verifies</a:t>
            </a:r>
            <a:r>
              <a:rPr lang="en" sz="1500"/>
              <a:t> if the user can commit that action based on their role by querying the postgresql db. If not the cannot commit the action. If they are authorized then the api request goes through and returns the user to the action they want to commit.</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Identity and Access Management </a:t>
            </a:r>
            <a:endParaRPr/>
          </a:p>
        </p:txBody>
      </p:sp>
      <p:sp>
        <p:nvSpPr>
          <p:cNvPr id="64" name="Google Shape;64;p13"/>
          <p:cNvSpPr txBox="1"/>
          <p:nvPr>
            <p:ph idx="1" type="subTitle"/>
          </p:nvPr>
        </p:nvSpPr>
        <p:spPr>
          <a:xfrm>
            <a:off x="1680300" y="2906350"/>
            <a:ext cx="5783400" cy="145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8</a:t>
            </a:r>
            <a:endParaRPr/>
          </a:p>
          <a:p>
            <a:pPr indent="0" lvl="0" marL="0" rtl="0" algn="l">
              <a:spcBef>
                <a:spcPts val="0"/>
              </a:spcBef>
              <a:spcAft>
                <a:spcPts val="0"/>
              </a:spcAft>
              <a:buNone/>
            </a:pPr>
            <a:r>
              <a:rPr lang="en" sz="2200"/>
              <a:t>Presented by: Preet Patel, Tiwaloluwa Ojo, Waleed El Alawi, Aaditya Rajput</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 Results and Evaluation</a:t>
            </a:r>
            <a:endParaRPr/>
          </a:p>
        </p:txBody>
      </p:sp>
      <p:pic>
        <p:nvPicPr>
          <p:cNvPr id="120" name="Google Shape;120;p22"/>
          <p:cNvPicPr preferRelativeResize="0"/>
          <p:nvPr/>
        </p:nvPicPr>
        <p:blipFill rotWithShape="1">
          <a:blip r:embed="rId3">
            <a:alphaModFix/>
          </a:blip>
          <a:srcRect b="7955" l="15856" r="9242" t="56242"/>
          <a:stretch/>
        </p:blipFill>
        <p:spPr>
          <a:xfrm>
            <a:off x="425928" y="1683700"/>
            <a:ext cx="8292149" cy="1776101"/>
          </a:xfrm>
          <a:prstGeom prst="rect">
            <a:avLst/>
          </a:prstGeom>
          <a:noFill/>
          <a:ln>
            <a:noFill/>
          </a:ln>
        </p:spPr>
      </p:pic>
      <p:sp>
        <p:nvSpPr>
          <p:cNvPr id="121" name="Google Shape;121;p22"/>
          <p:cNvSpPr/>
          <p:nvPr/>
        </p:nvSpPr>
        <p:spPr>
          <a:xfrm>
            <a:off x="4280250" y="2510700"/>
            <a:ext cx="583500" cy="122100"/>
          </a:xfrm>
          <a:prstGeom prst="lef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p:nvPr/>
        </p:nvSpPr>
        <p:spPr>
          <a:xfrm>
            <a:off x="4995825" y="2676700"/>
            <a:ext cx="583500" cy="122100"/>
          </a:xfrm>
          <a:prstGeom prst="lef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12500"/>
              <a:buChar char="●"/>
            </a:pPr>
            <a:r>
              <a:rPr lang="en" sz="1600"/>
              <a:t>In conclusion, our team has successfully developed an Identity and Access Management (IAM) framework using RBAC rules for a web forum application designed in FlutterFlow CMS and Spring Boot.</a:t>
            </a:r>
            <a:r>
              <a:rPr lang="en"/>
              <a:t> </a:t>
            </a:r>
            <a:endParaRPr/>
          </a:p>
          <a:p>
            <a:pPr indent="-331390" lvl="0" marL="457200" rtl="0" algn="l">
              <a:spcBef>
                <a:spcPts val="0"/>
              </a:spcBef>
              <a:spcAft>
                <a:spcPts val="0"/>
              </a:spcAft>
              <a:buSzPct val="100000"/>
              <a:buChar char="●"/>
            </a:pPr>
            <a:r>
              <a:rPr lang="en" sz="1750">
                <a:highlight>
                  <a:schemeClr val="lt1"/>
                </a:highlight>
                <a:latin typeface="Arial"/>
                <a:ea typeface="Arial"/>
                <a:cs typeface="Arial"/>
                <a:sym typeface="Arial"/>
              </a:rPr>
              <a:t>FlutterFlow allowed us to create an intuitive and efficient way to create the frontend whereas Spring Boot and PostgreSQL database allowed us to create the backend of the application.</a:t>
            </a:r>
            <a:endParaRPr sz="1750">
              <a:highlight>
                <a:schemeClr val="lt1"/>
              </a:highlight>
              <a:latin typeface="Arial"/>
              <a:ea typeface="Arial"/>
              <a:cs typeface="Arial"/>
              <a:sym typeface="Arial"/>
            </a:endParaRPr>
          </a:p>
          <a:p>
            <a:pPr indent="-328453" lvl="0" marL="457200" rtl="0" algn="l">
              <a:spcBef>
                <a:spcPts val="0"/>
              </a:spcBef>
              <a:spcAft>
                <a:spcPts val="0"/>
              </a:spcAft>
              <a:buSzPct val="100000"/>
              <a:buFont typeface="Arial"/>
              <a:buChar char="●"/>
            </a:pPr>
            <a:r>
              <a:rPr lang="en" sz="1700">
                <a:highlight>
                  <a:schemeClr val="lt1"/>
                </a:highlight>
                <a:latin typeface="Arial"/>
                <a:ea typeface="Arial"/>
                <a:cs typeface="Arial"/>
                <a:sym typeface="Arial"/>
              </a:rPr>
              <a:t>Our Project has achieved its objectives, which included creating a secure role-based access system and a simple forum webpage to display threads and comments. Additionally, our project has demonstrated how the use of modern development tools and frameworks can simplify the development process and increase productivity. </a:t>
            </a:r>
            <a:endParaRPr sz="1700">
              <a:highlight>
                <a:schemeClr val="lt1"/>
              </a:highlight>
              <a:latin typeface="Arial"/>
              <a:ea typeface="Arial"/>
              <a:cs typeface="Arial"/>
              <a:sym typeface="Arial"/>
            </a:endParaRPr>
          </a:p>
          <a:p>
            <a:pPr indent="0" lvl="0" marL="457200" rtl="0" algn="l">
              <a:spcBef>
                <a:spcPts val="1200"/>
              </a:spcBef>
              <a:spcAft>
                <a:spcPts val="1200"/>
              </a:spcAft>
              <a:buNone/>
            </a:pPr>
            <a:r>
              <a:t/>
            </a:r>
            <a:endParaRPr>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Motivation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motivation behind this project is to </a:t>
            </a:r>
            <a:r>
              <a:rPr lang="en"/>
              <a:t>implement</a:t>
            </a:r>
            <a:r>
              <a:rPr lang="en"/>
              <a:t> a last line of defense to limit the amount of damage to a system when the security of the application is compromised.</a:t>
            </a:r>
            <a:endParaRPr/>
          </a:p>
          <a:p>
            <a:pPr indent="-342900" lvl="0" marL="457200" rtl="0" algn="l">
              <a:spcBef>
                <a:spcPts val="0"/>
              </a:spcBef>
              <a:spcAft>
                <a:spcPts val="0"/>
              </a:spcAft>
              <a:buSzPts val="1800"/>
              <a:buChar char="●"/>
            </a:pPr>
            <a:r>
              <a:rPr lang="en"/>
              <a:t>The project should involve creating a system to prevent unauthorized users from accessing sensitive data or performing actions in the system that require higher level of security clearance.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IAM?</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Identity and Access Management (IAM) is a framework of business processes, policies, and technologies that facilitates the management and access to digital </a:t>
            </a:r>
            <a:r>
              <a:rPr lang="en"/>
              <a:t>intellectual</a:t>
            </a:r>
            <a:r>
              <a:rPr lang="en"/>
              <a:t> property based on digital </a:t>
            </a:r>
            <a:r>
              <a:rPr lang="en"/>
              <a:t>identity.</a:t>
            </a:r>
            <a:endParaRPr/>
          </a:p>
          <a:p>
            <a:pPr indent="-342900" lvl="0" marL="457200" rtl="0" algn="l">
              <a:spcBef>
                <a:spcPts val="0"/>
              </a:spcBef>
              <a:spcAft>
                <a:spcPts val="0"/>
              </a:spcAft>
              <a:buSzPts val="1800"/>
              <a:buChar char="●"/>
            </a:pPr>
            <a:r>
              <a:rPr lang="en"/>
              <a:t>The use of IAM allows the system to prevent the risk of any internal attacks where a user is attempting to access information they are not authorized to and prevent the risk of users attempting to commit actions they are not authorized 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Aim</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346075" lvl="0" marL="457200" rtl="0" algn="l">
              <a:lnSpc>
                <a:spcPct val="100000"/>
              </a:lnSpc>
              <a:spcBef>
                <a:spcPts val="0"/>
              </a:spcBef>
              <a:spcAft>
                <a:spcPts val="0"/>
              </a:spcAft>
              <a:buSzPct val="113846"/>
              <a:buFont typeface="Arial"/>
              <a:buChar char="●"/>
            </a:pPr>
            <a:r>
              <a:rPr lang="en" sz="6500">
                <a:latin typeface="Arial"/>
                <a:ea typeface="Arial"/>
                <a:cs typeface="Arial"/>
                <a:sym typeface="Arial"/>
              </a:rPr>
              <a:t>T</a:t>
            </a:r>
            <a:r>
              <a:rPr lang="en" sz="7500">
                <a:latin typeface="Arial"/>
                <a:ea typeface="Arial"/>
                <a:cs typeface="Arial"/>
                <a:sym typeface="Arial"/>
              </a:rPr>
              <a:t>he purpose of this project is to build a Role Based Access Control (RBAC) IAM framework for a Web Forum Application.</a:t>
            </a:r>
            <a:endParaRPr sz="7500">
              <a:latin typeface="Arial"/>
              <a:ea typeface="Arial"/>
              <a:cs typeface="Arial"/>
              <a:sym typeface="Arial"/>
            </a:endParaRPr>
          </a:p>
          <a:p>
            <a:pPr indent="0" lvl="0" marL="457200" rtl="0" algn="l">
              <a:lnSpc>
                <a:spcPct val="100000"/>
              </a:lnSpc>
              <a:spcBef>
                <a:spcPts val="0"/>
              </a:spcBef>
              <a:spcAft>
                <a:spcPts val="0"/>
              </a:spcAft>
              <a:buNone/>
            </a:pPr>
            <a:r>
              <a:t/>
            </a:r>
            <a:endParaRPr sz="7500">
              <a:latin typeface="Arial"/>
              <a:ea typeface="Arial"/>
              <a:cs typeface="Arial"/>
              <a:sym typeface="Arial"/>
            </a:endParaRPr>
          </a:p>
          <a:p>
            <a:pPr indent="-347662" lvl="0" marL="457200" rtl="0" algn="l">
              <a:lnSpc>
                <a:spcPct val="100000"/>
              </a:lnSpc>
              <a:spcBef>
                <a:spcPts val="0"/>
              </a:spcBef>
              <a:spcAft>
                <a:spcPts val="0"/>
              </a:spcAft>
              <a:buSzPct val="100000"/>
              <a:buFont typeface="Arial"/>
              <a:buChar char="●"/>
            </a:pPr>
            <a:r>
              <a:rPr lang="en" sz="7500">
                <a:latin typeface="Arial"/>
                <a:ea typeface="Arial"/>
                <a:cs typeface="Arial"/>
                <a:sym typeface="Arial"/>
              </a:rPr>
              <a:t>The Forum application will use APIs to function and these will require users to have valid permissions to be able to call these APIs to perform various actions in the application.</a:t>
            </a:r>
            <a:endParaRPr sz="7500">
              <a:latin typeface="Arial"/>
              <a:ea typeface="Arial"/>
              <a:cs typeface="Arial"/>
              <a:sym typeface="Arial"/>
            </a:endParaRPr>
          </a:p>
          <a:p>
            <a:pPr indent="0" lvl="0" marL="457200" rtl="0" algn="l">
              <a:lnSpc>
                <a:spcPct val="100000"/>
              </a:lnSpc>
              <a:spcBef>
                <a:spcPts val="0"/>
              </a:spcBef>
              <a:spcAft>
                <a:spcPts val="0"/>
              </a:spcAft>
              <a:buNone/>
            </a:pPr>
            <a:r>
              <a:t/>
            </a:r>
            <a:endParaRPr sz="7500">
              <a:latin typeface="Arial"/>
              <a:ea typeface="Arial"/>
              <a:cs typeface="Arial"/>
              <a:sym typeface="Arial"/>
            </a:endParaRPr>
          </a:p>
          <a:p>
            <a:pPr indent="-347662" lvl="0" marL="457200" rtl="0" algn="l">
              <a:lnSpc>
                <a:spcPct val="100000"/>
              </a:lnSpc>
              <a:spcBef>
                <a:spcPts val="0"/>
              </a:spcBef>
              <a:spcAft>
                <a:spcPts val="0"/>
              </a:spcAft>
              <a:buSzPct val="100000"/>
              <a:buFont typeface="Arial"/>
              <a:buChar char="●"/>
            </a:pPr>
            <a:r>
              <a:rPr lang="en" sz="7500">
                <a:latin typeface="Arial"/>
                <a:ea typeface="Arial"/>
                <a:cs typeface="Arial"/>
                <a:sym typeface="Arial"/>
              </a:rPr>
              <a:t>Various tools and frameworks such as a relational database, framework for creating the web server, and a framework for implementing the user interface.</a:t>
            </a:r>
            <a:endParaRPr sz="7500">
              <a:latin typeface="Arial"/>
              <a:ea typeface="Arial"/>
              <a:cs typeface="Arial"/>
              <a:sym typeface="Arial"/>
            </a:endParaRPr>
          </a:p>
          <a:p>
            <a:pPr indent="0" lvl="0" marL="457200" rtl="0" algn="l">
              <a:lnSpc>
                <a:spcPct val="100000"/>
              </a:lnSpc>
              <a:spcBef>
                <a:spcPts val="0"/>
              </a:spcBef>
              <a:spcAft>
                <a:spcPts val="0"/>
              </a:spcAft>
              <a:buNone/>
            </a:pPr>
            <a:r>
              <a:t/>
            </a:r>
            <a:endParaRPr sz="7500">
              <a:latin typeface="Arial"/>
              <a:ea typeface="Arial"/>
              <a:cs typeface="Arial"/>
              <a:sym typeface="Arial"/>
            </a:endParaRPr>
          </a:p>
          <a:p>
            <a:pPr indent="-347662" lvl="0" marL="457200" rtl="0" algn="l">
              <a:lnSpc>
                <a:spcPct val="100000"/>
              </a:lnSpc>
              <a:spcBef>
                <a:spcPts val="0"/>
              </a:spcBef>
              <a:spcAft>
                <a:spcPts val="0"/>
              </a:spcAft>
              <a:buSzPct val="100000"/>
              <a:buFont typeface="Arial"/>
              <a:buChar char="●"/>
            </a:pPr>
            <a:r>
              <a:rPr lang="en" sz="7500">
                <a:latin typeface="Arial MT"/>
                <a:ea typeface="Arial MT"/>
                <a:cs typeface="Arial MT"/>
                <a:sym typeface="Arial MT"/>
              </a:rPr>
              <a:t>The deliverables for this project will consist of a Backend API service, a database, and an user interface.</a:t>
            </a:r>
            <a:endParaRPr sz="7500">
              <a:latin typeface="Arial MT"/>
              <a:ea typeface="Arial MT"/>
              <a:cs typeface="Arial MT"/>
              <a:sym typeface="Arial MT"/>
            </a:endParaRPr>
          </a:p>
          <a:p>
            <a:pPr indent="0" lvl="0" marL="457200" rtl="0" algn="l">
              <a:lnSpc>
                <a:spcPct val="100000"/>
              </a:lnSpc>
              <a:spcBef>
                <a:spcPts val="0"/>
              </a:spcBef>
              <a:spcAft>
                <a:spcPts val="0"/>
              </a:spcAft>
              <a:buNone/>
            </a:pPr>
            <a:r>
              <a:t/>
            </a:r>
            <a:endParaRPr sz="1358">
              <a:latin typeface="Arial MT"/>
              <a:ea typeface="Arial MT"/>
              <a:cs typeface="Arial MT"/>
              <a:sym typeface="Arial MT"/>
            </a:endParaRPr>
          </a:p>
          <a:p>
            <a:pPr indent="0" lvl="0" marL="457200" rtl="0" algn="l">
              <a:lnSpc>
                <a:spcPct val="100000"/>
              </a:lnSpc>
              <a:spcBef>
                <a:spcPts val="0"/>
              </a:spcBef>
              <a:spcAft>
                <a:spcPts val="0"/>
              </a:spcAft>
              <a:buNone/>
            </a:pPr>
            <a:r>
              <a:t/>
            </a:r>
            <a:endParaRPr sz="2100">
              <a:latin typeface="Arial"/>
              <a:ea typeface="Arial"/>
              <a:cs typeface="Arial"/>
              <a:sym typeface="Arial"/>
            </a:endParaRPr>
          </a:p>
          <a:p>
            <a:pPr indent="0" lvl="0" marL="457200" rtl="0" algn="l">
              <a:lnSpc>
                <a:spcPct val="100000"/>
              </a:lnSpc>
              <a:spcBef>
                <a:spcPts val="0"/>
              </a:spcBef>
              <a:spcAft>
                <a:spcPts val="0"/>
              </a:spcAft>
              <a:buNone/>
            </a:pPr>
            <a:r>
              <a:t/>
            </a:r>
            <a:endParaRPr sz="2100">
              <a:latin typeface="Arial"/>
              <a:ea typeface="Arial"/>
              <a:cs typeface="Arial"/>
              <a:sym typeface="Arial"/>
            </a:endParaRPr>
          </a:p>
          <a:p>
            <a:pPr indent="0" lvl="0" marL="0" rtl="0" algn="l">
              <a:spcBef>
                <a:spcPts val="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Implementation </a:t>
            </a:r>
            <a:r>
              <a:rPr lang="en"/>
              <a:t>details</a:t>
            </a:r>
            <a:r>
              <a:rPr lang="en"/>
              <a:t> </a:t>
            </a:r>
            <a:endParaRPr/>
          </a:p>
        </p:txBody>
      </p:sp>
      <p:sp>
        <p:nvSpPr>
          <p:cNvPr id="88" name="Google Shape;88;p17"/>
          <p:cNvSpPr txBox="1"/>
          <p:nvPr>
            <p:ph idx="1" type="body"/>
          </p:nvPr>
        </p:nvSpPr>
        <p:spPr>
          <a:xfrm>
            <a:off x="387900" y="1489825"/>
            <a:ext cx="8368200" cy="319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Access Matrix - Contains details regarding the roles in the system and the different permissions that each roles contains in the system. It can be implemented using a relational database.</a:t>
            </a:r>
            <a:r>
              <a:rPr lang="en"/>
              <a:t> </a:t>
            </a:r>
            <a:endParaRPr/>
          </a:p>
          <a:p>
            <a:pPr indent="0" lvl="0" marL="0" rtl="0" algn="l">
              <a:spcBef>
                <a:spcPts val="1200"/>
              </a:spcBef>
              <a:spcAft>
                <a:spcPts val="1200"/>
              </a:spcAft>
              <a:buNone/>
            </a:pPr>
            <a:r>
              <a:t/>
            </a:r>
            <a:endParaRPr/>
          </a:p>
        </p:txBody>
      </p:sp>
      <p:pic>
        <p:nvPicPr>
          <p:cNvPr id="89" name="Google Shape;89;p17"/>
          <p:cNvPicPr preferRelativeResize="0"/>
          <p:nvPr/>
        </p:nvPicPr>
        <p:blipFill rotWithShape="1">
          <a:blip r:embed="rId3">
            <a:alphaModFix/>
          </a:blip>
          <a:srcRect b="7955" l="15856" r="9242" t="56242"/>
          <a:stretch/>
        </p:blipFill>
        <p:spPr>
          <a:xfrm>
            <a:off x="425928" y="2756675"/>
            <a:ext cx="8292149" cy="1776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Entity Relationship Diagram - Database Structure</a:t>
            </a:r>
            <a:endParaRPr/>
          </a:p>
        </p:txBody>
      </p:sp>
      <p:pic>
        <p:nvPicPr>
          <p:cNvPr id="95" name="Google Shape;95;p18"/>
          <p:cNvPicPr preferRelativeResize="0"/>
          <p:nvPr/>
        </p:nvPicPr>
        <p:blipFill>
          <a:blip r:embed="rId3">
            <a:alphaModFix/>
          </a:blip>
          <a:stretch>
            <a:fillRect/>
          </a:stretch>
        </p:blipFill>
        <p:spPr>
          <a:xfrm>
            <a:off x="1990095" y="1480270"/>
            <a:ext cx="5163800" cy="3182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implementation details </a:t>
            </a:r>
            <a:endParaRPr/>
          </a:p>
        </p:txBody>
      </p:sp>
      <p:pic>
        <p:nvPicPr>
          <p:cNvPr id="101" name="Google Shape;101;p19"/>
          <p:cNvPicPr preferRelativeResize="0"/>
          <p:nvPr/>
        </p:nvPicPr>
        <p:blipFill>
          <a:blip r:embed="rId3">
            <a:alphaModFix/>
          </a:blip>
          <a:stretch>
            <a:fillRect/>
          </a:stretch>
        </p:blipFill>
        <p:spPr>
          <a:xfrm>
            <a:off x="4955225" y="1144125"/>
            <a:ext cx="3506172" cy="3818300"/>
          </a:xfrm>
          <a:prstGeom prst="rect">
            <a:avLst/>
          </a:prstGeom>
          <a:noFill/>
          <a:ln>
            <a:noFill/>
          </a:ln>
        </p:spPr>
      </p:pic>
      <p:sp>
        <p:nvSpPr>
          <p:cNvPr id="102" name="Google Shape;102;p19"/>
          <p:cNvSpPr txBox="1"/>
          <p:nvPr>
            <p:ph idx="1" type="body"/>
          </p:nvPr>
        </p:nvSpPr>
        <p:spPr>
          <a:xfrm>
            <a:off x="387900" y="1409525"/>
            <a:ext cx="4351500" cy="355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Forum Application Backend Server - Contains all the API endpoints that will be used to implement the forum application and the request interceptor that will prevent unauthorized users from accessing APIs that can perform certain actions that require higher level of </a:t>
            </a:r>
            <a:r>
              <a:rPr lang="en"/>
              <a:t>privileges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Deployment Diagram - Forum Application</a:t>
            </a:r>
            <a:endParaRPr/>
          </a:p>
        </p:txBody>
      </p:sp>
      <p:pic>
        <p:nvPicPr>
          <p:cNvPr id="108" name="Google Shape;108;p20"/>
          <p:cNvPicPr preferRelativeResize="0"/>
          <p:nvPr/>
        </p:nvPicPr>
        <p:blipFill>
          <a:blip r:embed="rId3">
            <a:alphaModFix/>
          </a:blip>
          <a:stretch>
            <a:fillRect/>
          </a:stretch>
        </p:blipFill>
        <p:spPr>
          <a:xfrm>
            <a:off x="2332137" y="1479775"/>
            <a:ext cx="4479726" cy="315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Sequence Diagram - Example</a:t>
            </a:r>
            <a:endParaRPr/>
          </a:p>
        </p:txBody>
      </p:sp>
      <p:pic>
        <p:nvPicPr>
          <p:cNvPr id="114" name="Google Shape;114;p21"/>
          <p:cNvPicPr preferRelativeResize="0"/>
          <p:nvPr/>
        </p:nvPicPr>
        <p:blipFill rotWithShape="1">
          <a:blip r:embed="rId3">
            <a:alphaModFix/>
          </a:blip>
          <a:srcRect b="3620" l="0" r="1409" t="2597"/>
          <a:stretch/>
        </p:blipFill>
        <p:spPr>
          <a:xfrm>
            <a:off x="1581150" y="1477850"/>
            <a:ext cx="5981700" cy="32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