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7" r:id="rId1"/>
  </p:sldMasterIdLst>
  <p:notesMasterIdLst>
    <p:notesMasterId r:id="rId16"/>
  </p:notesMasterIdLst>
  <p:sldIdLst>
    <p:sldId id="257" r:id="rId2"/>
    <p:sldId id="258" r:id="rId3"/>
    <p:sldId id="259" r:id="rId4"/>
    <p:sldId id="313" r:id="rId5"/>
    <p:sldId id="314" r:id="rId6"/>
    <p:sldId id="312" r:id="rId7"/>
    <p:sldId id="316" r:id="rId8"/>
    <p:sldId id="317" r:id="rId9"/>
    <p:sldId id="319" r:id="rId10"/>
    <p:sldId id="311" r:id="rId11"/>
    <p:sldId id="309" r:id="rId12"/>
    <p:sldId id="310" r:id="rId13"/>
    <p:sldId id="315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esh Nerka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82" autoAdjust="0"/>
  </p:normalViewPr>
  <p:slideViewPr>
    <p:cSldViewPr>
      <p:cViewPr varScale="1">
        <p:scale>
          <a:sx n="72" d="100"/>
          <a:sy n="72" d="100"/>
        </p:scale>
        <p:origin x="5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64716A-B46E-46DC-B3FA-2E5816E8BC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A0694-C97E-492B-BB15-C90F3BFADF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14E7AC-30C6-4DF7-BD3E-2C5572BF24AD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F66D982-C8B2-4E2E-8BC9-65380B9FCF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D3C5635-C17B-4E8D-979C-9F4F92F4D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A8983-186B-4D35-9640-FBD957CF02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419F4-F106-499A-A5F2-56DD1E38B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382E26-0C75-408D-B9A1-1DC2934DB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B8E9931B-4669-43F4-A452-5F14C5A79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FE337AC-1F67-4154-A8AC-760C5F8C6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A3FC5DC-A65E-4305-B8E9-57EAF885C7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7F9BF1-F417-4F7F-93CF-865CBB44842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382E26-0C75-408D-B9A1-1DC2934DB66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4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9428-607C-4C52-B456-18F7B937C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B745C-D610-4D43-8E50-752781E1D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5D5B7-7590-415B-8C70-1CF767EE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54A1-815C-45B6-B1F2-AE416490BF57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19FC-0E5B-438C-9B8D-E4B3C3DA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55562-065E-4C15-9CEA-C8DA1160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770D9-414E-442F-8589-5960F261F5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00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7A6F-B093-4D9B-91DE-23955741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07892-CE7A-4367-8106-623888143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5E2C0-9CC8-4339-BD46-A77491DD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54A1-815C-45B6-B1F2-AE416490BF57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DA57-AB62-4C45-87DE-DA558321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59634-3A3C-4ABE-BCCF-9917181A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770D9-414E-442F-8589-5960F261F5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98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70776-7DDF-4A6D-B09E-0366FDEA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F1615-93CA-4FC1-8924-53CE880CA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9CEF4-56A6-49D8-B455-F4D4C3F2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54A1-815C-45B6-B1F2-AE416490BF57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F9CA3-D777-4780-8973-59E7D91E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EC45-23E6-48D2-89E4-7620ABE2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770D9-414E-442F-8589-5960F261F5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503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5511-CD4A-4178-9810-12B119345A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FD51-BFE7-4FFC-88D7-06CB748595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CC70B-88C7-4258-AD36-7F3FB715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51CEA-CE1B-4C6D-8D0F-0A6814ED3326}" type="datetimeFigureOut">
              <a:rPr lang="en-US" altLang="en-US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5947D-53A4-4EE5-94F2-CA0D81F8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D812-03EE-4606-BFEC-C1C5D013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51471-343B-4CFD-B206-71A587C3D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62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6F64C-AD71-490F-AB5A-A3827428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81C27-47DC-495E-AE44-0F872A12DAD3}" type="datetimeFigureOut">
              <a:rPr lang="en-US" altLang="en-US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12D7-D2AC-485F-B127-FAFE3616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6776-6A61-46EF-AA93-2DC89E18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CA6E6-9E5B-48C6-A313-AD5A331F39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84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EC4B78-9391-45E8-8FAC-193930D6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C7DDD-48BB-455D-800E-146A4CEA738C}" type="datetimeFigureOut">
              <a:rPr lang="en-US" altLang="en-US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3FED5A-16B1-4396-AE11-A620843D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B39E3D-68B4-480B-B494-E20C841A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C7824-4562-471E-BDFD-AE9AF21BE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452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EF3D6649-9EBD-4E66-A005-5139419F9F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1E71049F-ADB3-4BB8-928A-ACF6DBAB9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06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33FD-6860-45D1-960E-2D7FC6C3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172F-4093-4E03-B773-04014824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9D8E6-C7D5-4301-9B05-A0D735F2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881C27-47DC-495E-AE44-0F872A12DAD3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1DB5-F952-4750-B150-B4DD8F73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3C97-766F-4F13-A316-E892B892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CCA6E6-9E5B-48C6-A313-AD5A331F39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97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2F4F-B8C6-4002-BD2B-FC07ED78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CB672-5C1E-4CA9-8084-3D77E430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1807B-DEA2-4EA6-AF22-A2D33D98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CA7A5-97F2-46C1-9EB3-06BD402DD966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422C-A850-44CA-BD7F-4161303C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3637-E06F-46E0-B351-AB9C1061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484AB-3B14-4AD4-A078-8531CD36FBB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2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53CA-3BFE-4703-98F1-887DAC29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2735-35C9-415E-BD8F-B5861364A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A5320-2275-42FB-893A-4B6587418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2A541-9A92-4E9E-8503-32F896EF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54A1-815C-45B6-B1F2-AE416490BF57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E8A6C-8CDE-4464-9A9B-79FE44F1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72437-E374-42E5-ACF1-53A24BC8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770D9-414E-442F-8589-5960F261F5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64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A7F7-DEDD-47CE-924D-D4F2C129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0D433-D148-4903-B61B-B9DE7BEA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5B9CE-222A-4214-9B15-E1D2F3A7A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2E1BF-40DE-45B1-A874-91C78E8CE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12FA8-3C3F-44CF-BC83-D84D33529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C885A-F14F-40F9-97A0-B8CB17FA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48A12B-98EA-4796-8327-A2911439BC44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03ED7-1A78-4A11-8F31-813C6D81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D9897-D8B0-4850-B0F7-877ADD5E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2F867-307E-4EAB-A5E0-B11826B1BB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60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CEE1-1E2B-4765-B891-363638CD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AEC43-F44F-47E8-8812-D37E69A3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3398F9-5094-43BE-9569-3A29971497E8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54F6A-C6D8-4513-A92C-847BDE9A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99E6B-BC1E-493D-B118-7C9E79CD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15AC4-8539-4E74-A9E4-C38B5A30D0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46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5269B-F71A-46BB-B6FD-EDB32D03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158678-7D4B-45E2-BC5F-8837629D9133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6C65C-9B88-4D0B-A3EA-D548D602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CAAB8-BD35-4ADE-97E1-8B6405D5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423E2-AACE-4E07-9030-CA3728AE7F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37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104B-A96D-4C6D-B40B-DE80E54E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2C19-D809-4AFC-A732-CC8602BA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734C7-BFEB-4410-9206-4E94F58BB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ED750-90CC-477C-A05B-D1916079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48B100-C6CB-46ED-ABE3-D9935C135C07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AC0AE-F1EB-4F4D-9CAB-420609BD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86732-3D5D-477A-83EF-2306F9A8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0B3B8-E835-456A-84C4-BD08211FA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4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3306-A3F3-4E10-BC57-7F59728E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DF2E3-9A5D-4B79-A5E4-1C068F6D6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3209C-66E0-46F2-8EF7-579915E35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2138D-51B9-4588-9B71-096B751A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54A1-815C-45B6-B1F2-AE416490BF57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CEB27-C09B-45F1-BDFF-7BC17348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6B5CD-E571-4541-9F70-88693A12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770D9-414E-442F-8589-5960F261F5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04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41C42-E068-4782-9204-EF9DC357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37A6-657E-4DA8-B3B8-C8097B220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5CBF-0A7E-4E1F-9E46-FDC67FCE1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B154A1-815C-45B6-B1F2-AE416490BF57}" type="datetimeFigureOut">
              <a:rPr lang="en-US" altLang="en-US" smtClean="0"/>
              <a:pPr>
                <a:defRPr/>
              </a:pPr>
              <a:t>11/29/2018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5F4DD-4313-4BC3-8A2C-1DCDEC8FD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B281-EC4D-4D11-A0CA-C0FB9A85A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1770D9-414E-442F-8589-5960F261F5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1" descr="red_neu_logo.png">
            <a:extLst>
              <a:ext uri="{FF2B5EF4-FFF2-40B4-BE49-F238E27FC236}">
                <a16:creationId xmlns:a16="http://schemas.microsoft.com/office/drawing/2014/main" id="{670736EB-C8A5-4E28-BF1F-4EEC583BA6A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73E739-EABA-4B52-80EE-3E3224196BC7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3974" r:id="rId12"/>
    <p:sldLayoutId id="2147483966" r:id="rId13"/>
    <p:sldLayoutId id="2147483968" r:id="rId14"/>
    <p:sldLayoutId id="214748397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techopedia.com/definition/1185/database-d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echopedia.com/definition/1185/database-d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pedia.com/definition/1185/database-d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>
            <a:extLst>
              <a:ext uri="{FF2B5EF4-FFF2-40B4-BE49-F238E27FC236}">
                <a16:creationId xmlns:a16="http://schemas.microsoft.com/office/drawing/2014/main" id="{4458F3CB-E7D7-45AC-9772-DD94E7C4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752600"/>
            <a:ext cx="8229600" cy="762000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MACHINE LEARNING AS A SERVICE</a:t>
            </a:r>
            <a:endParaRPr lang="en-US" altLang="en-US" sz="3600" dirty="0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0" name="Content Placeholder 3">
            <a:extLst>
              <a:ext uri="{FF2B5EF4-FFF2-40B4-BE49-F238E27FC236}">
                <a16:creationId xmlns:a16="http://schemas.microsoft.com/office/drawing/2014/main" id="{C73E5EC3-3202-4896-A0E1-F3DFC356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19351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  <a:defRPr/>
            </a:pPr>
            <a:r>
              <a:rPr lang="en-US" sz="2200" b="1" i="1"/>
              <a:t>INFO7390 15974 Advances Data Sci/Architecture</a:t>
            </a:r>
          </a:p>
          <a:p>
            <a:pPr marL="0" indent="0" algn="ctr">
              <a:buNone/>
              <a:defRPr/>
            </a:pPr>
            <a:r>
              <a:rPr lang="en-US" sz="1600" b="1" i="1"/>
              <a:t>By </a:t>
            </a:r>
          </a:p>
          <a:p>
            <a:pPr marL="0" indent="0" algn="ctr">
              <a:buNone/>
              <a:defRPr/>
            </a:pPr>
            <a:r>
              <a:rPr lang="en-US" sz="1600" b="1" i="1"/>
              <a:t>Abhinav Tiwari</a:t>
            </a:r>
          </a:p>
          <a:p>
            <a:pPr marL="0" indent="0" algn="ctr">
              <a:buNone/>
              <a:defRPr/>
            </a:pPr>
            <a:r>
              <a:rPr lang="en-US" sz="1600" b="1" i="1"/>
              <a:t>Dharit Shah</a:t>
            </a:r>
          </a:p>
          <a:p>
            <a:pPr marL="0" indent="0" algn="ctr">
              <a:buNone/>
              <a:defRPr/>
            </a:pPr>
            <a:r>
              <a:rPr lang="en-US" sz="1600" b="1" i="1"/>
              <a:t>Nilesh Nerkar</a:t>
            </a:r>
          </a:p>
          <a:p>
            <a:pPr marL="0" indent="0" algn="ctr">
              <a:buNone/>
              <a:defRPr/>
            </a:pPr>
            <a:r>
              <a:rPr lang="en-US" sz="1600" b="1" i="1"/>
              <a:t>(Team 2)</a:t>
            </a:r>
          </a:p>
          <a:p>
            <a:pPr marL="0" indent="0" algn="ctr">
              <a:buNone/>
              <a:defRPr/>
            </a:pPr>
            <a:endParaRPr lang="en-US" sz="1600" i="1"/>
          </a:p>
          <a:p>
            <a:pPr>
              <a:defRPr/>
            </a:pPr>
            <a:endParaRPr lang="en-US" altLang="en-US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What is Amazon SageMaker?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Helvetica" panose="020B0604020202020204" pitchFamily="34" charset="0"/>
              <a:ea typeface="ＭＳ Ｐゴシック" panose="020B0600070205080204" pitchFamily="34" charset="-128"/>
              <a:hlinkClick r:id="rId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147137-FA1A-466C-9E02-A653CA1E3BA4}"/>
              </a:ext>
            </a:extLst>
          </p:cNvPr>
          <p:cNvCxnSpPr/>
          <p:nvPr/>
        </p:nvCxnSpPr>
        <p:spPr>
          <a:xfrm>
            <a:off x="2724150" y="5543550"/>
            <a:ext cx="71913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36E0F5D-69C7-49CE-A3D7-DF501918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4952" y="1755775"/>
            <a:ext cx="869985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72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Amazon SageMaker Features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Build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Build highly accurate training datasets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Managed Notebooks for Authoring Models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Built-in, High Performance Algorithms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Broad Framework Support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Broad Framework Support</a:t>
            </a:r>
          </a:p>
          <a:p>
            <a:pPr marL="0" indent="0">
              <a:buNone/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Train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One-click Training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Automatic Model Tuning Broad Framework Support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Train Once, Run Anywhere</a:t>
            </a:r>
          </a:p>
          <a:p>
            <a:pPr marL="0" indent="0">
              <a:buNone/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Deploy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One-click Deployment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Automatic A/B Testing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Fully-managed Hosting with Auto Scaling</a:t>
            </a:r>
          </a:p>
          <a:p>
            <a:pPr marL="0" indent="0">
              <a:buNone/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256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Amazon SageMaker Demo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755775"/>
            <a:ext cx="8429625" cy="4721225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32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H2O AI Description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93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H2O AI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altLang="en-US" sz="24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Pros: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Model Selection 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72220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8E671E6-8489-453F-8D3F-00143C8C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5" y="8382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Agenda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7AC96D9-BBFC-47E4-92E2-507D15382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62" y="1828800"/>
            <a:ext cx="8093075" cy="4800600"/>
          </a:xfrm>
        </p:spPr>
        <p:txBody>
          <a:bodyPr/>
          <a:lstStyle/>
          <a:p>
            <a:r>
              <a:rPr lang="en-US" altLang="en-US" sz="2200" dirty="0">
                <a:latin typeface="Helvetica" panose="020B0604020202020204" pitchFamily="34" charset="0"/>
                <a:ea typeface="ＭＳ Ｐゴシック" panose="020B0600070205080204" pitchFamily="34" charset="-12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Pipeline </a:t>
            </a:r>
            <a:endParaRPr lang="en-US" altLang="en-US" sz="22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MLAAS</a:t>
            </a: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How </a:t>
            </a:r>
            <a:r>
              <a:rPr lang="en-US" altLang="en-US" sz="2200" u="sng" dirty="0" err="1">
                <a:latin typeface="Helvetica" panose="020B0604020202020204" pitchFamily="34" charset="0"/>
                <a:ea typeface="ＭＳ Ｐゴシック" panose="020B0600070205080204" pitchFamily="34" charset="-128"/>
              </a:rPr>
              <a:t>MLaaS</a:t>
            </a:r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make it easy?</a:t>
            </a: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Available Machine Learning Services</a:t>
            </a: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ML Studio</a:t>
            </a: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What is Amazon SageMaker?</a:t>
            </a: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H2O (</a:t>
            </a:r>
            <a:r>
              <a:rPr lang="en-US" altLang="en-US" sz="2200" u="sng" dirty="0" err="1">
                <a:latin typeface="Helvetica" panose="020B0604020202020204" pitchFamily="34" charset="0"/>
                <a:ea typeface="ＭＳ Ｐゴシック" panose="020B0600070205080204" pitchFamily="34" charset="-128"/>
              </a:rPr>
              <a:t>AutoML</a:t>
            </a:r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Machine Learning Pipeline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Helvetica" panose="020B0604020202020204" pitchFamily="34" charset="0"/>
              <a:ea typeface="ＭＳ Ｐゴシック" panose="020B0600070205080204" pitchFamily="34" charset="-128"/>
              <a:hlinkClick r:id="rId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6EB5C-6368-4D4A-AFC6-C26D7490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2469649"/>
            <a:ext cx="7096125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Machine Learning As A Service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/>
              <a:t>The same as SaaS or BaaS solutions, machine learning as a service platforms are intended to handle nearly all matters connected with infrastructure</a:t>
            </a:r>
          </a:p>
          <a:p>
            <a:pPr>
              <a:defRPr/>
            </a:pPr>
            <a:r>
              <a:rPr lang="en-US" dirty="0"/>
              <a:t>Developers are not obligated to messing with model training and evaluation, as well as worry about further cloud-based predictions</a:t>
            </a:r>
          </a:p>
          <a:p>
            <a:pPr>
              <a:defRPr/>
            </a:pPr>
            <a:r>
              <a:rPr lang="en-US" dirty="0" err="1"/>
              <a:t>MLaaS</a:t>
            </a:r>
            <a:r>
              <a:rPr lang="en-US" dirty="0"/>
              <a:t> makes it easy and automate the pipeline depending upon the service which we use</a:t>
            </a:r>
          </a:p>
          <a:p>
            <a:pPr marL="0" indent="0">
              <a:buNone/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128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Available Machine Learning Services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Helvetica" panose="020B0604020202020204" pitchFamily="34" charset="0"/>
              <a:ea typeface="ＭＳ Ｐゴシック" panose="020B0600070205080204" pitchFamily="34" charset="-128"/>
              <a:hlinkClick r:id="rId2"/>
            </a:endParaRPr>
          </a:p>
          <a:p>
            <a:pPr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Azure Machine Learning</a:t>
            </a:r>
          </a:p>
          <a:p>
            <a:pPr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Amazon Machine Learning</a:t>
            </a:r>
          </a:p>
          <a:p>
            <a:pPr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H2O AI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Databricks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Google Prediction API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IBM Watson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TensorFlow</a:t>
            </a:r>
          </a:p>
          <a:p>
            <a:pPr marL="0" indent="0">
              <a:buNone/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13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What is Azure ML Studio?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771817"/>
            <a:ext cx="8510587" cy="4476583"/>
          </a:xfrm>
        </p:spPr>
        <p:txBody>
          <a:bodyPr/>
          <a:lstStyle/>
          <a:p>
            <a:pPr>
              <a:defRPr/>
            </a:pPr>
            <a:r>
              <a:rPr lang="en-US" dirty="0"/>
              <a:t>Azure ML is a visual interface contributing to model building and training, as well as choosing algorithms to apply</a:t>
            </a:r>
          </a:p>
          <a:p>
            <a:pPr>
              <a:defRPr/>
            </a:pPr>
            <a:r>
              <a:rPr lang="en-US" dirty="0"/>
              <a:t>The service itself is focused around the ML Studio framework that allows you to create modular solutions</a:t>
            </a:r>
          </a:p>
          <a:p>
            <a:pPr>
              <a:defRPr/>
            </a:pPr>
            <a:r>
              <a:rPr lang="en-US" dirty="0"/>
              <a:t>No Software to install, only web browser is needed</a:t>
            </a:r>
          </a:p>
          <a:p>
            <a:pPr>
              <a:defRPr/>
            </a:pPr>
            <a:r>
              <a:rPr lang="en-US" dirty="0"/>
              <a:t>Possibility to develop without writing code</a:t>
            </a:r>
          </a:p>
          <a:p>
            <a:pPr>
              <a:defRPr/>
            </a:pPr>
            <a:r>
              <a:rPr lang="en-US" dirty="0"/>
              <a:t>Easy deployment and usage using Rest API</a:t>
            </a:r>
          </a:p>
          <a:p>
            <a:pPr>
              <a:defRPr/>
            </a:pPr>
            <a:r>
              <a:rPr lang="en-US" dirty="0"/>
              <a:t>Easy collaboration on Azure ML projects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5CB66BB-0300-4026-A59D-5946D547C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231167"/>
              </p:ext>
            </p:extLst>
          </p:nvPr>
        </p:nvGraphicFramePr>
        <p:xfrm>
          <a:off x="5652586" y="4921250"/>
          <a:ext cx="32908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4" imgW="3290760" imgH="488520" progId="Package">
                  <p:embed/>
                </p:oleObj>
              </mc:Choice>
              <mc:Fallback>
                <p:oleObj name="Packager Shell Object" showAsIcon="1" r:id="rId4" imgW="329076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2586" y="4921250"/>
                        <a:ext cx="3290888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29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Overview Azure ML Studio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C51B7-7DFD-419E-B23F-0BB2F640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1905000"/>
            <a:ext cx="75723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>
                <a:latin typeface="Helvetica" panose="020B0604020202020204" pitchFamily="34" charset="0"/>
                <a:ea typeface="ＭＳ Ｐゴシック" panose="020B0600070205080204" pitchFamily="34" charset="-128"/>
              </a:rPr>
              <a:t>Azure ML Studio Demo</a:t>
            </a:r>
            <a:endParaRPr lang="en-US" altLang="en-US" sz="32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FA7229A-7042-44D1-A858-BAF1A5B6C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3315"/>
            <a:ext cx="7886700" cy="381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8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Limitations in Azure ML Studio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936750"/>
            <a:ext cx="8510587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Maximum storage volume per account is limited</a:t>
            </a:r>
          </a:p>
          <a:p>
            <a:pPr>
              <a:defRPr/>
            </a:pPr>
            <a:r>
              <a:rPr lang="en-US" dirty="0"/>
              <a:t>Maximum dataset volume is 10 GB</a:t>
            </a:r>
          </a:p>
          <a:p>
            <a:pPr>
              <a:defRPr/>
            </a:pPr>
            <a:r>
              <a:rPr lang="en-US" dirty="0"/>
              <a:t>Throttled Policy is that only 20 concurrent request per endpoint, max endpoint count 10K</a:t>
            </a:r>
          </a:p>
          <a:p>
            <a:pPr>
              <a:defRPr/>
            </a:pPr>
            <a:r>
              <a:rPr lang="en-US" dirty="0"/>
              <a:t>Its like a Black Box, no debug, no </a:t>
            </a:r>
            <a:r>
              <a:rPr lang="en-US" dirty="0" err="1"/>
              <a:t>scala</a:t>
            </a:r>
            <a:r>
              <a:rPr lang="en-US" dirty="0"/>
              <a:t>, C++, C#</a:t>
            </a:r>
          </a:p>
          <a:p>
            <a:pPr>
              <a:defRPr/>
            </a:pPr>
            <a:r>
              <a:rPr lang="en-US" dirty="0"/>
              <a:t>One should know their own right algorithm to be used</a:t>
            </a:r>
          </a:p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4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8360</TotalTime>
  <Words>294</Words>
  <Application>Microsoft Office PowerPoint</Application>
  <PresentationFormat>On-screen Show (4:3)</PresentationFormat>
  <Paragraphs>76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Helvetica</vt:lpstr>
      <vt:lpstr>Helvetica CE</vt:lpstr>
      <vt:lpstr>ITC New Baskerville Roman</vt:lpstr>
      <vt:lpstr>Office Theme</vt:lpstr>
      <vt:lpstr>Package</vt:lpstr>
      <vt:lpstr>MACHINE LEARNING AS A SERVICE</vt:lpstr>
      <vt:lpstr>Agenda</vt:lpstr>
      <vt:lpstr>Machine Learning Pipeline</vt:lpstr>
      <vt:lpstr>Machine Learning As A Service</vt:lpstr>
      <vt:lpstr>Available Machine Learning Services</vt:lpstr>
      <vt:lpstr>What is Azure ML Studio?</vt:lpstr>
      <vt:lpstr>Overview Azure ML Studio</vt:lpstr>
      <vt:lpstr>Azure ML Studio Demo</vt:lpstr>
      <vt:lpstr>Limitations in Azure ML Studio</vt:lpstr>
      <vt:lpstr>What is Amazon SageMaker?</vt:lpstr>
      <vt:lpstr>Amazon SageMaker Features</vt:lpstr>
      <vt:lpstr>Amazon SageMaker Demo</vt:lpstr>
      <vt:lpstr>H2O AI Description</vt:lpstr>
      <vt:lpstr>H2O AI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Nilesh Nerkar</cp:lastModifiedBy>
  <cp:revision>186</cp:revision>
  <dcterms:created xsi:type="dcterms:W3CDTF">2010-04-13T14:21:50Z</dcterms:created>
  <dcterms:modified xsi:type="dcterms:W3CDTF">2018-12-01T06:11:12Z</dcterms:modified>
</cp:coreProperties>
</file>