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7" r:id="rId1"/>
  </p:sldMasterIdLst>
  <p:notesMasterIdLst>
    <p:notesMasterId r:id="rId24"/>
  </p:notesMasterIdLst>
  <p:sldIdLst>
    <p:sldId id="257" r:id="rId2"/>
    <p:sldId id="258" r:id="rId3"/>
    <p:sldId id="323" r:id="rId4"/>
    <p:sldId id="313" r:id="rId5"/>
    <p:sldId id="314" r:id="rId6"/>
    <p:sldId id="312" r:id="rId7"/>
    <p:sldId id="316" r:id="rId8"/>
    <p:sldId id="317" r:id="rId9"/>
    <p:sldId id="319" r:id="rId10"/>
    <p:sldId id="326" r:id="rId11"/>
    <p:sldId id="325" r:id="rId12"/>
    <p:sldId id="311" r:id="rId13"/>
    <p:sldId id="309" r:id="rId14"/>
    <p:sldId id="329" r:id="rId15"/>
    <p:sldId id="327" r:id="rId16"/>
    <p:sldId id="328" r:id="rId17"/>
    <p:sldId id="330" r:id="rId18"/>
    <p:sldId id="315" r:id="rId19"/>
    <p:sldId id="318" r:id="rId20"/>
    <p:sldId id="321" r:id="rId21"/>
    <p:sldId id="320" r:id="rId22"/>
    <p:sldId id="32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Nerk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57" autoAdjust="0"/>
  </p:normalViewPr>
  <p:slideViewPr>
    <p:cSldViewPr>
      <p:cViewPr varScale="1">
        <p:scale>
          <a:sx n="79" d="100"/>
          <a:sy n="79" d="100"/>
        </p:scale>
        <p:origin x="11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64716A-B46E-46DC-B3FA-2E5816E8BC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28A0694-C97E-492B-BB15-C90F3BFADFB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314E7AC-30C6-4DF7-BD3E-2C5572BF24AD}" type="datetimeFigureOut">
              <a:rPr lang="en-US"/>
              <a:pPr>
                <a:defRPr/>
              </a:pPr>
              <a:t>12/1/2018</a:t>
            </a:fld>
            <a:endParaRPr lang="en-US"/>
          </a:p>
        </p:txBody>
      </p:sp>
      <p:sp>
        <p:nvSpPr>
          <p:cNvPr id="4" name="Slide Image Placeholder 3">
            <a:extLst>
              <a:ext uri="{FF2B5EF4-FFF2-40B4-BE49-F238E27FC236}">
                <a16:creationId xmlns:a16="http://schemas.microsoft.com/office/drawing/2014/main" id="{9F66D982-C8B2-4E2E-8BC9-65380B9FCFA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D3C5635-C17B-4E8D-979C-9F4F92F4DA9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38A8983-186B-4D35-9640-FBD957CF027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01419F4-F106-499A-A5F2-56DD1E38B8D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45382E26-0C75-408D-B9A1-1DC2934DB6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8E9931B-4669-43F4-A452-5F14C5A796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FE337AC-1F67-4154-A8AC-760C5F8C6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A3FC5DC-A65E-4305-B8E9-57EAF885C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7F9BF1-F417-4F7F-93CF-865CBB448428}"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8E9931B-4669-43F4-A452-5F14C5A796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FE337AC-1F67-4154-A8AC-760C5F8C6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A3FC5DC-A65E-4305-B8E9-57EAF885C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7F9BF1-F417-4F7F-93CF-865CBB448428}" type="slidenum">
              <a:rPr lang="en-US" altLang="en-US" smtClean="0"/>
              <a:pPr/>
              <a:t>3</a:t>
            </a:fld>
            <a:endParaRPr lang="en-US" altLang="en-US"/>
          </a:p>
        </p:txBody>
      </p:sp>
    </p:spTree>
    <p:extLst>
      <p:ext uri="{BB962C8B-B14F-4D97-AF65-F5344CB8AC3E}">
        <p14:creationId xmlns:p14="http://schemas.microsoft.com/office/powerpoint/2010/main" val="100282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382E26-0C75-408D-B9A1-1DC2934DB661}" type="slidenum">
              <a:rPr lang="en-US" smtClean="0"/>
              <a:pPr>
                <a:defRPr/>
              </a:pPr>
              <a:t>6</a:t>
            </a:fld>
            <a:endParaRPr lang="en-US"/>
          </a:p>
        </p:txBody>
      </p:sp>
    </p:spTree>
    <p:extLst>
      <p:ext uri="{BB962C8B-B14F-4D97-AF65-F5344CB8AC3E}">
        <p14:creationId xmlns:p14="http://schemas.microsoft.com/office/powerpoint/2010/main" val="233724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9428-607C-4C52-B456-18F7B937CBE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50B745C-D610-4D43-8E50-752781E1D9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275D5B7-7590-415B-8C70-1CF767EE72CE}"/>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664D19FC-0E5B-438C-9B8D-E4B3C3DA417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FA55562-065E-4C15-9CEA-C8DA1160345B}"/>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42640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7A6F-B093-4D9B-91DE-2395574185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7892-CE7A-4367-8106-623888143B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5E2C0-9CC8-4339-BD46-A77491DDC15F}"/>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F260DA57-AB62-4C45-87DE-DA5583219CA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F659634-3A3C-4ABE-BCCF-9917181A2DBD}"/>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111998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70776-7DDF-4A6D-B09E-0366FDEA11B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F1615-93CA-4FC1-8924-53CE880CA29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9CEF4-56A6-49D8-B455-F4D4C3F2182D}"/>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DD9F9CA3-D777-4780-8973-59E7D91E95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36EC45-23E6-48D2-89E4-7620ABE237E1}"/>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193550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5511-CD4A-4178-9810-12B119345A00}"/>
              </a:ext>
            </a:extLst>
          </p:cNvPr>
          <p:cNvSpPr txBox="1">
            <a:spLocks/>
          </p:cNvSpPr>
          <p:nvPr userDrawn="1"/>
        </p:nvSpPr>
        <p:spPr bwMode="auto">
          <a:xfrm>
            <a:off x="457200" y="838200"/>
            <a:ext cx="8229600" cy="762000"/>
          </a:xfrm>
          <a:prstGeom prst="rect">
            <a:avLst/>
          </a:prstGeom>
          <a:noFill/>
          <a:ln>
            <a:noFill/>
          </a:ln>
          <a:extLst>
            <a:ext uri="{909E8E84-426E-40dd-AFC4-6F175D3DCCD1}"/>
            <a:ext uri="{91240B29-F687-4f45-9708-019B960494DF}"/>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D622FD51-BFE7-4FFC-88D7-06CB748595E6}"/>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FA4CC70B-88C7-4258-AD36-7F3FB715378F}"/>
              </a:ext>
            </a:extLst>
          </p:cNvPr>
          <p:cNvSpPr>
            <a:spLocks noGrp="1"/>
          </p:cNvSpPr>
          <p:nvPr>
            <p:ph type="dt" sz="half" idx="10"/>
          </p:nvPr>
        </p:nvSpPr>
        <p:spPr/>
        <p:txBody>
          <a:bodyPr/>
          <a:lstStyle>
            <a:lvl1pPr>
              <a:defRPr/>
            </a:lvl1pPr>
          </a:lstStyle>
          <a:p>
            <a:pPr>
              <a:defRPr/>
            </a:pPr>
            <a:fld id="{27C51CEA-CE1B-4C6D-8D0F-0A6814ED3326}" type="datetimeFigureOut">
              <a:rPr lang="en-US" altLang="en-US"/>
              <a:pPr>
                <a:defRPr/>
              </a:pPr>
              <a:t>12/1/2018</a:t>
            </a:fld>
            <a:endParaRPr lang="en-US" altLang="en-US"/>
          </a:p>
        </p:txBody>
      </p:sp>
      <p:sp>
        <p:nvSpPr>
          <p:cNvPr id="5" name="Footer Placeholder 4">
            <a:extLst>
              <a:ext uri="{FF2B5EF4-FFF2-40B4-BE49-F238E27FC236}">
                <a16:creationId xmlns:a16="http://schemas.microsoft.com/office/drawing/2014/main" id="{7C55947D-53A4-4EE5-94F2-CA0D81F893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F8D812-03EE-4606-BFEC-C1C5D013EEDE}"/>
              </a:ext>
            </a:extLst>
          </p:cNvPr>
          <p:cNvSpPr>
            <a:spLocks noGrp="1"/>
          </p:cNvSpPr>
          <p:nvPr>
            <p:ph type="sldNum" sz="quarter" idx="12"/>
          </p:nvPr>
        </p:nvSpPr>
        <p:spPr/>
        <p:txBody>
          <a:bodyPr/>
          <a:lstStyle>
            <a:lvl1pPr>
              <a:defRPr/>
            </a:lvl1pPr>
          </a:lstStyle>
          <a:p>
            <a:pPr>
              <a:defRPr/>
            </a:pPr>
            <a:fld id="{46951471-343B-4CFD-B206-71A587C3DB61}" type="slidenum">
              <a:rPr lang="en-US" altLang="en-US"/>
              <a:pPr>
                <a:defRPr/>
              </a:pPr>
              <a:t>‹#›</a:t>
            </a:fld>
            <a:endParaRPr lang="en-US" altLang="en-US"/>
          </a:p>
        </p:txBody>
      </p:sp>
    </p:spTree>
    <p:extLst>
      <p:ext uri="{BB962C8B-B14F-4D97-AF65-F5344CB8AC3E}">
        <p14:creationId xmlns:p14="http://schemas.microsoft.com/office/powerpoint/2010/main" val="3287622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5E6F64C-AD71-490F-AB5A-A3827428B49F}"/>
              </a:ext>
            </a:extLst>
          </p:cNvPr>
          <p:cNvSpPr>
            <a:spLocks noGrp="1"/>
          </p:cNvSpPr>
          <p:nvPr>
            <p:ph type="dt" sz="half" idx="10"/>
          </p:nvPr>
        </p:nvSpPr>
        <p:spPr/>
        <p:txBody>
          <a:bodyPr/>
          <a:lstStyle>
            <a:lvl1pPr>
              <a:defRPr/>
            </a:lvl1pPr>
          </a:lstStyle>
          <a:p>
            <a:pPr>
              <a:defRPr/>
            </a:pPr>
            <a:fld id="{F6881C27-47DC-495E-AE44-0F872A12DAD3}" type="datetimeFigureOut">
              <a:rPr lang="en-US" altLang="en-US"/>
              <a:pPr>
                <a:defRPr/>
              </a:pPr>
              <a:t>12/1/2018</a:t>
            </a:fld>
            <a:endParaRPr lang="en-US" altLang="en-US"/>
          </a:p>
        </p:txBody>
      </p:sp>
      <p:sp>
        <p:nvSpPr>
          <p:cNvPr id="5" name="Footer Placeholder 4">
            <a:extLst>
              <a:ext uri="{FF2B5EF4-FFF2-40B4-BE49-F238E27FC236}">
                <a16:creationId xmlns:a16="http://schemas.microsoft.com/office/drawing/2014/main" id="{942A12D7-D2AC-485F-B127-FAFE36167B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8B6776-6A61-46EF-AA93-2DC89E181D0D}"/>
              </a:ext>
            </a:extLst>
          </p:cNvPr>
          <p:cNvSpPr>
            <a:spLocks noGrp="1"/>
          </p:cNvSpPr>
          <p:nvPr>
            <p:ph type="sldNum" sz="quarter" idx="12"/>
          </p:nvPr>
        </p:nvSpPr>
        <p:spPr/>
        <p:txBody>
          <a:bodyPr/>
          <a:lstStyle>
            <a:lvl1pPr>
              <a:defRPr/>
            </a:lvl1pPr>
          </a:lstStyle>
          <a:p>
            <a:pPr>
              <a:defRPr/>
            </a:pPr>
            <a:fld id="{8ECCA6E6-9E5B-48C6-A313-AD5A331F391B}" type="slidenum">
              <a:rPr lang="en-US" altLang="en-US"/>
              <a:pPr>
                <a:defRPr/>
              </a:pPr>
              <a:t>‹#›</a:t>
            </a:fld>
            <a:endParaRPr lang="en-US" altLang="en-US"/>
          </a:p>
        </p:txBody>
      </p:sp>
    </p:spTree>
    <p:extLst>
      <p:ext uri="{BB962C8B-B14F-4D97-AF65-F5344CB8AC3E}">
        <p14:creationId xmlns:p14="http://schemas.microsoft.com/office/powerpoint/2010/main" val="127784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3BEC4B78-9391-45E8-8FAC-193930D63A7F}"/>
              </a:ext>
            </a:extLst>
          </p:cNvPr>
          <p:cNvSpPr>
            <a:spLocks noGrp="1"/>
          </p:cNvSpPr>
          <p:nvPr>
            <p:ph type="dt" sz="half" idx="10"/>
          </p:nvPr>
        </p:nvSpPr>
        <p:spPr/>
        <p:txBody>
          <a:bodyPr/>
          <a:lstStyle>
            <a:lvl1pPr>
              <a:defRPr/>
            </a:lvl1pPr>
          </a:lstStyle>
          <a:p>
            <a:pPr>
              <a:defRPr/>
            </a:pPr>
            <a:fld id="{7CAC7DDD-48BB-455D-800E-146A4CEA738C}" type="datetimeFigureOut">
              <a:rPr lang="en-US" altLang="en-US"/>
              <a:pPr>
                <a:defRPr/>
              </a:pPr>
              <a:t>12/1/2018</a:t>
            </a:fld>
            <a:endParaRPr lang="en-US" altLang="en-US"/>
          </a:p>
        </p:txBody>
      </p:sp>
      <p:sp>
        <p:nvSpPr>
          <p:cNvPr id="6" name="Footer Placeholder 4">
            <a:extLst>
              <a:ext uri="{FF2B5EF4-FFF2-40B4-BE49-F238E27FC236}">
                <a16:creationId xmlns:a16="http://schemas.microsoft.com/office/drawing/2014/main" id="{2F3FED5A-16B1-4396-AE11-A620843DFD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B39E3D-68B4-480B-B494-E20C841A7E63}"/>
              </a:ext>
            </a:extLst>
          </p:cNvPr>
          <p:cNvSpPr>
            <a:spLocks noGrp="1"/>
          </p:cNvSpPr>
          <p:nvPr>
            <p:ph type="sldNum" sz="quarter" idx="12"/>
          </p:nvPr>
        </p:nvSpPr>
        <p:spPr/>
        <p:txBody>
          <a:bodyPr/>
          <a:lstStyle>
            <a:lvl1pPr>
              <a:defRPr/>
            </a:lvl1pPr>
          </a:lstStyle>
          <a:p>
            <a:pPr>
              <a:defRPr/>
            </a:pPr>
            <a:fld id="{1B6C7824-4562-471E-BDFD-AE9AF21BE7D7}" type="slidenum">
              <a:rPr lang="en-US" altLang="en-US"/>
              <a:pPr>
                <a:defRPr/>
              </a:pPr>
              <a:t>‹#›</a:t>
            </a:fld>
            <a:endParaRPr lang="en-US" altLang="en-US"/>
          </a:p>
        </p:txBody>
      </p:sp>
    </p:spTree>
    <p:extLst>
      <p:ext uri="{BB962C8B-B14F-4D97-AF65-F5344CB8AC3E}">
        <p14:creationId xmlns:p14="http://schemas.microsoft.com/office/powerpoint/2010/main" val="1474452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EF3D6649-9EBD-4E66-A005-5139419F9F3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1E71049F-ADB3-4BB8-928A-ACF6DBAB98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0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3FD-6860-45D1-960E-2D7FC6C35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7172F-4093-4E03-B773-0401482462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9D8E6-C7D5-4301-9B05-A0D735F205A8}"/>
              </a:ext>
            </a:extLst>
          </p:cNvPr>
          <p:cNvSpPr>
            <a:spLocks noGrp="1"/>
          </p:cNvSpPr>
          <p:nvPr>
            <p:ph type="dt" sz="half" idx="10"/>
          </p:nvPr>
        </p:nvSpPr>
        <p:spPr/>
        <p:txBody>
          <a:bodyPr/>
          <a:lstStyle/>
          <a:p>
            <a:pPr>
              <a:defRPr/>
            </a:pPr>
            <a:fld id="{F6881C27-47DC-495E-AE44-0F872A12DAD3}"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DC721DB5-F952-4750-B150-B4DD8F73D83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B6C3C97-766F-4F13-A316-E892B8920535}"/>
              </a:ext>
            </a:extLst>
          </p:cNvPr>
          <p:cNvSpPr>
            <a:spLocks noGrp="1"/>
          </p:cNvSpPr>
          <p:nvPr>
            <p:ph type="sldNum" sz="quarter" idx="12"/>
          </p:nvPr>
        </p:nvSpPr>
        <p:spPr/>
        <p:txBody>
          <a:bodyPr/>
          <a:lstStyle/>
          <a:p>
            <a:pPr>
              <a:defRPr/>
            </a:pPr>
            <a:fld id="{8ECCA6E6-9E5B-48C6-A313-AD5A331F391B}" type="slidenum">
              <a:rPr lang="en-US" altLang="en-US" smtClean="0"/>
              <a:pPr>
                <a:defRPr/>
              </a:pPr>
              <a:t>‹#›</a:t>
            </a:fld>
            <a:endParaRPr lang="en-US" altLang="en-US"/>
          </a:p>
        </p:txBody>
      </p:sp>
    </p:spTree>
    <p:extLst>
      <p:ext uri="{BB962C8B-B14F-4D97-AF65-F5344CB8AC3E}">
        <p14:creationId xmlns:p14="http://schemas.microsoft.com/office/powerpoint/2010/main" val="142697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2F4F-B8C6-4002-BD2B-FC07ED78C88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53CB672-5C1E-4CA9-8084-3D77E43085E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71807B-DEA2-4EA6-AF22-A2D33D98E2EE}"/>
              </a:ext>
            </a:extLst>
          </p:cNvPr>
          <p:cNvSpPr>
            <a:spLocks noGrp="1"/>
          </p:cNvSpPr>
          <p:nvPr>
            <p:ph type="dt" sz="half" idx="10"/>
          </p:nvPr>
        </p:nvSpPr>
        <p:spPr/>
        <p:txBody>
          <a:bodyPr/>
          <a:lstStyle/>
          <a:p>
            <a:pPr>
              <a:defRPr/>
            </a:pPr>
            <a:fld id="{155CA7A5-97F2-46C1-9EB3-06BD402DD966}"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9BAE422C-A850-44CA-BD7F-4161303C4B5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A2C3637-E06F-46E0-B351-AB9C1061C726}"/>
              </a:ext>
            </a:extLst>
          </p:cNvPr>
          <p:cNvSpPr>
            <a:spLocks noGrp="1"/>
          </p:cNvSpPr>
          <p:nvPr>
            <p:ph type="sldNum" sz="quarter" idx="12"/>
          </p:nvPr>
        </p:nvSpPr>
        <p:spPr/>
        <p:txBody>
          <a:bodyPr/>
          <a:lstStyle/>
          <a:p>
            <a:pPr>
              <a:defRPr/>
            </a:pPr>
            <a:fld id="{526484AB-3B14-4AD4-A078-8531CD36FBB8}" type="slidenum">
              <a:rPr lang="en-US" altLang="en-US" smtClean="0"/>
              <a:pPr>
                <a:defRPr/>
              </a:pPr>
              <a:t>‹#›</a:t>
            </a:fld>
            <a:endParaRPr lang="en-US" altLang="en-US"/>
          </a:p>
        </p:txBody>
      </p:sp>
    </p:spTree>
    <p:extLst>
      <p:ext uri="{BB962C8B-B14F-4D97-AF65-F5344CB8AC3E}">
        <p14:creationId xmlns:p14="http://schemas.microsoft.com/office/powerpoint/2010/main" val="20952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3CA-3BFE-4703-98F1-887DAC29D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62735-35C9-415E-BD8F-B5861364A41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A5320-2275-42FB-893A-4B658741811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2A541-9A92-4E9E-8503-32F896EFA8ED}"/>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BD5E8A6C-8CDE-4464-9A9B-79FE44F1C99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7672437-E374-42E5-ACF1-53A24BC8CB12}"/>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85564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7F7-DEDD-47CE-924D-D4F2C129402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0D433-D148-4903-B61B-B9DE7BEAC47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05B9CE-222A-4214-9B15-E1D2F3A7AC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2E1BF-40DE-45B1-A874-91C78E8CE41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CD12FA8-3C3F-44CF-BC83-D84D33529F5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C885A-F14F-40F9-97A0-B8CB17FA0812}"/>
              </a:ext>
            </a:extLst>
          </p:cNvPr>
          <p:cNvSpPr>
            <a:spLocks noGrp="1"/>
          </p:cNvSpPr>
          <p:nvPr>
            <p:ph type="dt" sz="half" idx="10"/>
          </p:nvPr>
        </p:nvSpPr>
        <p:spPr/>
        <p:txBody>
          <a:bodyPr/>
          <a:lstStyle/>
          <a:p>
            <a:pPr>
              <a:defRPr/>
            </a:pPr>
            <a:fld id="{E348A12B-98EA-4796-8327-A2911439BC44}" type="datetimeFigureOut">
              <a:rPr lang="en-US" altLang="en-US" smtClean="0"/>
              <a:pPr>
                <a:defRPr/>
              </a:pPr>
              <a:t>12/1/2018</a:t>
            </a:fld>
            <a:endParaRPr lang="en-US" altLang="en-US"/>
          </a:p>
        </p:txBody>
      </p:sp>
      <p:sp>
        <p:nvSpPr>
          <p:cNvPr id="8" name="Footer Placeholder 7">
            <a:extLst>
              <a:ext uri="{FF2B5EF4-FFF2-40B4-BE49-F238E27FC236}">
                <a16:creationId xmlns:a16="http://schemas.microsoft.com/office/drawing/2014/main" id="{DB803ED7-1A78-4A11-8F31-813C6D8120C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0FFD9897-D8B0-4850-B0F7-877ADD5EE4AE}"/>
              </a:ext>
            </a:extLst>
          </p:cNvPr>
          <p:cNvSpPr>
            <a:spLocks noGrp="1"/>
          </p:cNvSpPr>
          <p:nvPr>
            <p:ph type="sldNum" sz="quarter" idx="12"/>
          </p:nvPr>
        </p:nvSpPr>
        <p:spPr/>
        <p:txBody>
          <a:bodyPr/>
          <a:lstStyle/>
          <a:p>
            <a:pPr>
              <a:defRPr/>
            </a:pPr>
            <a:fld id="{6132F867-307E-4EAB-A5E0-B11826B1BBB2}" type="slidenum">
              <a:rPr lang="en-US" altLang="en-US" smtClean="0"/>
              <a:pPr>
                <a:defRPr/>
              </a:pPr>
              <a:t>‹#›</a:t>
            </a:fld>
            <a:endParaRPr lang="en-US" altLang="en-US"/>
          </a:p>
        </p:txBody>
      </p:sp>
    </p:spTree>
    <p:extLst>
      <p:ext uri="{BB962C8B-B14F-4D97-AF65-F5344CB8AC3E}">
        <p14:creationId xmlns:p14="http://schemas.microsoft.com/office/powerpoint/2010/main" val="168360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CEE1-1E2B-4765-B891-363638CD32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AEC43-F44F-47E8-8812-D37E69A3B769}"/>
              </a:ext>
            </a:extLst>
          </p:cNvPr>
          <p:cNvSpPr>
            <a:spLocks noGrp="1"/>
          </p:cNvSpPr>
          <p:nvPr>
            <p:ph type="dt" sz="half" idx="10"/>
          </p:nvPr>
        </p:nvSpPr>
        <p:spPr/>
        <p:txBody>
          <a:bodyPr/>
          <a:lstStyle/>
          <a:p>
            <a:pPr>
              <a:defRPr/>
            </a:pPr>
            <a:fld id="{443398F9-5094-43BE-9569-3A29971497E8}" type="datetimeFigureOut">
              <a:rPr lang="en-US" altLang="en-US" smtClean="0"/>
              <a:pPr>
                <a:defRPr/>
              </a:pPr>
              <a:t>12/1/2018</a:t>
            </a:fld>
            <a:endParaRPr lang="en-US" altLang="en-US"/>
          </a:p>
        </p:txBody>
      </p:sp>
      <p:sp>
        <p:nvSpPr>
          <p:cNvPr id="4" name="Footer Placeholder 3">
            <a:extLst>
              <a:ext uri="{FF2B5EF4-FFF2-40B4-BE49-F238E27FC236}">
                <a16:creationId xmlns:a16="http://schemas.microsoft.com/office/drawing/2014/main" id="{38C54F6A-C6D8-4513-A92C-847BDE9A90D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A3599E6B-BC1E-493D-B118-7C9E79CD44DB}"/>
              </a:ext>
            </a:extLst>
          </p:cNvPr>
          <p:cNvSpPr>
            <a:spLocks noGrp="1"/>
          </p:cNvSpPr>
          <p:nvPr>
            <p:ph type="sldNum" sz="quarter" idx="12"/>
          </p:nvPr>
        </p:nvSpPr>
        <p:spPr/>
        <p:txBody>
          <a:bodyPr/>
          <a:lstStyle/>
          <a:p>
            <a:pPr>
              <a:defRPr/>
            </a:pPr>
            <a:fld id="{47315AC4-8539-4E74-A9E4-C38B5A30D00A}" type="slidenum">
              <a:rPr lang="en-US" altLang="en-US" smtClean="0"/>
              <a:pPr>
                <a:defRPr/>
              </a:pPr>
              <a:t>‹#›</a:t>
            </a:fld>
            <a:endParaRPr lang="en-US" altLang="en-US"/>
          </a:p>
        </p:txBody>
      </p:sp>
    </p:spTree>
    <p:extLst>
      <p:ext uri="{BB962C8B-B14F-4D97-AF65-F5344CB8AC3E}">
        <p14:creationId xmlns:p14="http://schemas.microsoft.com/office/powerpoint/2010/main" val="34734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5269B-F71A-46BB-B6FD-EDB32D032031}"/>
              </a:ext>
            </a:extLst>
          </p:cNvPr>
          <p:cNvSpPr>
            <a:spLocks noGrp="1"/>
          </p:cNvSpPr>
          <p:nvPr>
            <p:ph type="dt" sz="half" idx="10"/>
          </p:nvPr>
        </p:nvSpPr>
        <p:spPr/>
        <p:txBody>
          <a:bodyPr/>
          <a:lstStyle/>
          <a:p>
            <a:pPr>
              <a:defRPr/>
            </a:pPr>
            <a:fld id="{23158678-7D4B-45E2-BC5F-8837629D9133}" type="datetimeFigureOut">
              <a:rPr lang="en-US" altLang="en-US" smtClean="0"/>
              <a:pPr>
                <a:defRPr/>
              </a:pPr>
              <a:t>12/1/2018</a:t>
            </a:fld>
            <a:endParaRPr lang="en-US" altLang="en-US"/>
          </a:p>
        </p:txBody>
      </p:sp>
      <p:sp>
        <p:nvSpPr>
          <p:cNvPr id="3" name="Footer Placeholder 2">
            <a:extLst>
              <a:ext uri="{FF2B5EF4-FFF2-40B4-BE49-F238E27FC236}">
                <a16:creationId xmlns:a16="http://schemas.microsoft.com/office/drawing/2014/main" id="{BEA6C65C-9B88-4D0B-A3EA-D548D602B4F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910CAAB8-BD35-4ADE-97E1-8B6405D5A6A5}"/>
              </a:ext>
            </a:extLst>
          </p:cNvPr>
          <p:cNvSpPr>
            <a:spLocks noGrp="1"/>
          </p:cNvSpPr>
          <p:nvPr>
            <p:ph type="sldNum" sz="quarter" idx="12"/>
          </p:nvPr>
        </p:nvSpPr>
        <p:spPr/>
        <p:txBody>
          <a:bodyPr/>
          <a:lstStyle/>
          <a:p>
            <a:pPr>
              <a:defRPr/>
            </a:pPr>
            <a:fld id="{6CD423E2-AACE-4E07-9030-CA3728AE7FE1}" type="slidenum">
              <a:rPr lang="en-US" altLang="en-US" smtClean="0"/>
              <a:pPr>
                <a:defRPr/>
              </a:pPr>
              <a:t>‹#›</a:t>
            </a:fld>
            <a:endParaRPr lang="en-US" altLang="en-US"/>
          </a:p>
        </p:txBody>
      </p:sp>
    </p:spTree>
    <p:extLst>
      <p:ext uri="{BB962C8B-B14F-4D97-AF65-F5344CB8AC3E}">
        <p14:creationId xmlns:p14="http://schemas.microsoft.com/office/powerpoint/2010/main" val="85737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104B-A96D-4C6D-B40B-DE80E54E26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DF32C19-D809-4AFC-A732-CC8602BA6E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734C7-BFEB-4410-9206-4E94F58BBE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BBED750-90CC-477C-A05B-D1916079EE56}"/>
              </a:ext>
            </a:extLst>
          </p:cNvPr>
          <p:cNvSpPr>
            <a:spLocks noGrp="1"/>
          </p:cNvSpPr>
          <p:nvPr>
            <p:ph type="dt" sz="half" idx="10"/>
          </p:nvPr>
        </p:nvSpPr>
        <p:spPr/>
        <p:txBody>
          <a:bodyPr/>
          <a:lstStyle/>
          <a:p>
            <a:pPr>
              <a:defRPr/>
            </a:pPr>
            <a:fld id="{5548B100-C6CB-46ED-ABE3-D9935C135C0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2D1AC0AE-F1EB-4F4D-9CAB-420609BDED7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1086732-3D5D-477A-83EF-2306F9A8CF8B}"/>
              </a:ext>
            </a:extLst>
          </p:cNvPr>
          <p:cNvSpPr>
            <a:spLocks noGrp="1"/>
          </p:cNvSpPr>
          <p:nvPr>
            <p:ph type="sldNum" sz="quarter" idx="12"/>
          </p:nvPr>
        </p:nvSpPr>
        <p:spPr/>
        <p:txBody>
          <a:bodyPr/>
          <a:lstStyle/>
          <a:p>
            <a:pPr>
              <a:defRPr/>
            </a:pPr>
            <a:fld id="{7570B3B8-E835-456A-84C4-BD08211FA5F2}" type="slidenum">
              <a:rPr lang="en-US" altLang="en-US" smtClean="0"/>
              <a:pPr>
                <a:defRPr/>
              </a:pPr>
              <a:t>‹#›</a:t>
            </a:fld>
            <a:endParaRPr lang="en-US" altLang="en-US"/>
          </a:p>
        </p:txBody>
      </p:sp>
    </p:spTree>
    <p:extLst>
      <p:ext uri="{BB962C8B-B14F-4D97-AF65-F5344CB8AC3E}">
        <p14:creationId xmlns:p14="http://schemas.microsoft.com/office/powerpoint/2010/main" val="9364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3306-A3F3-4E10-BC57-7F59728E9D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B0DF2E3-9A5D-4B79-A5E4-1C068F6D6E1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2C3209C-66E0-46F2-8EF7-579915E358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E22138D-51B9-4588-9B71-096B751A911F}"/>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710CEB27-C09B-45F1-BDFF-7BC17348395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FD6B5CD-E571-4541-9F70-88693A12D97E}"/>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380104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41C42-E068-4782-9204-EF9DC357D5B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C37A6-657E-4DA8-B3B8-C8097B220A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C5CBF-0A7E-4E1F-9E46-FDC67FCE1D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EB15F4DD-4313-4BC3-8A2C-1DCDEC8FD21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24EB281-EC4D-4D11-A0CA-C0FB9A85AC9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F1770D9-414E-442F-8589-5960F261F511}" type="slidenum">
              <a:rPr lang="en-US" altLang="en-US" smtClean="0"/>
              <a:pPr>
                <a:defRPr/>
              </a:pPr>
              <a:t>‹#›</a:t>
            </a:fld>
            <a:endParaRPr lang="en-US" altLang="en-US"/>
          </a:p>
        </p:txBody>
      </p:sp>
      <p:pic>
        <p:nvPicPr>
          <p:cNvPr id="7" name="Picture 1" descr="red_neu_logo.png">
            <a:extLst>
              <a:ext uri="{FF2B5EF4-FFF2-40B4-BE49-F238E27FC236}">
                <a16:creationId xmlns:a16="http://schemas.microsoft.com/office/drawing/2014/main" id="{670736EB-C8A5-4E28-BF1F-4EEC583BA6A7}"/>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973E739-EABA-4B52-80EE-3E3224196BC7}"/>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007285"/>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3974" r:id="rId12"/>
    <p:sldLayoutId id="2147483966" r:id="rId13"/>
    <p:sldLayoutId id="2147483968" r:id="rId14"/>
    <p:sldLayoutId id="2147483975"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techopedia.com/definition/1185/database-d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opedia.com/definition/1185/database-d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Title 2">
            <a:extLst>
              <a:ext uri="{FF2B5EF4-FFF2-40B4-BE49-F238E27FC236}">
                <a16:creationId xmlns:a16="http://schemas.microsoft.com/office/drawing/2014/main" id="{4458F3CB-E7D7-45AC-9772-DD94E7C43882}"/>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MACHINE LEARNING AS A SERVICE</a:t>
            </a:r>
          </a:p>
        </p:txBody>
      </p:sp>
      <p:sp>
        <p:nvSpPr>
          <p:cNvPr id="12290" name="Content Placeholder 3">
            <a:extLst>
              <a:ext uri="{FF2B5EF4-FFF2-40B4-BE49-F238E27FC236}">
                <a16:creationId xmlns:a16="http://schemas.microsoft.com/office/drawing/2014/main" id="{C73E5EC3-3202-4896-A0E1-F3DFC3568744}"/>
              </a:ext>
            </a:extLst>
          </p:cNvPr>
          <p:cNvSpPr>
            <a:spLocks noGrp="1"/>
          </p:cNvSpPr>
          <p:nvPr>
            <p:ph idx="1"/>
          </p:nvPr>
        </p:nvSpPr>
        <p:spPr>
          <a:xfrm>
            <a:off x="4567930" y="801866"/>
            <a:ext cx="3979563" cy="5230634"/>
          </a:xfrm>
        </p:spPr>
        <p:txBody>
          <a:bodyPr anchor="ctr">
            <a:normAutofit/>
          </a:bodyPr>
          <a:lstStyle/>
          <a:p>
            <a:pPr marL="0" indent="0">
              <a:buNone/>
              <a:defRPr/>
            </a:pPr>
            <a:r>
              <a:rPr lang="en-US" b="1" i="1">
                <a:solidFill>
                  <a:srgbClr val="000000"/>
                </a:solidFill>
              </a:rPr>
              <a:t>INFO7390 15974 Advances Data Sci/Architecture</a:t>
            </a:r>
          </a:p>
          <a:p>
            <a:pPr marL="0" indent="0">
              <a:buNone/>
              <a:defRPr/>
            </a:pPr>
            <a:r>
              <a:rPr lang="en-US" b="1" i="1">
                <a:solidFill>
                  <a:srgbClr val="000000"/>
                </a:solidFill>
              </a:rPr>
              <a:t>By </a:t>
            </a:r>
          </a:p>
          <a:p>
            <a:pPr marL="0" indent="0">
              <a:buNone/>
              <a:defRPr/>
            </a:pPr>
            <a:r>
              <a:rPr lang="en-US" b="1" i="1">
                <a:solidFill>
                  <a:srgbClr val="000000"/>
                </a:solidFill>
              </a:rPr>
              <a:t>Abhinav Tiwari</a:t>
            </a:r>
          </a:p>
          <a:p>
            <a:pPr marL="0" indent="0">
              <a:buNone/>
              <a:defRPr/>
            </a:pPr>
            <a:r>
              <a:rPr lang="en-US" b="1" i="1">
                <a:solidFill>
                  <a:srgbClr val="000000"/>
                </a:solidFill>
              </a:rPr>
              <a:t>Dharit Shah</a:t>
            </a:r>
          </a:p>
          <a:p>
            <a:pPr marL="0" indent="0">
              <a:buNone/>
              <a:defRPr/>
            </a:pPr>
            <a:r>
              <a:rPr lang="en-US" b="1" i="1">
                <a:solidFill>
                  <a:srgbClr val="000000"/>
                </a:solidFill>
              </a:rPr>
              <a:t>Nilesh Nerkar</a:t>
            </a:r>
          </a:p>
          <a:p>
            <a:pPr marL="0" indent="0">
              <a:buNone/>
              <a:defRPr/>
            </a:pPr>
            <a:r>
              <a:rPr lang="en-US" b="1" i="1">
                <a:solidFill>
                  <a:srgbClr val="000000"/>
                </a:solidFill>
              </a:rPr>
              <a:t>(Team 2)</a:t>
            </a:r>
          </a:p>
          <a:p>
            <a:pPr marL="0" indent="0">
              <a:buNone/>
              <a:defRPr/>
            </a:pPr>
            <a:endParaRPr lang="en-US" i="1">
              <a:solidFill>
                <a:srgbClr val="000000"/>
              </a:solidFill>
            </a:endParaRPr>
          </a:p>
          <a:p>
            <a:pPr>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a:extLst>
              <a:ext uri="{FF2B5EF4-FFF2-40B4-BE49-F238E27FC236}">
                <a16:creationId xmlns:a16="http://schemas.microsoft.com/office/drawing/2014/main" id="{63F99822-3E4F-497F-B524-9C1CEAD356E7}"/>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en-US" kern="1200">
                <a:solidFill>
                  <a:srgbClr val="FFFFFF"/>
                </a:solidFill>
                <a:latin typeface="+mj-lt"/>
                <a:ea typeface="+mj-ea"/>
                <a:cs typeface="+mj-cs"/>
              </a:rPr>
              <a:t>Amazon Machine Learning </a:t>
            </a:r>
            <a:br>
              <a:rPr lang="en-US" kern="1200">
                <a:solidFill>
                  <a:srgbClr val="FFFFFF"/>
                </a:solidFill>
                <a:latin typeface="+mj-lt"/>
                <a:ea typeface="+mj-ea"/>
                <a:cs typeface="+mj-cs"/>
              </a:rPr>
            </a:br>
            <a:r>
              <a:rPr lang="en-US" kern="1200">
                <a:solidFill>
                  <a:srgbClr val="FFFFFF"/>
                </a:solidFill>
                <a:latin typeface="+mj-lt"/>
                <a:ea typeface="+mj-ea"/>
                <a:cs typeface="+mj-cs"/>
              </a:rPr>
              <a:t>(Sagemaker And Machine Learning)</a:t>
            </a:r>
          </a:p>
        </p:txBody>
      </p:sp>
    </p:spTree>
    <p:extLst>
      <p:ext uri="{BB962C8B-B14F-4D97-AF65-F5344CB8AC3E}">
        <p14:creationId xmlns:p14="http://schemas.microsoft.com/office/powerpoint/2010/main" val="112819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0644C09D-E96D-4422-A9C2-59985E2A55E8}"/>
              </a:ext>
            </a:extLst>
          </p:cNvPr>
          <p:cNvSpPr>
            <a:spLocks noGrp="1"/>
          </p:cNvSpPr>
          <p:nvPr>
            <p:ph type="title"/>
          </p:nvPr>
        </p:nvSpPr>
        <p:spPr>
          <a:xfrm>
            <a:off x="480059" y="2053641"/>
            <a:ext cx="2751871" cy="2760098"/>
          </a:xfrm>
        </p:spPr>
        <p:txBody>
          <a:bodyPr>
            <a:normAutofit/>
          </a:bodyPr>
          <a:lstStyle/>
          <a:p>
            <a:r>
              <a:rPr lang="en-US">
                <a:solidFill>
                  <a:srgbClr val="FFFFFF"/>
                </a:solidFill>
              </a:rPr>
              <a:t>What is Amazon Sagemaker ?</a:t>
            </a:r>
          </a:p>
        </p:txBody>
      </p:sp>
      <p:sp>
        <p:nvSpPr>
          <p:cNvPr id="3" name="Content Placeholder 2">
            <a:extLst>
              <a:ext uri="{FF2B5EF4-FFF2-40B4-BE49-F238E27FC236}">
                <a16:creationId xmlns:a16="http://schemas.microsoft.com/office/drawing/2014/main" id="{A1CB4AA6-FCF3-4F7C-9899-0C9202C673C1}"/>
              </a:ext>
            </a:extLst>
          </p:cNvPr>
          <p:cNvSpPr>
            <a:spLocks noGrp="1"/>
          </p:cNvSpPr>
          <p:nvPr>
            <p:ph idx="1"/>
          </p:nvPr>
        </p:nvSpPr>
        <p:spPr>
          <a:xfrm>
            <a:off x="4567930" y="801866"/>
            <a:ext cx="3979563" cy="5230634"/>
          </a:xfrm>
        </p:spPr>
        <p:txBody>
          <a:bodyPr anchor="ctr">
            <a:normAutofit/>
          </a:bodyPr>
          <a:lstStyle/>
          <a:p>
            <a:r>
              <a:rPr lang="en-US" sz="1600" dirty="0">
                <a:solidFill>
                  <a:srgbClr val="000000"/>
                </a:solidFill>
              </a:rPr>
              <a:t>Amazon </a:t>
            </a:r>
            <a:r>
              <a:rPr lang="en-US" sz="1600" dirty="0" err="1">
                <a:solidFill>
                  <a:srgbClr val="000000"/>
                </a:solidFill>
              </a:rPr>
              <a:t>Sagemaker</a:t>
            </a:r>
            <a:r>
              <a:rPr lang="en-US" sz="1600" dirty="0">
                <a:solidFill>
                  <a:srgbClr val="000000"/>
                </a:solidFill>
              </a:rPr>
              <a:t> is end to end machine learning platform which offers developer workbench to training  process to deployment process</a:t>
            </a:r>
          </a:p>
          <a:p>
            <a:endParaRPr lang="en-US" sz="1600" dirty="0">
              <a:solidFill>
                <a:srgbClr val="000000"/>
              </a:solidFill>
            </a:endParaRPr>
          </a:p>
          <a:p>
            <a:r>
              <a:rPr lang="en-US" sz="1600" dirty="0">
                <a:solidFill>
                  <a:srgbClr val="000000"/>
                </a:solidFill>
              </a:rPr>
              <a:t>It gives you powerful GPU to run your model and provides different learning platform like TensorFlow ,</a:t>
            </a:r>
            <a:r>
              <a:rPr lang="en-US" sz="1600" dirty="0" err="1">
                <a:solidFill>
                  <a:srgbClr val="000000"/>
                </a:solidFill>
              </a:rPr>
              <a:t>pytorch</a:t>
            </a:r>
            <a:endParaRPr lang="en-US" sz="1600" dirty="0">
              <a:solidFill>
                <a:srgbClr val="000000"/>
              </a:solidFill>
            </a:endParaRPr>
          </a:p>
          <a:p>
            <a:pPr marL="0" indent="0">
              <a:buNone/>
            </a:pPr>
            <a:endParaRPr lang="en-US" sz="1600" dirty="0">
              <a:solidFill>
                <a:srgbClr val="000000"/>
              </a:solidFill>
            </a:endParaRPr>
          </a:p>
          <a:p>
            <a:r>
              <a:rPr lang="en-US" sz="1600" dirty="0">
                <a:solidFill>
                  <a:srgbClr val="000000"/>
                </a:solidFill>
              </a:rPr>
              <a:t>Hugh  choice of different machine learning algorithm and Integrated Juypter Notebook</a:t>
            </a:r>
          </a:p>
          <a:p>
            <a:endParaRPr lang="en-US" sz="1600" dirty="0">
              <a:solidFill>
                <a:srgbClr val="000000"/>
              </a:solidFill>
            </a:endParaRPr>
          </a:p>
          <a:p>
            <a:r>
              <a:rPr lang="en-US" sz="1600" dirty="0">
                <a:solidFill>
                  <a:srgbClr val="000000"/>
                </a:solidFill>
              </a:rPr>
              <a:t>Experience of  whole machine learning process   in your continuous pipeline and part of automatic setup when you add data every time it will make your model better and better</a:t>
            </a:r>
          </a:p>
          <a:p>
            <a:pPr marL="0" indent="0">
              <a:buNone/>
            </a:pPr>
            <a:endParaRPr lang="en-US" sz="1600" dirty="0">
              <a:solidFill>
                <a:srgbClr val="000000"/>
              </a:solidFill>
            </a:endParaRPr>
          </a:p>
        </p:txBody>
      </p:sp>
    </p:spTree>
    <p:extLst>
      <p:ext uri="{BB962C8B-B14F-4D97-AF65-F5344CB8AC3E}">
        <p14:creationId xmlns:p14="http://schemas.microsoft.com/office/powerpoint/2010/main" val="338878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dirty="0">
                <a:latin typeface="Helvetica" panose="020B0604020202020204" pitchFamily="34" charset="0"/>
                <a:ea typeface="ＭＳ Ｐゴシック" panose="020B0600070205080204" pitchFamily="34" charset="-128"/>
              </a:rPr>
              <a:t>Pipeline</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04813" y="1447800"/>
            <a:ext cx="8510587" cy="5257800"/>
          </a:xfrm>
        </p:spPr>
        <p:txBody>
          <a:bodyPr/>
          <a:lstStyle/>
          <a:p>
            <a:pPr>
              <a:defRPr/>
            </a:pPr>
            <a:endParaRPr lang="en-US" altLang="en-US" sz="2400" dirty="0">
              <a:latin typeface="Helvetica" panose="020B0604020202020204" pitchFamily="34" charset="0"/>
              <a:ea typeface="ＭＳ Ｐゴシック" panose="020B0600070205080204" pitchFamily="34" charset="-128"/>
            </a:endParaRPr>
          </a:p>
          <a:p>
            <a:pPr marL="0" indent="0">
              <a:buFont typeface="Arial" panose="020B0604020202020204" pitchFamily="34" charset="0"/>
              <a:buNone/>
              <a:defRPr/>
            </a:pPr>
            <a:endParaRPr lang="en-US" altLang="en-US" sz="800" dirty="0">
              <a:latin typeface="Helvetica" panose="020B0604020202020204" pitchFamily="34" charset="0"/>
              <a:ea typeface="ＭＳ Ｐゴシック" panose="020B0600070205080204" pitchFamily="34" charset="-128"/>
              <a:hlinkClick r:id="rId2"/>
            </a:endParaRPr>
          </a:p>
          <a:p>
            <a:pPr marL="0" indent="0">
              <a:buFont typeface="Arial" panose="020B0604020202020204" pitchFamily="34" charset="0"/>
              <a:buNone/>
              <a:defRPr/>
            </a:pPr>
            <a:endParaRPr lang="en-US" altLang="en-US" sz="2000" dirty="0">
              <a:latin typeface="Helvetica" panose="020B0604020202020204" pitchFamily="34" charset="0"/>
              <a:ea typeface="ＭＳ Ｐゴシック" panose="020B0600070205080204" pitchFamily="34" charset="-128"/>
            </a:endParaRPr>
          </a:p>
          <a:p>
            <a:pPr lvl="1">
              <a:defRPr/>
            </a:pPr>
            <a:endParaRPr lang="en-US" altLang="en-US" sz="2000" dirty="0">
              <a:latin typeface="Helvetica" panose="020B0604020202020204" pitchFamily="34" charset="0"/>
              <a:ea typeface="ＭＳ Ｐゴシック" panose="020B0600070205080204" pitchFamily="34" charset="-128"/>
            </a:endParaRPr>
          </a:p>
        </p:txBody>
      </p:sp>
      <p:cxnSp>
        <p:nvCxnSpPr>
          <p:cNvPr id="14" name="Straight Arrow Connector 13">
            <a:extLst>
              <a:ext uri="{FF2B5EF4-FFF2-40B4-BE49-F238E27FC236}">
                <a16:creationId xmlns:a16="http://schemas.microsoft.com/office/drawing/2014/main" id="{82147137-FA1A-466C-9E02-A653CA1E3BA4}"/>
              </a:ext>
            </a:extLst>
          </p:cNvPr>
          <p:cNvCxnSpPr/>
          <p:nvPr/>
        </p:nvCxnSpPr>
        <p:spPr>
          <a:xfrm>
            <a:off x="2724150" y="5543550"/>
            <a:ext cx="71913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7" name="Content Placeholder 5">
            <a:extLst>
              <a:ext uri="{FF2B5EF4-FFF2-40B4-BE49-F238E27FC236}">
                <a16:creationId xmlns:a16="http://schemas.microsoft.com/office/drawing/2014/main" id="{236E0F5D-69C7-49CE-A3D7-DF5019185E41}"/>
              </a:ext>
            </a:extLst>
          </p:cNvPr>
          <p:cNvPicPr>
            <a:picLocks noChangeAspect="1"/>
          </p:cNvPicPr>
          <p:nvPr/>
        </p:nvPicPr>
        <p:blipFill>
          <a:blip r:embed="rId3"/>
          <a:stretch>
            <a:fillRect/>
          </a:stretch>
        </p:blipFill>
        <p:spPr bwMode="auto">
          <a:xfrm>
            <a:off x="274952" y="1755775"/>
            <a:ext cx="869985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72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Amazon SageMaker Features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46343" y="1066800"/>
            <a:ext cx="3979563" cy="5230634"/>
          </a:xfrm>
        </p:spPr>
        <p:txBody>
          <a:bodyPr anchor="ctr">
            <a:normAutofit/>
          </a:bodyPr>
          <a:lstStyle/>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Build</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Build highly accurate training datasets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Managed Notebooks for Authoring Models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Built-in, High Performance Algorithms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Broad Framework Support</a:t>
            </a:r>
          </a:p>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Train</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One-click Training</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Automatic Model Tuning Broad Framework Support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Train Once, Run Anywhere</a:t>
            </a:r>
          </a:p>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Deploy</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One-click Deployment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Fully-managed Hosting with Auto Scaling</a:t>
            </a:r>
          </a:p>
          <a:p>
            <a:pPr marL="0" indent="0">
              <a:buNone/>
              <a:defRPr/>
            </a:pPr>
            <a:endParaRPr lang="en-US" altLang="en-US" sz="1600" dirty="0">
              <a:solidFill>
                <a:srgbClr val="000000"/>
              </a:solidFill>
              <a:latin typeface="Helvetica" panose="020B0604020202020204" pitchFamily="34" charset="0"/>
              <a:ea typeface="ＭＳ Ｐゴシック" panose="020B0600070205080204" pitchFamily="34" charset="-128"/>
            </a:endParaRPr>
          </a:p>
          <a:p>
            <a:pPr marL="0" indent="0">
              <a:buNone/>
              <a:defRPr/>
            </a:pPr>
            <a:endParaRPr lang="en-US" altLang="en-US" sz="16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5256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2253B85-141F-46A1-8275-678B1C1AAD3F}"/>
              </a:ext>
            </a:extLst>
          </p:cNvPr>
          <p:cNvSpPr>
            <a:spLocks noGrp="1"/>
          </p:cNvSpPr>
          <p:nvPr>
            <p:ph type="title"/>
          </p:nvPr>
        </p:nvSpPr>
        <p:spPr>
          <a:xfrm>
            <a:off x="2282552" y="2743200"/>
            <a:ext cx="4578895" cy="2031055"/>
          </a:xfrm>
        </p:spPr>
        <p:txBody>
          <a:bodyPr vert="horz" lIns="91440" tIns="45720" rIns="91440" bIns="45720" rtlCol="0" anchor="b">
            <a:normAutofit/>
          </a:bodyPr>
          <a:lstStyle/>
          <a:p>
            <a:pPr algn="ctr" defTabSz="914400"/>
            <a:r>
              <a:rPr lang="en-US" altLang="en-US" sz="4000" dirty="0">
                <a:solidFill>
                  <a:srgbClr val="FFFFFF"/>
                </a:solidFill>
                <a:latin typeface="Helvetica" panose="020B0604020202020204" pitchFamily="34" charset="0"/>
                <a:ea typeface="ＭＳ Ｐゴシック" panose="020B0600070205080204" pitchFamily="34" charset="-128"/>
              </a:rPr>
              <a:t>Amazon </a:t>
            </a:r>
            <a:r>
              <a:rPr lang="en-US" altLang="en-US" sz="4000" dirty="0" err="1">
                <a:solidFill>
                  <a:srgbClr val="FFFFFF"/>
                </a:solidFill>
                <a:latin typeface="Helvetica" panose="020B0604020202020204" pitchFamily="34" charset="0"/>
                <a:ea typeface="ＭＳ Ｐゴシック" panose="020B0600070205080204" pitchFamily="34" charset="-128"/>
              </a:rPr>
              <a:t>SageMaker</a:t>
            </a:r>
            <a:r>
              <a:rPr lang="en-US" altLang="en-US" sz="4000" dirty="0">
                <a:solidFill>
                  <a:srgbClr val="FFFFFF"/>
                </a:solidFill>
                <a:latin typeface="Helvetica" panose="020B0604020202020204" pitchFamily="34" charset="0"/>
                <a:ea typeface="ＭＳ Ｐゴシック" panose="020B0600070205080204" pitchFamily="34" charset="-128"/>
              </a:rPr>
              <a:t> Demo</a:t>
            </a:r>
            <a:br>
              <a:rPr lang="en-US" sz="6000" kern="1200" dirty="0">
                <a:solidFill>
                  <a:srgbClr val="FFFFFF"/>
                </a:solidFill>
                <a:latin typeface="+mj-lt"/>
                <a:ea typeface="+mj-ea"/>
                <a:cs typeface="+mj-cs"/>
              </a:rPr>
            </a:b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38818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a:extLst>
              <a:ext uri="{FF2B5EF4-FFF2-40B4-BE49-F238E27FC236}">
                <a16:creationId xmlns:a16="http://schemas.microsoft.com/office/drawing/2014/main" id="{4A958A08-B7C3-406B-A603-3D69D057AABA}"/>
              </a:ext>
            </a:extLst>
          </p:cNvPr>
          <p:cNvSpPr>
            <a:spLocks noGrp="1"/>
          </p:cNvSpPr>
          <p:nvPr>
            <p:ph type="title"/>
          </p:nvPr>
        </p:nvSpPr>
        <p:spPr>
          <a:xfrm>
            <a:off x="480059" y="2053641"/>
            <a:ext cx="2751871" cy="2760098"/>
          </a:xfrm>
        </p:spPr>
        <p:txBody>
          <a:bodyPr>
            <a:normAutofit/>
          </a:bodyPr>
          <a:lstStyle/>
          <a:p>
            <a:r>
              <a:rPr lang="en-US">
                <a:solidFill>
                  <a:srgbClr val="FFFFFF"/>
                </a:solidFill>
              </a:rPr>
              <a:t>Amazon Machine Learning</a:t>
            </a:r>
          </a:p>
        </p:txBody>
      </p:sp>
      <p:sp>
        <p:nvSpPr>
          <p:cNvPr id="5" name="Content Placeholder 4">
            <a:extLst>
              <a:ext uri="{FF2B5EF4-FFF2-40B4-BE49-F238E27FC236}">
                <a16:creationId xmlns:a16="http://schemas.microsoft.com/office/drawing/2014/main" id="{D5D8F075-F86F-4FAA-82A2-F9E4D645ACEF}"/>
              </a:ext>
            </a:extLst>
          </p:cNvPr>
          <p:cNvSpPr>
            <a:spLocks noGrp="1"/>
          </p:cNvSpPr>
          <p:nvPr>
            <p:ph idx="1"/>
          </p:nvPr>
        </p:nvSpPr>
        <p:spPr>
          <a:xfrm>
            <a:off x="4567930" y="801866"/>
            <a:ext cx="3979563" cy="5230634"/>
          </a:xfrm>
        </p:spPr>
        <p:txBody>
          <a:bodyPr anchor="ctr">
            <a:normAutofit/>
          </a:bodyPr>
          <a:lstStyle/>
          <a:p>
            <a:r>
              <a:rPr lang="en-US" sz="1800">
                <a:solidFill>
                  <a:srgbClr val="000000"/>
                </a:solidFill>
              </a:rPr>
              <a:t> Amazon Machine Learning (Amazon ML) is a robust, cloud-based service that makes it easy for developers of all skill levels to use machine learning technology</a:t>
            </a:r>
          </a:p>
          <a:p>
            <a:endParaRPr lang="en-US" sz="1800">
              <a:solidFill>
                <a:srgbClr val="000000"/>
              </a:solidFill>
            </a:endParaRPr>
          </a:p>
          <a:p>
            <a:r>
              <a:rPr lang="en-US" sz="1800">
                <a:solidFill>
                  <a:srgbClr val="000000"/>
                </a:solidFill>
              </a:rPr>
              <a:t>Amazon ML provides visualization tools and wizards that guide you through the process of creating machine learning (ML) models without having to learn complex ML algorithms and technology</a:t>
            </a:r>
          </a:p>
          <a:p>
            <a:endParaRPr lang="en-US" sz="1800">
              <a:solidFill>
                <a:srgbClr val="000000"/>
              </a:solidFill>
            </a:endParaRPr>
          </a:p>
          <a:p>
            <a:r>
              <a:rPr lang="en-US" sz="1800">
                <a:solidFill>
                  <a:srgbClr val="000000"/>
                </a:solidFill>
              </a:rPr>
              <a:t>Once your models are ready, Amazon ML makes it easy to obtain predictions for your application using simple APIs, without having to implement custom prediction generation code, or manage any infrastructure.</a:t>
            </a:r>
          </a:p>
        </p:txBody>
      </p:sp>
    </p:spTree>
    <p:extLst>
      <p:ext uri="{BB962C8B-B14F-4D97-AF65-F5344CB8AC3E}">
        <p14:creationId xmlns:p14="http://schemas.microsoft.com/office/powerpoint/2010/main" val="176946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518E-97F4-49D0-8599-CDC4C29BC11C}"/>
              </a:ext>
            </a:extLst>
          </p:cNvPr>
          <p:cNvSpPr>
            <a:spLocks noGrp="1"/>
          </p:cNvSpPr>
          <p:nvPr>
            <p:ph type="title"/>
          </p:nvPr>
        </p:nvSpPr>
        <p:spPr>
          <a:xfrm>
            <a:off x="628650" y="914400"/>
            <a:ext cx="7886700" cy="1066800"/>
          </a:xfrm>
        </p:spPr>
        <p:txBody>
          <a:bodyPr>
            <a:normAutofit/>
          </a:bodyPr>
          <a:lstStyle/>
          <a:p>
            <a:r>
              <a:rPr lang="en-US" dirty="0"/>
              <a:t>Pipeline</a:t>
            </a:r>
            <a:br>
              <a:rPr lang="en-US" dirty="0"/>
            </a:br>
            <a:endParaRPr lang="en-US" dirty="0"/>
          </a:p>
        </p:txBody>
      </p:sp>
      <p:pic>
        <p:nvPicPr>
          <p:cNvPr id="4" name="Content Placeholder 3">
            <a:extLst>
              <a:ext uri="{FF2B5EF4-FFF2-40B4-BE49-F238E27FC236}">
                <a16:creationId xmlns:a16="http://schemas.microsoft.com/office/drawing/2014/main" id="{7A3051D3-7E2E-487E-955D-B8FF38AF1DD2}"/>
              </a:ext>
            </a:extLst>
          </p:cNvPr>
          <p:cNvPicPr>
            <a:picLocks noGrp="1" noChangeAspect="1"/>
          </p:cNvPicPr>
          <p:nvPr>
            <p:ph idx="4294967295"/>
          </p:nvPr>
        </p:nvPicPr>
        <p:blipFill>
          <a:blip r:embed="rId2"/>
          <a:stretch>
            <a:fillRect/>
          </a:stretch>
        </p:blipFill>
        <p:spPr>
          <a:xfrm>
            <a:off x="0" y="3173413"/>
            <a:ext cx="7886700" cy="1655762"/>
          </a:xfrm>
          <a:prstGeom prst="rect">
            <a:avLst/>
          </a:prstGeom>
        </p:spPr>
      </p:pic>
    </p:spTree>
    <p:extLst>
      <p:ext uri="{BB962C8B-B14F-4D97-AF65-F5344CB8AC3E}">
        <p14:creationId xmlns:p14="http://schemas.microsoft.com/office/powerpoint/2010/main" val="224897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2253B85-141F-46A1-8275-678B1C1AAD3F}"/>
              </a:ext>
            </a:extLst>
          </p:cNvPr>
          <p:cNvSpPr>
            <a:spLocks noGrp="1"/>
          </p:cNvSpPr>
          <p:nvPr>
            <p:ph type="title"/>
          </p:nvPr>
        </p:nvSpPr>
        <p:spPr>
          <a:xfrm>
            <a:off x="2282552" y="2413472"/>
            <a:ext cx="4578895" cy="2031055"/>
          </a:xfrm>
        </p:spPr>
        <p:txBody>
          <a:bodyPr vert="horz" lIns="91440" tIns="45720" rIns="91440" bIns="45720" rtlCol="0" anchor="b">
            <a:normAutofit/>
          </a:bodyPr>
          <a:lstStyle/>
          <a:p>
            <a:pPr algn="ctr" defTabSz="914400"/>
            <a:r>
              <a:rPr lang="en-US" sz="6000" kern="1200" dirty="0">
                <a:solidFill>
                  <a:srgbClr val="FFFFFF"/>
                </a:solidFill>
                <a:latin typeface="+mj-lt"/>
                <a:ea typeface="+mj-ea"/>
                <a:cs typeface="+mj-cs"/>
              </a:rPr>
              <a:t>Demo</a:t>
            </a:r>
            <a:br>
              <a:rPr lang="en-US" sz="6000" kern="1200" dirty="0">
                <a:solidFill>
                  <a:srgbClr val="FFFFFF"/>
                </a:solidFill>
                <a:latin typeface="+mj-lt"/>
                <a:ea typeface="+mj-ea"/>
                <a:cs typeface="+mj-cs"/>
              </a:rPr>
            </a:b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244627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AutoML Services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fontAlgn="base"/>
            <a:r>
              <a:rPr lang="en-US" sz="1600">
                <a:solidFill>
                  <a:srgbClr val="000000"/>
                </a:solidFill>
                <a:latin typeface="Helvetica" panose="020B0604020202020204" pitchFamily="34" charset="0"/>
                <a:cs typeface="Helvetica" panose="020B0604020202020204" pitchFamily="34" charset="0"/>
              </a:rPr>
              <a:t>AutoML provides methods and processes to make Machine Learning available for non-Machine Learning experts, to improve efficiency of Machine Learning and to accelerate research on Machine Learning</a:t>
            </a:r>
          </a:p>
          <a:p>
            <a:pPr marL="0" indent="0">
              <a:buNone/>
            </a:pPr>
            <a:endParaRPr lang="en-US" sz="1600">
              <a:solidFill>
                <a:srgbClr val="000000"/>
              </a:solidFill>
              <a:latin typeface="Helvetica" panose="020B0604020202020204" pitchFamily="34" charset="0"/>
              <a:cs typeface="Helvetica" panose="020B0604020202020204" pitchFamily="34" charset="0"/>
            </a:endParaRPr>
          </a:p>
          <a:p>
            <a:r>
              <a:rPr lang="en-US" sz="1600">
                <a:solidFill>
                  <a:srgbClr val="000000"/>
                </a:solidFill>
                <a:latin typeface="Helvetica" panose="020B0604020202020204" pitchFamily="34" charset="0"/>
                <a:cs typeface="Helvetica" panose="020B0604020202020204" pitchFamily="34" charset="0"/>
              </a:rPr>
              <a:t>AutoML helps us in automating tasks whose complexity can often baffle non-ML experts, like :</a:t>
            </a:r>
          </a:p>
          <a:p>
            <a:pPr lvl="1" fontAlgn="base"/>
            <a:r>
              <a:rPr lang="en-US" sz="1600">
                <a:solidFill>
                  <a:srgbClr val="000000"/>
                </a:solidFill>
                <a:latin typeface="Helvetica" panose="020B0604020202020204" pitchFamily="34" charset="0"/>
                <a:cs typeface="Helvetica" panose="020B0604020202020204" pitchFamily="34" charset="0"/>
              </a:rPr>
              <a:t>Preprocess and clean the data.</a:t>
            </a:r>
          </a:p>
          <a:p>
            <a:pPr lvl="1" fontAlgn="base"/>
            <a:r>
              <a:rPr lang="en-US" sz="1600">
                <a:solidFill>
                  <a:srgbClr val="000000"/>
                </a:solidFill>
                <a:latin typeface="Helvetica" panose="020B0604020202020204" pitchFamily="34" charset="0"/>
                <a:cs typeface="Helvetica" panose="020B0604020202020204" pitchFamily="34" charset="0"/>
              </a:rPr>
              <a:t>Select and construct appropriate features.</a:t>
            </a:r>
          </a:p>
          <a:p>
            <a:pPr lvl="1" fontAlgn="base"/>
            <a:r>
              <a:rPr lang="en-US" sz="1600">
                <a:solidFill>
                  <a:srgbClr val="000000"/>
                </a:solidFill>
                <a:latin typeface="Helvetica" panose="020B0604020202020204" pitchFamily="34" charset="0"/>
                <a:cs typeface="Helvetica" panose="020B0604020202020204" pitchFamily="34" charset="0"/>
              </a:rPr>
              <a:t>Select an appropriate model family.</a:t>
            </a:r>
          </a:p>
          <a:p>
            <a:pPr lvl="1" fontAlgn="base"/>
            <a:r>
              <a:rPr lang="en-US" sz="1600">
                <a:solidFill>
                  <a:srgbClr val="000000"/>
                </a:solidFill>
                <a:latin typeface="Helvetica" panose="020B0604020202020204" pitchFamily="34" charset="0"/>
                <a:cs typeface="Helvetica" panose="020B0604020202020204" pitchFamily="34" charset="0"/>
              </a:rPr>
              <a:t>Optimize model hyperparameters.</a:t>
            </a:r>
          </a:p>
          <a:p>
            <a:pPr lvl="1" fontAlgn="base"/>
            <a:r>
              <a:rPr lang="en-US" sz="1600">
                <a:solidFill>
                  <a:srgbClr val="000000"/>
                </a:solidFill>
                <a:latin typeface="Helvetica" panose="020B0604020202020204" pitchFamily="34" charset="0"/>
                <a:cs typeface="Helvetica" panose="020B0604020202020204" pitchFamily="34" charset="0"/>
              </a:rPr>
              <a:t>Postprocess machine learning models.</a:t>
            </a:r>
          </a:p>
          <a:p>
            <a:pPr lvl="1" fontAlgn="base"/>
            <a:r>
              <a:rPr lang="en-US" sz="1600">
                <a:solidFill>
                  <a:srgbClr val="000000"/>
                </a:solidFill>
                <a:latin typeface="Helvetica" panose="020B0604020202020204" pitchFamily="34" charset="0"/>
                <a:cs typeface="Helvetica" panose="020B0604020202020204" pitchFamily="34" charset="0"/>
              </a:rPr>
              <a:t>Critically analyze the results obtained.</a:t>
            </a:r>
          </a:p>
        </p:txBody>
      </p:sp>
    </p:spTree>
    <p:extLst>
      <p:ext uri="{BB962C8B-B14F-4D97-AF65-F5344CB8AC3E}">
        <p14:creationId xmlns:p14="http://schemas.microsoft.com/office/powerpoint/2010/main" val="36793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H2O AI</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r>
              <a:rPr lang="en-US" altLang="en-US" sz="1600">
                <a:solidFill>
                  <a:srgbClr val="000000"/>
                </a:solidFill>
                <a:latin typeface="Helvetica" panose="020B0604020202020204" pitchFamily="34" charset="0"/>
                <a:ea typeface="ＭＳ Ｐゴシック" panose="020B0600070205080204" pitchFamily="34" charset="-128"/>
              </a:rPr>
              <a:t>Overview :</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is an open-source software for big-data analysis.</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allows users to fit thousands of potential models as part of discovering patterns in data.</a:t>
            </a:r>
          </a:p>
          <a:p>
            <a:pPr marL="0" indent="0">
              <a:buNone/>
              <a:defRPr/>
            </a:pPr>
            <a:endParaRPr lang="en-US" altLang="en-US" sz="1600">
              <a:solidFill>
                <a:srgbClr val="000000"/>
              </a:solidFill>
              <a:latin typeface="Helvetica" panose="020B0604020202020204" pitchFamily="34" charset="0"/>
              <a:ea typeface="ＭＳ Ｐゴシック" panose="020B0600070205080204" pitchFamily="34" charset="-128"/>
            </a:endParaRPr>
          </a:p>
          <a:p>
            <a:pPr marL="0" indent="0">
              <a:buNone/>
              <a:defRPr/>
            </a:pPr>
            <a:r>
              <a:rPr lang="en-US" altLang="en-US" sz="1600">
                <a:solidFill>
                  <a:srgbClr val="000000"/>
                </a:solidFill>
                <a:latin typeface="Helvetica" panose="020B0604020202020204" pitchFamily="34" charset="0"/>
                <a:ea typeface="ＭＳ Ｐゴシック" panose="020B0600070205080204" pitchFamily="34" charset="-128"/>
              </a:rPr>
              <a:t>Salient Features :</a:t>
            </a:r>
          </a:p>
          <a:p>
            <a:pPr>
              <a:defRPr/>
            </a:pPr>
            <a:r>
              <a:rPr lang="en-US" altLang="en-US" sz="1600">
                <a:solidFill>
                  <a:srgbClr val="000000"/>
                </a:solidFill>
                <a:latin typeface="Helvetica" panose="020B0604020202020204" pitchFamily="34" charset="0"/>
                <a:ea typeface="ＭＳ Ｐゴシック" panose="020B0600070205080204" pitchFamily="34" charset="-128"/>
              </a:rPr>
              <a:t>It automates the model selection and validation process in the Machine Learning pipeline through its AutoML framework.</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is built on top of the Hadoop distributed framework, thereby enabling faster data processing on its clusters.</a:t>
            </a:r>
          </a:p>
          <a:p>
            <a:pPr>
              <a:defRPr/>
            </a:pPr>
            <a:r>
              <a:rPr lang="en-US" altLang="en-US" sz="1600">
                <a:solidFill>
                  <a:srgbClr val="000000"/>
                </a:solidFill>
                <a:latin typeface="Helvetica" panose="020B0604020202020204" pitchFamily="34" charset="0"/>
                <a:ea typeface="ＭＳ Ｐゴシック" panose="020B0600070205080204" pitchFamily="34" charset="-128"/>
              </a:rPr>
              <a:t>It also has functions for exporting the trained models as JAVA POJO’s for productionizing the model once it has been validated.</a:t>
            </a:r>
          </a:p>
        </p:txBody>
      </p:sp>
    </p:spTree>
    <p:extLst>
      <p:ext uri="{BB962C8B-B14F-4D97-AF65-F5344CB8AC3E}">
        <p14:creationId xmlns:p14="http://schemas.microsoft.com/office/powerpoint/2010/main" val="72220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170" name="Title 1">
            <a:extLst>
              <a:ext uri="{FF2B5EF4-FFF2-40B4-BE49-F238E27FC236}">
                <a16:creationId xmlns:a16="http://schemas.microsoft.com/office/drawing/2014/main" id="{08E671E6-8489-453F-8D3F-00143C8C6EB3}"/>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Agenda</a:t>
            </a:r>
          </a:p>
        </p:txBody>
      </p:sp>
      <p:sp>
        <p:nvSpPr>
          <p:cNvPr id="7171" name="Content Placeholder 2">
            <a:extLst>
              <a:ext uri="{FF2B5EF4-FFF2-40B4-BE49-F238E27FC236}">
                <a16:creationId xmlns:a16="http://schemas.microsoft.com/office/drawing/2014/main" id="{A7AC96D9-BBFC-47E4-92E2-507D15382BDD}"/>
              </a:ext>
            </a:extLst>
          </p:cNvPr>
          <p:cNvSpPr>
            <a:spLocks noGrp="1"/>
          </p:cNvSpPr>
          <p:nvPr>
            <p:ph idx="1"/>
          </p:nvPr>
        </p:nvSpPr>
        <p:spPr>
          <a:xfrm>
            <a:off x="4567930" y="801866"/>
            <a:ext cx="3979563" cy="5230634"/>
          </a:xfrm>
        </p:spPr>
        <p:txBody>
          <a:bodyPr anchor="ctr">
            <a:normAutofit/>
          </a:bodyPr>
          <a:lstStyle/>
          <a:p>
            <a:r>
              <a:rPr lang="en-US" altLang="en-US" u="sng">
                <a:solidFill>
                  <a:srgbClr val="000000"/>
                </a:solidFill>
                <a:latin typeface="Helvetica" panose="020B0604020202020204" pitchFamily="34" charset="0"/>
                <a:ea typeface="ＭＳ Ｐゴシック" panose="020B0600070205080204" pitchFamily="34" charset="-128"/>
              </a:rPr>
              <a:t>Machine Learning Pipeline </a:t>
            </a:r>
          </a:p>
          <a:p>
            <a:r>
              <a:rPr lang="en-US" altLang="en-US" u="sng">
                <a:solidFill>
                  <a:srgbClr val="000000"/>
                </a:solidFill>
                <a:latin typeface="Helvetica" panose="020B0604020202020204" pitchFamily="34" charset="0"/>
                <a:ea typeface="ＭＳ Ｐゴシック" panose="020B0600070205080204" pitchFamily="34" charset="-128"/>
              </a:rPr>
              <a:t>Machine Learning as a Service</a:t>
            </a:r>
          </a:p>
          <a:p>
            <a:r>
              <a:rPr lang="en-US" altLang="en-US" u="sng">
                <a:solidFill>
                  <a:srgbClr val="000000"/>
                </a:solidFill>
                <a:latin typeface="Helvetica" panose="020B0604020202020204" pitchFamily="34" charset="0"/>
                <a:ea typeface="ＭＳ Ｐゴシック" panose="020B0600070205080204" pitchFamily="34" charset="-128"/>
              </a:rPr>
              <a:t>How MLaaS makes it easy?</a:t>
            </a:r>
          </a:p>
          <a:p>
            <a:r>
              <a:rPr lang="en-US" altLang="en-US" u="sng">
                <a:solidFill>
                  <a:srgbClr val="000000"/>
                </a:solidFill>
                <a:latin typeface="Helvetica" panose="020B0604020202020204" pitchFamily="34" charset="0"/>
                <a:ea typeface="ＭＳ Ｐゴシック" panose="020B0600070205080204" pitchFamily="34" charset="-128"/>
              </a:rPr>
              <a:t>Available Machine Learning Services</a:t>
            </a:r>
          </a:p>
          <a:p>
            <a:r>
              <a:rPr lang="en-US" altLang="en-US" u="sng">
                <a:solidFill>
                  <a:srgbClr val="000000"/>
                </a:solidFill>
                <a:latin typeface="Helvetica" panose="020B0604020202020204" pitchFamily="34" charset="0"/>
                <a:ea typeface="ＭＳ Ｐゴシック" panose="020B0600070205080204" pitchFamily="34" charset="-128"/>
                <a:hlinkClick r:id="" action="ppaction://noaction">
                  <a:extLst>
                    <a:ext uri="{A12FA001-AC4F-418D-AE19-62706E023703}">
                      <ahyp:hlinkClr xmlns:ahyp="http://schemas.microsoft.com/office/drawing/2018/hyperlinkcolor" val="tx"/>
                    </a:ext>
                  </a:extLst>
                </a:hlinkClick>
              </a:rPr>
              <a:t>Azure ML Studio</a:t>
            </a:r>
          </a:p>
          <a:p>
            <a:r>
              <a:rPr lang="en-US" altLang="en-US" u="sng">
                <a:solidFill>
                  <a:srgbClr val="000000"/>
                </a:solidFill>
                <a:latin typeface="Helvetica" panose="020B0604020202020204" pitchFamily="34" charset="0"/>
                <a:ea typeface="ＭＳ Ｐゴシック" panose="020B0600070205080204" pitchFamily="34" charset="-128"/>
              </a:rPr>
              <a:t>What is Amazon SageMaker?</a:t>
            </a:r>
          </a:p>
          <a:p>
            <a:r>
              <a:rPr lang="en-US" altLang="en-US" u="sng">
                <a:solidFill>
                  <a:srgbClr val="000000"/>
                </a:solidFill>
                <a:latin typeface="Helvetica" panose="020B0604020202020204" pitchFamily="34" charset="0"/>
                <a:ea typeface="ＭＳ Ｐゴシック" panose="020B0600070205080204" pitchFamily="34" charset="-128"/>
              </a:rPr>
              <a:t>BigML &amp; AutoML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18ED84CE-90D4-408D-8966-E7A914E0C0D0}"/>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H2O AI DEMO</a:t>
            </a:r>
          </a:p>
        </p:txBody>
      </p:sp>
      <p:sp>
        <p:nvSpPr>
          <p:cNvPr id="3" name="Content Placeholder 2">
            <a:extLst>
              <a:ext uri="{FF2B5EF4-FFF2-40B4-BE49-F238E27FC236}">
                <a16:creationId xmlns:a16="http://schemas.microsoft.com/office/drawing/2014/main" id="{DDE22BBA-0D10-48EC-A24C-33E7C1A5557E}"/>
              </a:ext>
            </a:extLst>
          </p:cNvPr>
          <p:cNvSpPr>
            <a:spLocks noGrp="1"/>
          </p:cNvSpPr>
          <p:nvPr>
            <p:ph idx="1"/>
          </p:nvPr>
        </p:nvSpPr>
        <p:spPr>
          <a:xfrm>
            <a:off x="4567930" y="801866"/>
            <a:ext cx="3979563" cy="5230634"/>
          </a:xfrm>
        </p:spPr>
        <p:txBody>
          <a:bodyPr anchor="ctr">
            <a:normAutofit/>
          </a:bodyPr>
          <a:lstStyle/>
          <a:p>
            <a:r>
              <a:rPr lang="en-US">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SalePrice of the house</a:t>
            </a:r>
          </a:p>
          <a:p>
            <a:pPr marL="0" indent="0">
              <a:buNone/>
            </a:pPr>
            <a:endParaRPr lang="en-US">
              <a:solidFill>
                <a:srgbClr val="000000"/>
              </a:solidFill>
              <a:latin typeface="Helvetica" panose="020B0604020202020204" pitchFamily="34" charset="0"/>
              <a:cs typeface="Helvetica" panose="020B0604020202020204" pitchFamily="34" charset="0"/>
            </a:endParaRPr>
          </a:p>
          <a:p>
            <a:pPr marL="0" indent="0">
              <a:buNone/>
            </a:pPr>
            <a:endParaRPr lang="en-US">
              <a:solidFill>
                <a:srgbClr val="000000"/>
              </a:solidFill>
              <a:latin typeface="Helvetica" panose="020B0604020202020204" pitchFamily="34" charset="0"/>
              <a:cs typeface="Helvetica" panose="020B0604020202020204" pitchFamily="34" charset="0"/>
            </a:endParaRPr>
          </a:p>
          <a:p>
            <a:r>
              <a:rPr lang="en-US">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226731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D7D955-4529-4137-9DC2-D3F1F96FC4D5}"/>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BigML</a:t>
            </a:r>
          </a:p>
        </p:txBody>
      </p:sp>
      <p:sp>
        <p:nvSpPr>
          <p:cNvPr id="3" name="Content Placeholder 2">
            <a:extLst>
              <a:ext uri="{FF2B5EF4-FFF2-40B4-BE49-F238E27FC236}">
                <a16:creationId xmlns:a16="http://schemas.microsoft.com/office/drawing/2014/main" id="{BDB34310-8676-4522-B1B4-1CF7E2B6EE62}"/>
              </a:ext>
            </a:extLst>
          </p:cNvPr>
          <p:cNvSpPr>
            <a:spLocks noGrp="1"/>
          </p:cNvSpPr>
          <p:nvPr>
            <p:ph idx="1"/>
          </p:nvPr>
        </p:nvSpPr>
        <p:spPr>
          <a:xfrm>
            <a:off x="4567930" y="801866"/>
            <a:ext cx="3979563" cy="5230634"/>
          </a:xfrm>
        </p:spPr>
        <p:txBody>
          <a:bodyPr anchor="ctr">
            <a:normAutofit/>
          </a:bodyPr>
          <a:lstStyle/>
          <a:p>
            <a:pPr marL="0" indent="0">
              <a:buNone/>
            </a:pPr>
            <a:r>
              <a:rPr lang="en-US" sz="1800">
                <a:solidFill>
                  <a:srgbClr val="000000"/>
                </a:solidFill>
                <a:latin typeface="Helvetica" panose="020B0604020202020204" pitchFamily="34" charset="0"/>
                <a:cs typeface="Helvetica" panose="020B0604020202020204" pitchFamily="34" charset="0"/>
              </a:rPr>
              <a:t>Overview :</a:t>
            </a:r>
          </a:p>
          <a:p>
            <a:r>
              <a:rPr lang="en-US" sz="1800">
                <a:solidFill>
                  <a:srgbClr val="000000"/>
                </a:solidFill>
                <a:latin typeface="Helvetica" panose="020B0604020202020204" pitchFamily="34" charset="0"/>
                <a:cs typeface="Helvetica" panose="020B0604020202020204" pitchFamily="34" charset="0"/>
              </a:rPr>
              <a:t>BigML is MLaaS, which provides robustly-engineered Machine Learning algorithms proven to solve real world problems, through a simple and elegant web interface.</a:t>
            </a:r>
          </a:p>
          <a:p>
            <a:pPr marL="0" indent="0">
              <a:buNone/>
            </a:pPr>
            <a:endParaRPr lang="en-US" sz="1800">
              <a:solidFill>
                <a:srgbClr val="000000"/>
              </a:solidFill>
              <a:latin typeface="Helvetica" panose="020B0604020202020204" pitchFamily="34" charset="0"/>
              <a:cs typeface="Helvetica" panose="020B0604020202020204" pitchFamily="34" charset="0"/>
            </a:endParaRPr>
          </a:p>
          <a:p>
            <a:pPr marL="0" indent="0">
              <a:buNone/>
            </a:pPr>
            <a:r>
              <a:rPr lang="en-US" sz="1800">
                <a:solidFill>
                  <a:srgbClr val="000000"/>
                </a:solidFill>
                <a:latin typeface="Helvetica" panose="020B0604020202020204" pitchFamily="34" charset="0"/>
                <a:cs typeface="Helvetica" panose="020B0604020202020204" pitchFamily="34" charset="0"/>
              </a:rPr>
              <a:t>Features :</a:t>
            </a:r>
          </a:p>
          <a:p>
            <a:r>
              <a:rPr lang="en-US" sz="1800">
                <a:solidFill>
                  <a:srgbClr val="000000"/>
                </a:solidFill>
                <a:latin typeface="Helvetica" panose="020B0604020202020204" pitchFamily="34" charset="0"/>
                <a:cs typeface="Helvetica" panose="020B0604020202020204" pitchFamily="34" charset="0"/>
              </a:rPr>
              <a:t>Like H2o it provides an OptiML library for AutoML pupose.</a:t>
            </a:r>
          </a:p>
          <a:p>
            <a:r>
              <a:rPr lang="en-US" sz="1800">
                <a:solidFill>
                  <a:srgbClr val="000000"/>
                </a:solidFill>
                <a:latin typeface="Helvetica" panose="020B0604020202020204" pitchFamily="34" charset="0"/>
                <a:cs typeface="Helvetica" panose="020B0604020202020204" pitchFamily="34" charset="0"/>
              </a:rPr>
              <a:t>It is platform independent i.e. it can access data from AWS, Google Drive, etc.</a:t>
            </a:r>
          </a:p>
          <a:p>
            <a:r>
              <a:rPr lang="en-US" sz="1800">
                <a:solidFill>
                  <a:srgbClr val="000000"/>
                </a:solidFill>
                <a:latin typeface="Helvetica" panose="020B0604020202020204" pitchFamily="34" charset="0"/>
                <a:cs typeface="Helvetica" panose="020B0604020202020204" pitchFamily="34" charset="0"/>
              </a:rPr>
              <a:t>The Web UI is extremely intuitive and easy to use.</a:t>
            </a:r>
          </a:p>
          <a:p>
            <a:r>
              <a:rPr lang="en-US" sz="1800">
                <a:solidFill>
                  <a:srgbClr val="000000"/>
                </a:solidFill>
                <a:latin typeface="Helvetica" panose="020B0604020202020204" pitchFamily="34" charset="0"/>
                <a:cs typeface="Helvetica" panose="020B0604020202020204" pitchFamily="34" charset="0"/>
              </a:rPr>
              <a:t>The models are very interpretable</a:t>
            </a:r>
          </a:p>
        </p:txBody>
      </p:sp>
    </p:spTree>
    <p:extLst>
      <p:ext uri="{BB962C8B-B14F-4D97-AF65-F5344CB8AC3E}">
        <p14:creationId xmlns:p14="http://schemas.microsoft.com/office/powerpoint/2010/main" val="1747880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F794C47-4DB9-4060-AF5B-C3F5DAF2CF16}"/>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BigML DEMO</a:t>
            </a:r>
          </a:p>
        </p:txBody>
      </p:sp>
      <p:sp>
        <p:nvSpPr>
          <p:cNvPr id="3" name="Content Placeholder 2">
            <a:extLst>
              <a:ext uri="{FF2B5EF4-FFF2-40B4-BE49-F238E27FC236}">
                <a16:creationId xmlns:a16="http://schemas.microsoft.com/office/drawing/2014/main" id="{D179188A-1792-4E9E-B41E-6361998473D4}"/>
              </a:ext>
            </a:extLst>
          </p:cNvPr>
          <p:cNvSpPr>
            <a:spLocks noGrp="1"/>
          </p:cNvSpPr>
          <p:nvPr>
            <p:ph idx="1"/>
          </p:nvPr>
        </p:nvSpPr>
        <p:spPr>
          <a:xfrm>
            <a:off x="4567930" y="801866"/>
            <a:ext cx="3979563" cy="5230634"/>
          </a:xfrm>
        </p:spPr>
        <p:txBody>
          <a:bodyPr anchor="ctr">
            <a:normAutofit/>
          </a:bodyPr>
          <a:lstStyle/>
          <a:p>
            <a:r>
              <a:rPr lang="en-US">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SalePrice of the house</a:t>
            </a:r>
          </a:p>
          <a:p>
            <a:pPr marL="0" indent="0">
              <a:buNone/>
            </a:pPr>
            <a:endParaRPr lang="en-US">
              <a:solidFill>
                <a:srgbClr val="000000"/>
              </a:solidFill>
              <a:latin typeface="Helvetica" panose="020B0604020202020204" pitchFamily="34" charset="0"/>
              <a:cs typeface="Helvetica" panose="020B0604020202020204" pitchFamily="34" charset="0"/>
            </a:endParaRPr>
          </a:p>
          <a:p>
            <a:pPr marL="0" indent="0">
              <a:buNone/>
            </a:pPr>
            <a:endParaRPr lang="en-US">
              <a:solidFill>
                <a:srgbClr val="000000"/>
              </a:solidFill>
              <a:latin typeface="Helvetica" panose="020B0604020202020204" pitchFamily="34" charset="0"/>
              <a:cs typeface="Helvetica" panose="020B0604020202020204" pitchFamily="34" charset="0"/>
            </a:endParaRPr>
          </a:p>
          <a:p>
            <a:r>
              <a:rPr lang="en-US">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153531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Title 2">
            <a:extLst>
              <a:ext uri="{FF2B5EF4-FFF2-40B4-BE49-F238E27FC236}">
                <a16:creationId xmlns:a16="http://schemas.microsoft.com/office/drawing/2014/main" id="{4458F3CB-E7D7-45AC-9772-DD94E7C43882}"/>
              </a:ext>
            </a:extLst>
          </p:cNvPr>
          <p:cNvSpPr>
            <a:spLocks noGrp="1"/>
          </p:cNvSpPr>
          <p:nvPr>
            <p:ph type="title"/>
          </p:nvPr>
        </p:nvSpPr>
        <p:spPr>
          <a:xfrm>
            <a:off x="480059" y="2053641"/>
            <a:ext cx="2751871" cy="2760098"/>
          </a:xfrm>
        </p:spPr>
        <p:txBody>
          <a:bodyPr>
            <a:normAutofit/>
          </a:bodyPr>
          <a:lstStyle/>
          <a:p>
            <a:r>
              <a:rPr lang="en-US" altLang="en-US" dirty="0">
                <a:solidFill>
                  <a:srgbClr val="FFFFFF"/>
                </a:solidFill>
                <a:latin typeface="Helvetica" panose="020B0604020202020204" pitchFamily="34" charset="0"/>
                <a:ea typeface="ＭＳ Ｐゴシック" panose="020B0600070205080204" pitchFamily="34" charset="-128"/>
              </a:rPr>
              <a:t>MACHINE LEARNING PIPELINE</a:t>
            </a:r>
          </a:p>
        </p:txBody>
      </p:sp>
      <p:sp>
        <p:nvSpPr>
          <p:cNvPr id="12290" name="Content Placeholder 3">
            <a:extLst>
              <a:ext uri="{FF2B5EF4-FFF2-40B4-BE49-F238E27FC236}">
                <a16:creationId xmlns:a16="http://schemas.microsoft.com/office/drawing/2014/main" id="{C73E5EC3-3202-4896-A0E1-F3DFC3568744}"/>
              </a:ext>
            </a:extLst>
          </p:cNvPr>
          <p:cNvSpPr>
            <a:spLocks noGrp="1"/>
          </p:cNvSpPr>
          <p:nvPr>
            <p:ph idx="1"/>
          </p:nvPr>
        </p:nvSpPr>
        <p:spPr>
          <a:xfrm>
            <a:off x="4540247" y="-24384"/>
            <a:ext cx="3979563" cy="5230634"/>
          </a:xfrm>
        </p:spPr>
        <p:txBody>
          <a:bodyPr anchor="ctr">
            <a:normAutofit/>
          </a:bodyPr>
          <a:lstStyle/>
          <a:p>
            <a:pPr marL="0" indent="0">
              <a:buNone/>
              <a:defRPr/>
            </a:pPr>
            <a:endParaRPr lang="en-US" i="1" dirty="0">
              <a:solidFill>
                <a:srgbClr val="000000"/>
              </a:solidFill>
            </a:endParaRPr>
          </a:p>
          <a:p>
            <a:pPr>
              <a:defRPr/>
            </a:pPr>
            <a:endParaRPr lang="en-US" altLang="en-US" dirty="0">
              <a:solidFill>
                <a:srgbClr val="000000"/>
              </a:solidFill>
              <a:latin typeface="Helvetica" panose="020B0604020202020204" pitchFamily="34" charset="0"/>
              <a:ea typeface="ＭＳ Ｐゴシック" panose="020B0600070205080204" pitchFamily="34" charset="-128"/>
            </a:endParaRPr>
          </a:p>
        </p:txBody>
      </p:sp>
      <p:pic>
        <p:nvPicPr>
          <p:cNvPr id="7" name="Picture 6">
            <a:extLst>
              <a:ext uri="{FF2B5EF4-FFF2-40B4-BE49-F238E27FC236}">
                <a16:creationId xmlns:a16="http://schemas.microsoft.com/office/drawing/2014/main" id="{B8D97D48-A91B-4308-A565-FE4ED98E0FDC}"/>
              </a:ext>
            </a:extLst>
          </p:cNvPr>
          <p:cNvPicPr>
            <a:picLocks noChangeAspect="1"/>
          </p:cNvPicPr>
          <p:nvPr/>
        </p:nvPicPr>
        <p:blipFill>
          <a:blip r:embed="rId4"/>
          <a:stretch>
            <a:fillRect/>
          </a:stretch>
        </p:blipFill>
        <p:spPr>
          <a:xfrm>
            <a:off x="3924878" y="2666325"/>
            <a:ext cx="5170677" cy="1525349"/>
          </a:xfrm>
          <a:prstGeom prst="rect">
            <a:avLst/>
          </a:prstGeom>
        </p:spPr>
      </p:pic>
    </p:spTree>
    <p:extLst>
      <p:ext uri="{BB962C8B-B14F-4D97-AF65-F5344CB8AC3E}">
        <p14:creationId xmlns:p14="http://schemas.microsoft.com/office/powerpoint/2010/main" val="272754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Machine Learning As A Service</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a:defRPr/>
            </a:pPr>
            <a:endParaRPr lang="en-US" altLang="en-US">
              <a:solidFill>
                <a:srgbClr val="000000"/>
              </a:solidFill>
              <a:latin typeface="Helvetica" panose="020B0604020202020204" pitchFamily="34" charset="0"/>
              <a:ea typeface="ＭＳ Ｐゴシック" panose="020B0600070205080204" pitchFamily="34" charset="-128"/>
            </a:endParaRPr>
          </a:p>
          <a:p>
            <a:pPr marL="0" indent="0">
              <a:buFont typeface="Arial" panose="020B0604020202020204" pitchFamily="34" charset="0"/>
              <a:buNone/>
              <a:defRPr/>
            </a:pPr>
            <a:endParaRPr lang="en-US" altLang="en-US">
              <a:solidFill>
                <a:srgbClr val="000000"/>
              </a:solidFill>
              <a:latin typeface="Helvetica" panose="020B0604020202020204" pitchFamily="34" charset="0"/>
              <a:ea typeface="ＭＳ Ｐゴシック" panose="020B0600070205080204" pitchFamily="34" charset="-128"/>
            </a:endParaRPr>
          </a:p>
          <a:p>
            <a:pPr>
              <a:defRPr/>
            </a:pPr>
            <a:r>
              <a:rPr lang="en-US">
                <a:solidFill>
                  <a:srgbClr val="000000"/>
                </a:solidFill>
              </a:rPr>
              <a:t>The same as SaaS or BaaS solutions, machine learning as a service platforms are intended to handle nearly all matters connected with infrastructure</a:t>
            </a:r>
          </a:p>
          <a:p>
            <a:pPr>
              <a:defRPr/>
            </a:pPr>
            <a:r>
              <a:rPr lang="en-US">
                <a:solidFill>
                  <a:srgbClr val="000000"/>
                </a:solidFill>
              </a:rPr>
              <a:t>Developers are not obligated to messing with model training and evaluation, as well as worry about further cloud-based predictions</a:t>
            </a:r>
          </a:p>
          <a:p>
            <a:pPr>
              <a:defRPr/>
            </a:pPr>
            <a:r>
              <a:rPr lang="en-US">
                <a:solidFill>
                  <a:srgbClr val="000000"/>
                </a:solidFill>
              </a:rPr>
              <a:t>MLaaS makes it easy and automate the pipeline depending upon the service which we use</a:t>
            </a:r>
          </a:p>
          <a:p>
            <a:pPr marL="0" indent="0">
              <a:buNone/>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7128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Available Machine Learning Services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Font typeface="Arial" panose="020B0604020202020204" pitchFamily="34" charset="0"/>
              <a:buNone/>
              <a:defRPr/>
            </a:pPr>
            <a:endParaRPr lang="en-US" altLang="en-US">
              <a:solidFill>
                <a:srgbClr val="000000"/>
              </a:solidFill>
              <a:latin typeface="Helvetica" panose="020B0604020202020204" pitchFamily="34" charset="0"/>
              <a:ea typeface="ＭＳ Ｐゴシック" panose="020B0600070205080204" pitchFamily="34" charset="-128"/>
              <a:hlinkClick r:id="rId3"/>
            </a:endParaRPr>
          </a:p>
          <a:p>
            <a:pPr>
              <a:defRPr/>
            </a:pPr>
            <a:r>
              <a:rPr lang="en-US" altLang="en-US" b="1">
                <a:solidFill>
                  <a:srgbClr val="000000"/>
                </a:solidFill>
                <a:latin typeface="Helvetica" panose="020B0604020202020204" pitchFamily="34" charset="0"/>
                <a:ea typeface="ＭＳ Ｐゴシック" panose="020B0600070205080204" pitchFamily="34" charset="-128"/>
              </a:rPr>
              <a:t>Azure Machine Learning</a:t>
            </a:r>
          </a:p>
          <a:p>
            <a:pPr>
              <a:defRPr/>
            </a:pPr>
            <a:r>
              <a:rPr lang="en-US" altLang="en-US" b="1">
                <a:solidFill>
                  <a:srgbClr val="000000"/>
                </a:solidFill>
                <a:latin typeface="Helvetica" panose="020B0604020202020204" pitchFamily="34" charset="0"/>
                <a:ea typeface="ＭＳ Ｐゴシック" panose="020B0600070205080204" pitchFamily="34" charset="-128"/>
              </a:rPr>
              <a:t>Amazon Machine Learning</a:t>
            </a:r>
          </a:p>
          <a:p>
            <a:pPr>
              <a:defRPr/>
            </a:pPr>
            <a:r>
              <a:rPr lang="en-US" altLang="en-US" b="1">
                <a:solidFill>
                  <a:srgbClr val="000000"/>
                </a:solidFill>
                <a:latin typeface="Helvetica" panose="020B0604020202020204" pitchFamily="34" charset="0"/>
                <a:ea typeface="ＭＳ Ｐゴシック" panose="020B0600070205080204" pitchFamily="34" charset="-128"/>
              </a:rPr>
              <a:t>H2O AI</a:t>
            </a:r>
          </a:p>
          <a:p>
            <a:pPr>
              <a:defRPr/>
            </a:pPr>
            <a:r>
              <a:rPr lang="en-US" altLang="en-US" b="1">
                <a:solidFill>
                  <a:srgbClr val="000000"/>
                </a:solidFill>
                <a:latin typeface="Helvetica" panose="020B0604020202020204" pitchFamily="34" charset="0"/>
                <a:ea typeface="ＭＳ Ｐゴシック" panose="020B0600070205080204" pitchFamily="34" charset="-128"/>
              </a:rPr>
              <a:t>BigML</a:t>
            </a:r>
          </a:p>
          <a:p>
            <a:pPr>
              <a:defRPr/>
            </a:pPr>
            <a:r>
              <a:rPr lang="en-US" altLang="en-US">
                <a:solidFill>
                  <a:srgbClr val="000000"/>
                </a:solidFill>
                <a:latin typeface="Helvetica" panose="020B0604020202020204" pitchFamily="34" charset="0"/>
                <a:ea typeface="ＭＳ Ｐゴシック" panose="020B0600070205080204" pitchFamily="34" charset="-128"/>
              </a:rPr>
              <a:t>Databricks</a:t>
            </a:r>
          </a:p>
          <a:p>
            <a:pPr>
              <a:defRPr/>
            </a:pPr>
            <a:r>
              <a:rPr lang="en-US" altLang="en-US">
                <a:solidFill>
                  <a:srgbClr val="000000"/>
                </a:solidFill>
                <a:latin typeface="Helvetica" panose="020B0604020202020204" pitchFamily="34" charset="0"/>
                <a:ea typeface="ＭＳ Ｐゴシック" panose="020B0600070205080204" pitchFamily="34" charset="-128"/>
              </a:rPr>
              <a:t>Google Prediction API</a:t>
            </a:r>
          </a:p>
          <a:p>
            <a:pPr>
              <a:defRPr/>
            </a:pPr>
            <a:r>
              <a:rPr lang="en-US" altLang="en-US">
                <a:solidFill>
                  <a:srgbClr val="000000"/>
                </a:solidFill>
                <a:latin typeface="Helvetica" panose="020B0604020202020204" pitchFamily="34" charset="0"/>
                <a:ea typeface="ＭＳ Ｐゴシック" panose="020B0600070205080204" pitchFamily="34" charset="-128"/>
              </a:rPr>
              <a:t>IBM Watson</a:t>
            </a:r>
          </a:p>
        </p:txBody>
      </p:sp>
    </p:spTree>
    <p:extLst>
      <p:ext uri="{BB962C8B-B14F-4D97-AF65-F5344CB8AC3E}">
        <p14:creationId xmlns:p14="http://schemas.microsoft.com/office/powerpoint/2010/main" val="376913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What is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1583" y="1295400"/>
            <a:ext cx="3979563" cy="5230634"/>
          </a:xfrm>
        </p:spPr>
        <p:txBody>
          <a:bodyPr anchor="ctr">
            <a:normAutofit/>
          </a:bodyPr>
          <a:lstStyle/>
          <a:p>
            <a:pPr marL="0" indent="0">
              <a:buNone/>
              <a:defRPr/>
            </a:pPr>
            <a:r>
              <a:rPr lang="en-US" sz="1900" dirty="0">
                <a:solidFill>
                  <a:srgbClr val="000000"/>
                </a:solidFill>
              </a:rPr>
              <a:t>There are basically two Azure ML   services:</a:t>
            </a:r>
          </a:p>
          <a:p>
            <a:pPr>
              <a:defRPr/>
            </a:pPr>
            <a:r>
              <a:rPr lang="en-US" sz="1900" dirty="0">
                <a:solidFill>
                  <a:srgbClr val="000000"/>
                </a:solidFill>
              </a:rPr>
              <a:t>Azure ML Workbench and Azure ML Studio</a:t>
            </a:r>
          </a:p>
          <a:p>
            <a:pPr>
              <a:defRPr/>
            </a:pPr>
            <a:r>
              <a:rPr lang="en-US" sz="1900" dirty="0">
                <a:solidFill>
                  <a:srgbClr val="000000"/>
                </a:solidFill>
              </a:rPr>
              <a:t>Azure ML Studio appears to have a more fully-featured GUI and user-friendly deployment tools, whereas Workbench appears to have more powerful / customizable deployment tools</a:t>
            </a:r>
          </a:p>
          <a:p>
            <a:pPr>
              <a:defRPr/>
            </a:pPr>
            <a:r>
              <a:rPr lang="en-US" sz="1900" dirty="0">
                <a:solidFill>
                  <a:srgbClr val="000000"/>
                </a:solidFill>
              </a:rPr>
              <a:t>Azure ML Studio has a hard limit of 10 GB total input of training data per module, whereas Workbench has a variable limit by price</a:t>
            </a:r>
          </a:p>
          <a:p>
            <a:pPr marL="0" indent="0">
              <a:buNone/>
              <a:defRPr/>
            </a:pPr>
            <a:endParaRPr lang="en-US" sz="1900" dirty="0">
              <a:solidFill>
                <a:srgbClr val="000000"/>
              </a:solidFill>
            </a:endParaRPr>
          </a:p>
          <a:p>
            <a:pPr>
              <a:defRPr/>
            </a:pPr>
            <a:endParaRPr lang="en-US" sz="1900" dirty="0">
              <a:solidFill>
                <a:srgbClr val="000000"/>
              </a:solidFill>
            </a:endParaRPr>
          </a:p>
          <a:p>
            <a:pPr>
              <a:defRPr/>
            </a:pPr>
            <a:endParaRPr lang="en-US" altLang="en-US" sz="19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7929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dirty="0">
                <a:latin typeface="Helvetica" panose="020B0604020202020204" pitchFamily="34" charset="0"/>
                <a:ea typeface="ＭＳ Ｐゴシック" panose="020B0600070205080204" pitchFamily="34" charset="-128"/>
              </a:rPr>
              <a:t>Overview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04813" y="1447800"/>
            <a:ext cx="8510587" cy="5257800"/>
          </a:xfrm>
        </p:spPr>
        <p:txBody>
          <a:bodyPr/>
          <a:lstStyle/>
          <a:p>
            <a:pPr>
              <a:defRPr/>
            </a:pPr>
            <a:endParaRPr lang="en-US" altLang="en-US" sz="2400" dirty="0">
              <a:latin typeface="Helvetica" panose="020B0604020202020204" pitchFamily="34" charset="0"/>
              <a:ea typeface="ＭＳ Ｐゴシック" panose="020B0600070205080204" pitchFamily="34" charset="-128"/>
            </a:endParaRPr>
          </a:p>
          <a:p>
            <a:pPr>
              <a:defRPr/>
            </a:pPr>
            <a:endParaRPr lang="en-US" altLang="en-US" sz="2400" dirty="0">
              <a:latin typeface="Helvetica" panose="020B060402020202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153C51B7-7DFD-419E-B23F-0BB2F640C49D}"/>
              </a:ext>
            </a:extLst>
          </p:cNvPr>
          <p:cNvPicPr>
            <a:picLocks noChangeAspect="1"/>
          </p:cNvPicPr>
          <p:nvPr/>
        </p:nvPicPr>
        <p:blipFill>
          <a:blip r:embed="rId2"/>
          <a:stretch>
            <a:fillRect/>
          </a:stretch>
        </p:blipFill>
        <p:spPr>
          <a:xfrm>
            <a:off x="723900" y="1905000"/>
            <a:ext cx="7572375" cy="3800475"/>
          </a:xfrm>
          <a:prstGeom prst="rect">
            <a:avLst/>
          </a:prstGeom>
        </p:spPr>
      </p:pic>
    </p:spTree>
    <p:extLst>
      <p:ext uri="{BB962C8B-B14F-4D97-AF65-F5344CB8AC3E}">
        <p14:creationId xmlns:p14="http://schemas.microsoft.com/office/powerpoint/2010/main" val="1170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a:latin typeface="Helvetica" panose="020B0604020202020204" pitchFamily="34" charset="0"/>
                <a:ea typeface="ＭＳ Ｐゴシック" panose="020B0600070205080204" pitchFamily="34" charset="-128"/>
              </a:rPr>
              <a:t>Azure ML Studio Demo</a:t>
            </a:r>
            <a:endParaRPr lang="en-US" altLang="en-US" sz="3200" dirty="0">
              <a:latin typeface="Helvetica" panose="020B0604020202020204" pitchFamily="34" charset="0"/>
              <a:ea typeface="ＭＳ Ｐゴシック" panose="020B0600070205080204" pitchFamily="34" charset="-128"/>
            </a:endParaRPr>
          </a:p>
        </p:txBody>
      </p:sp>
      <p:sp>
        <p:nvSpPr>
          <p:cNvPr id="4" name="Content Placeholder 3">
            <a:extLst>
              <a:ext uri="{FF2B5EF4-FFF2-40B4-BE49-F238E27FC236}">
                <a16:creationId xmlns:a16="http://schemas.microsoft.com/office/drawing/2014/main" id="{4C1DD1F9-A74C-4262-A288-13D6102B6CEB}"/>
              </a:ext>
            </a:extLst>
          </p:cNvPr>
          <p:cNvSpPr>
            <a:spLocks noGrp="1"/>
          </p:cNvSpPr>
          <p:nvPr>
            <p:ph idx="1"/>
          </p:nvPr>
        </p:nvSpPr>
        <p:spPr>
          <a:xfrm>
            <a:off x="628650" y="1825625"/>
            <a:ext cx="7886700" cy="4351338"/>
          </a:xfrm>
        </p:spPr>
        <p:txBody>
          <a:bodyPr/>
          <a:lstStyle/>
          <a:p>
            <a:r>
              <a:rPr lang="en-US" sz="2400" dirty="0">
                <a:latin typeface="Helvetica" panose="020B0604020202020204" pitchFamily="34" charset="0"/>
                <a:cs typeface="Helvetica" panose="020B0604020202020204" pitchFamily="34" charset="0"/>
              </a:rPr>
              <a:t>Regression on Appliances Energy Dataset</a:t>
            </a:r>
          </a:p>
          <a:p>
            <a:pPr marL="0" indent="0">
              <a:buNone/>
            </a:pPr>
            <a:r>
              <a:rPr lang="en-US" sz="2400" dirty="0">
                <a:latin typeface="Helvetica" panose="020B0604020202020204" pitchFamily="34" charset="0"/>
                <a:cs typeface="Helvetica" panose="020B0604020202020204" pitchFamily="34" charset="0"/>
              </a:rPr>
              <a:t>To predict the appliances energy a house </a:t>
            </a:r>
          </a:p>
          <a:p>
            <a:pPr marL="0" indent="0">
              <a:buNone/>
            </a:pP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Classification on Titanic Data Set</a:t>
            </a:r>
          </a:p>
          <a:p>
            <a:pPr marL="0" indent="0">
              <a:buNone/>
            </a:pPr>
            <a:r>
              <a:rPr lang="en-US" sz="2400" dirty="0">
                <a:latin typeface="Helvetica" panose="020B0604020202020204" pitchFamily="34" charset="0"/>
                <a:cs typeface="Helvetica" panose="020B0604020202020204" pitchFamily="34" charset="0"/>
              </a:rPr>
              <a:t>To predict the chance of Survival</a:t>
            </a:r>
          </a:p>
          <a:p>
            <a:endParaRPr lang="en-US" dirty="0"/>
          </a:p>
          <a:p>
            <a:r>
              <a:rPr lang="en-US" sz="2400" dirty="0">
                <a:latin typeface="Helvetica" panose="020B0604020202020204" pitchFamily="34" charset="0"/>
                <a:cs typeface="Helvetica" panose="020B0604020202020204" pitchFamily="34" charset="0"/>
              </a:rPr>
              <a:t>Classification on Titanic Data Set</a:t>
            </a:r>
          </a:p>
          <a:p>
            <a:pPr marL="0" indent="0">
              <a:buNone/>
            </a:pPr>
            <a:r>
              <a:rPr lang="en-US" sz="2400" dirty="0">
                <a:latin typeface="Helvetica" panose="020B0604020202020204" pitchFamily="34" charset="0"/>
                <a:cs typeface="Helvetica" panose="020B0604020202020204" pitchFamily="34" charset="0"/>
              </a:rPr>
              <a:t>To predict if the airplane will be delayed by 15 mins </a:t>
            </a:r>
          </a:p>
          <a:p>
            <a:endParaRPr lang="en-US" dirty="0"/>
          </a:p>
        </p:txBody>
      </p:sp>
      <p:graphicFrame>
        <p:nvGraphicFramePr>
          <p:cNvPr id="5" name="Object 4">
            <a:extLst>
              <a:ext uri="{FF2B5EF4-FFF2-40B4-BE49-F238E27FC236}">
                <a16:creationId xmlns:a16="http://schemas.microsoft.com/office/drawing/2014/main" id="{183AD1C9-581D-464D-B4B5-770212FF25FA}"/>
              </a:ext>
            </a:extLst>
          </p:cNvPr>
          <p:cNvGraphicFramePr>
            <a:graphicFrameLocks noChangeAspect="1"/>
          </p:cNvGraphicFramePr>
          <p:nvPr>
            <p:extLst>
              <p:ext uri="{D42A27DB-BD31-4B8C-83A1-F6EECF244321}">
                <p14:modId xmlns:p14="http://schemas.microsoft.com/office/powerpoint/2010/main" val="1356297510"/>
              </p:ext>
            </p:extLst>
          </p:nvPr>
        </p:nvGraphicFramePr>
        <p:xfrm>
          <a:off x="6858000" y="3229769"/>
          <a:ext cx="914400" cy="771525"/>
        </p:xfrm>
        <a:graphic>
          <a:graphicData uri="http://schemas.openxmlformats.org/presentationml/2006/ole">
            <mc:AlternateContent xmlns:mc="http://schemas.openxmlformats.org/markup-compatibility/2006">
              <mc:Choice xmlns:v="urn:schemas-microsoft-com:vml" Requires="v">
                <p:oleObj spid="_x0000_s2059"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6858000" y="3229769"/>
                        <a:ext cx="914400" cy="7715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FEE4C40-0C5A-4E1B-8904-5A58E86CDFC6}"/>
              </a:ext>
            </a:extLst>
          </p:cNvPr>
          <p:cNvGraphicFramePr>
            <a:graphicFrameLocks noChangeAspect="1"/>
          </p:cNvGraphicFramePr>
          <p:nvPr>
            <p:extLst>
              <p:ext uri="{D42A27DB-BD31-4B8C-83A1-F6EECF244321}">
                <p14:modId xmlns:p14="http://schemas.microsoft.com/office/powerpoint/2010/main" val="3371029387"/>
              </p:ext>
            </p:extLst>
          </p:nvPr>
        </p:nvGraphicFramePr>
        <p:xfrm>
          <a:off x="6858000" y="5324475"/>
          <a:ext cx="914400" cy="771525"/>
        </p:xfrm>
        <a:graphic>
          <a:graphicData uri="http://schemas.openxmlformats.org/presentationml/2006/ole">
            <mc:AlternateContent xmlns:mc="http://schemas.openxmlformats.org/markup-compatibility/2006">
              <mc:Choice xmlns:v="urn:schemas-microsoft-com:vml" Requires="v">
                <p:oleObj spid="_x0000_s2060"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858000" y="53244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1568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Pros and Cons of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r>
              <a:rPr lang="en-US" sz="1500" b="1" dirty="0">
                <a:solidFill>
                  <a:srgbClr val="000000"/>
                </a:solidFill>
              </a:rPr>
              <a:t>Following are some of the advantages of Azure ML Studio:</a:t>
            </a:r>
          </a:p>
          <a:p>
            <a:pPr>
              <a:defRPr/>
            </a:pPr>
            <a:r>
              <a:rPr lang="en-US" sz="1500" dirty="0">
                <a:solidFill>
                  <a:srgbClr val="000000"/>
                </a:solidFill>
              </a:rPr>
              <a:t>No Software to install, only web browser is needed</a:t>
            </a:r>
          </a:p>
          <a:p>
            <a:pPr>
              <a:defRPr/>
            </a:pPr>
            <a:r>
              <a:rPr lang="en-US" sz="1500" dirty="0">
                <a:solidFill>
                  <a:srgbClr val="000000"/>
                </a:solidFill>
              </a:rPr>
              <a:t>Possibility to develop without writing code</a:t>
            </a:r>
          </a:p>
          <a:p>
            <a:pPr>
              <a:defRPr/>
            </a:pPr>
            <a:r>
              <a:rPr lang="en-US" sz="1500" dirty="0">
                <a:solidFill>
                  <a:srgbClr val="000000"/>
                </a:solidFill>
              </a:rPr>
              <a:t>Easy deployment and usage using Rest API</a:t>
            </a:r>
          </a:p>
          <a:p>
            <a:pPr marL="0" indent="0">
              <a:buNone/>
              <a:defRPr/>
            </a:pPr>
            <a:r>
              <a:rPr lang="en-US" sz="1500" b="1" dirty="0">
                <a:solidFill>
                  <a:srgbClr val="000000"/>
                </a:solidFill>
              </a:rPr>
              <a:t>Following are some of the disadvantages of Azure ML Studio:</a:t>
            </a:r>
          </a:p>
          <a:p>
            <a:pPr lvl="0">
              <a:defRPr/>
            </a:pPr>
            <a:r>
              <a:rPr lang="en-US" sz="1500" dirty="0">
                <a:solidFill>
                  <a:srgbClr val="000000"/>
                </a:solidFill>
              </a:rPr>
              <a:t>Maximum dataset volume is 10 GB per module</a:t>
            </a:r>
          </a:p>
          <a:p>
            <a:pPr lvl="0">
              <a:defRPr/>
            </a:pPr>
            <a:r>
              <a:rPr lang="en-US" sz="1500" dirty="0">
                <a:solidFill>
                  <a:srgbClr val="000000"/>
                </a:solidFill>
              </a:rPr>
              <a:t>The default endpoint is provisioned with 20 concurrent RRS requests per endpoint. You can scale this to 200 concurrent requests per endpoint, and you can scale each web service to 10,000 endpoints per web service</a:t>
            </a:r>
          </a:p>
          <a:p>
            <a:pPr lvl="0">
              <a:defRPr/>
            </a:pPr>
            <a:r>
              <a:rPr lang="en-US" sz="1500" dirty="0">
                <a:solidFill>
                  <a:srgbClr val="000000"/>
                </a:solidFill>
              </a:rPr>
              <a:t>Its like a Black Box, no debug, no Scala, C++, C#</a:t>
            </a:r>
          </a:p>
          <a:p>
            <a:pPr lvl="0">
              <a:defRPr/>
            </a:pPr>
            <a:r>
              <a:rPr lang="en-US" sz="1500" dirty="0">
                <a:solidFill>
                  <a:srgbClr val="000000"/>
                </a:solidFill>
              </a:rPr>
              <a:t>One should know their own right algorithm to be used</a:t>
            </a:r>
          </a:p>
          <a:p>
            <a:pPr>
              <a:defRPr/>
            </a:pPr>
            <a:endParaRPr lang="en-US" altLang="en-US" sz="15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694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773</Words>
  <Application>Microsoft Office PowerPoint</Application>
  <PresentationFormat>On-screen Show (4:3)</PresentationFormat>
  <Paragraphs>136</Paragraphs>
  <Slides>22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2" baseType="lpstr">
      <vt:lpstr>ＭＳ Ｐゴシック</vt:lpstr>
      <vt:lpstr>Arial</vt:lpstr>
      <vt:lpstr>Calibri</vt:lpstr>
      <vt:lpstr>Calibri Light</vt:lpstr>
      <vt:lpstr>Helvetica</vt:lpstr>
      <vt:lpstr>Helvetica CE</vt:lpstr>
      <vt:lpstr>ITC New Baskerville Roman</vt:lpstr>
      <vt:lpstr>Office Theme</vt:lpstr>
      <vt:lpstr>Acrobat Document</vt:lpstr>
      <vt:lpstr>Packager Shell Object</vt:lpstr>
      <vt:lpstr>MACHINE LEARNING AS A SERVICE</vt:lpstr>
      <vt:lpstr>Agenda</vt:lpstr>
      <vt:lpstr>MACHINE LEARNING PIPELINE</vt:lpstr>
      <vt:lpstr>Machine Learning As A Service</vt:lpstr>
      <vt:lpstr>Available Machine Learning Services</vt:lpstr>
      <vt:lpstr>What is Azure ML Studio?</vt:lpstr>
      <vt:lpstr>Overview Azure ML Studio</vt:lpstr>
      <vt:lpstr>Azure ML Studio Demo</vt:lpstr>
      <vt:lpstr>Pros and Cons of Azure ML Studio</vt:lpstr>
      <vt:lpstr>Amazon Machine Learning  (Sagemaker And Machine Learning)</vt:lpstr>
      <vt:lpstr>What is Amazon Sagemaker ?</vt:lpstr>
      <vt:lpstr>Pipeline</vt:lpstr>
      <vt:lpstr>Amazon SageMaker Features</vt:lpstr>
      <vt:lpstr>Amazon SageMaker Demo </vt:lpstr>
      <vt:lpstr>Amazon Machine Learning</vt:lpstr>
      <vt:lpstr>Pipeline </vt:lpstr>
      <vt:lpstr>Demo </vt:lpstr>
      <vt:lpstr>AutoML Services</vt:lpstr>
      <vt:lpstr>H2O AI</vt:lpstr>
      <vt:lpstr>H2O AI DEMO</vt:lpstr>
      <vt:lpstr>BigML</vt:lpstr>
      <vt:lpstr>BigML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AS A SERVICE</dc:title>
  <dc:creator>Dharit Shah</dc:creator>
  <cp:lastModifiedBy>Nilesh Nerkar</cp:lastModifiedBy>
  <cp:revision>3</cp:revision>
  <dcterms:created xsi:type="dcterms:W3CDTF">2018-12-01T12:30:26Z</dcterms:created>
  <dcterms:modified xsi:type="dcterms:W3CDTF">2018-12-01T12:56:21Z</dcterms:modified>
</cp:coreProperties>
</file>