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 	 	 		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</a:t>
            </a:r>
            <a:endParaRPr/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						 							</a:t>
            </a:r>
            <a:endParaRPr/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/>
              <a:t>Accordingly, for the above mentioned example, ACAGT, ACCGA, ACGGC are valid mappings, while ACTGG is invalid due to two same ending nucleotides, thus violating the second constraint.</a:t>
            </a:r>
            <a:endParaRPr sz="1000"/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						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 				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Natural Computing </a:t>
            </a:r>
            <a:endParaRPr sz="1100"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Prof. Manish Kumar Gupta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Demodulation	 and Regeneration of File</a:t>
            </a:r>
            <a:endParaRPr/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946625" y="1533325"/>
            <a:ext cx="7038900" cy="33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files are decoded with the help of reversing the algorithm used to encode them.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Demodulation converts the given DNA sequence to binary code which is then further converted to byte code , which in turn is used to recover the original file.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Eg.  </a:t>
            </a:r>
            <a:r>
              <a:rPr lang="en"/>
              <a:t>CGAAC CGCAG CGAAG CGCAT would be mapped back in the following way,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199" name="Shape 199"/>
          <p:cNvCxnSpPr/>
          <p:nvPr/>
        </p:nvCxnSpPr>
        <p:spPr>
          <a:xfrm>
            <a:off x="2327850" y="2610250"/>
            <a:ext cx="624900" cy="99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Shape 200"/>
          <p:cNvCxnSpPr/>
          <p:nvPr/>
        </p:nvCxnSpPr>
        <p:spPr>
          <a:xfrm flipH="1">
            <a:off x="3115250" y="2496800"/>
            <a:ext cx="546000" cy="105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Shape 201"/>
          <p:cNvCxnSpPr/>
          <p:nvPr/>
        </p:nvCxnSpPr>
        <p:spPr>
          <a:xfrm flipH="1">
            <a:off x="3823750" y="2580250"/>
            <a:ext cx="546000" cy="105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Shape 202"/>
          <p:cNvCxnSpPr/>
          <p:nvPr/>
        </p:nvCxnSpPr>
        <p:spPr>
          <a:xfrm>
            <a:off x="3036350" y="2610250"/>
            <a:ext cx="624900" cy="99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3" name="Shape 203"/>
          <p:cNvSpPr txBox="1"/>
          <p:nvPr/>
        </p:nvSpPr>
        <p:spPr>
          <a:xfrm>
            <a:off x="2428700" y="3602950"/>
            <a:ext cx="19191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01100001     01100010 </a:t>
            </a:r>
            <a:endParaRPr/>
          </a:p>
        </p:txBody>
      </p:sp>
      <p:cxnSp>
        <p:nvCxnSpPr>
          <p:cNvPr id="204" name="Shape 204"/>
          <p:cNvCxnSpPr/>
          <p:nvPr/>
        </p:nvCxnSpPr>
        <p:spPr>
          <a:xfrm flipH="1">
            <a:off x="2892675" y="3954050"/>
            <a:ext cx="6900" cy="21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Shape 205"/>
          <p:cNvCxnSpPr/>
          <p:nvPr/>
        </p:nvCxnSpPr>
        <p:spPr>
          <a:xfrm>
            <a:off x="3823750" y="3954050"/>
            <a:ext cx="10500" cy="22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" name="Shape 206"/>
          <p:cNvSpPr txBox="1"/>
          <p:nvPr/>
        </p:nvSpPr>
        <p:spPr>
          <a:xfrm>
            <a:off x="2766775" y="4084200"/>
            <a:ext cx="1403700" cy="1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97             98</a:t>
            </a:r>
            <a:endParaRPr>
              <a:solidFill>
                <a:srgbClr val="F3F3F3"/>
              </a:solidFill>
            </a:endParaRPr>
          </a:p>
        </p:txBody>
      </p:sp>
      <p:cxnSp>
        <p:nvCxnSpPr>
          <p:cNvPr id="207" name="Shape 207"/>
          <p:cNvCxnSpPr/>
          <p:nvPr/>
        </p:nvCxnSpPr>
        <p:spPr>
          <a:xfrm flipH="1">
            <a:off x="3825550" y="4406000"/>
            <a:ext cx="6900" cy="21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Shape 208"/>
          <p:cNvCxnSpPr/>
          <p:nvPr/>
        </p:nvCxnSpPr>
        <p:spPr>
          <a:xfrm flipH="1">
            <a:off x="2892675" y="4406000"/>
            <a:ext cx="6900" cy="21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Shape 209"/>
          <p:cNvSpPr txBox="1"/>
          <p:nvPr/>
        </p:nvSpPr>
        <p:spPr>
          <a:xfrm>
            <a:off x="2754050" y="4497450"/>
            <a:ext cx="1311000" cy="1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a</a:t>
            </a:r>
            <a:r>
              <a:rPr lang="en">
                <a:solidFill>
                  <a:srgbClr val="F3F3F3"/>
                </a:solidFill>
              </a:rPr>
              <a:t>                </a:t>
            </a:r>
            <a:r>
              <a:rPr lang="en">
                <a:solidFill>
                  <a:srgbClr val="F3F3F3"/>
                </a:solidFill>
              </a:rPr>
              <a:t> b</a:t>
            </a:r>
            <a:endParaRPr>
              <a:solidFill>
                <a:srgbClr val="F3F3F3"/>
              </a:solidFill>
            </a:endParaRPr>
          </a:p>
        </p:txBody>
      </p:sp>
      <p:cxnSp>
        <p:nvCxnSpPr>
          <p:cNvPr id="210" name="Shape 210"/>
          <p:cNvCxnSpPr>
            <a:stCxn id="203" idx="3"/>
          </p:cNvCxnSpPr>
          <p:nvPr/>
        </p:nvCxnSpPr>
        <p:spPr>
          <a:xfrm flipH="1" rot="10800000">
            <a:off x="4347800" y="3799750"/>
            <a:ext cx="804300" cy="1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Shape 211"/>
          <p:cNvCxnSpPr/>
          <p:nvPr/>
        </p:nvCxnSpPr>
        <p:spPr>
          <a:xfrm flipH="1" rot="10800000">
            <a:off x="4347800" y="4234100"/>
            <a:ext cx="804300" cy="1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Shape 212"/>
          <p:cNvCxnSpPr/>
          <p:nvPr/>
        </p:nvCxnSpPr>
        <p:spPr>
          <a:xfrm flipH="1" rot="10800000">
            <a:off x="4347800" y="4668450"/>
            <a:ext cx="804300" cy="1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" name="Shape 213"/>
          <p:cNvSpPr txBox="1"/>
          <p:nvPr/>
        </p:nvSpPr>
        <p:spPr>
          <a:xfrm>
            <a:off x="5246225" y="3632950"/>
            <a:ext cx="13521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Binary code</a:t>
            </a:r>
            <a:endParaRPr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Byte code</a:t>
            </a:r>
            <a:endParaRPr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Original file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Forward Error Correction for DNA Data Storage</a:t>
            </a:r>
            <a:endParaRPr sz="3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Members: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Shubhangi Mehrotra (201501124)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Sajal Tiwari (201501150)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DNA Storage?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❖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Data density 2 gram of  DNA is sufficient enough to store the whole of Internet Data.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>
              <a:spcBef>
                <a:spcPts val="1600"/>
              </a:spcBef>
              <a:spcAft>
                <a:spcPts val="0"/>
              </a:spcAft>
              <a:buSzPts val="1500"/>
              <a:buFont typeface="Arial"/>
              <a:buChar char="❖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Longevity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: DNA is not as easy to lose its data  or get 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destroyed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like hard disks/CDs/Pen drives etc.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Stages to achieve Goal	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</a:t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Media to byte code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Byte code to binary code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Modulation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CLustering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Error Correction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Demodulation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Binary to Byte code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Byte code to Media File Regeneration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            Byte Code           Binary Code</a:t>
            </a:r>
            <a:endParaRPr/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media formats taken as inputs were text, pdf, audio, video, image  etc.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media was converted to byte code so that when converted into binary code, these bytes codes can be in chunks of 8 bits.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These bytes are converted to binary and we consider each chunk of data as 8 bits.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2430550" y="522050"/>
            <a:ext cx="821700" cy="41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4927900" y="522050"/>
            <a:ext cx="821700" cy="41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Modulation</a:t>
            </a:r>
            <a:endParaRPr/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1254700" y="1116150"/>
            <a:ext cx="7038900" cy="36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Modulation scheme maps 8 information bit to a 5 nucleotide tuple which is known as DNA Symbols.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Eg. 00011011 will map to ACAGT, ACCGA, ACGGC, ACTGG.</a:t>
            </a:r>
            <a:endParaRPr/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6800" y="1828050"/>
            <a:ext cx="6226951" cy="219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Modulation contd. </a:t>
            </a:r>
            <a:endParaRPr/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per the table given above we obtain a minimum of two valid strings for each 8 bits while the maximum is 4.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conditions which need to be fulfilled by a valid string are:</a:t>
            </a:r>
            <a:endParaRPr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i) The first three nucleotides should  not be same.</a:t>
            </a:r>
            <a:endParaRPr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ii) The last two nucleotides should not be  same.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	 	 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Accordingly, for the above mentioned example, ACAGT, ACCGA, ACGGC are valid mappings, while ACTGG </a:t>
            </a:r>
            <a:r>
              <a:rPr lang="en" sz="1400">
                <a:solidFill>
                  <a:srgbClr val="F3F3F3"/>
                </a:solidFill>
              </a:rPr>
              <a:t>is invalid.			</a:t>
            </a:r>
            <a:endParaRPr sz="1400">
              <a:solidFill>
                <a:srgbClr val="F3F3F3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 				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 	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</a:t>
            </a:r>
            <a:endParaRPr/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here are always at least two valid DNA symbols as representation for one byte available, it is possible to group the symbols into two complete clusters A and B and one incomplete cluster C. Therefore, the data can be mapped in DNA using symbols from cluster A and B in a specific manner, e.g. alternatingly. This kind of modulation supports the detection of insertion and deletion errors.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Eg. For text “ab” binary representation would be 01100001 01100010 which would generate CGAAC CGCAG CGAAG CGCAT</a:t>
            </a:r>
            <a:endParaRPr/>
          </a:p>
        </p:txBody>
      </p:sp>
      <p:cxnSp>
        <p:nvCxnSpPr>
          <p:cNvPr id="181" name="Shape 181"/>
          <p:cNvCxnSpPr/>
          <p:nvPr/>
        </p:nvCxnSpPr>
        <p:spPr>
          <a:xfrm>
            <a:off x="1660300" y="3491750"/>
            <a:ext cx="624900" cy="99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Shape 182"/>
          <p:cNvCxnSpPr/>
          <p:nvPr/>
        </p:nvCxnSpPr>
        <p:spPr>
          <a:xfrm flipH="1">
            <a:off x="2345025" y="3448950"/>
            <a:ext cx="546000" cy="105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Shape 183"/>
          <p:cNvCxnSpPr/>
          <p:nvPr/>
        </p:nvCxnSpPr>
        <p:spPr>
          <a:xfrm>
            <a:off x="2345025" y="3478950"/>
            <a:ext cx="624900" cy="99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Shape 184"/>
          <p:cNvCxnSpPr/>
          <p:nvPr/>
        </p:nvCxnSpPr>
        <p:spPr>
          <a:xfrm flipH="1">
            <a:off x="3070825" y="3448950"/>
            <a:ext cx="546000" cy="105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5" name="Shape 185"/>
          <p:cNvSpPr txBox="1"/>
          <p:nvPr/>
        </p:nvSpPr>
        <p:spPr>
          <a:xfrm>
            <a:off x="1360775" y="4612900"/>
            <a:ext cx="1403700" cy="1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CLUSTER A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86" name="Shape 186"/>
          <p:cNvSpPr txBox="1"/>
          <p:nvPr/>
        </p:nvSpPr>
        <p:spPr>
          <a:xfrm>
            <a:off x="2644500" y="4570125"/>
            <a:ext cx="1181100" cy="1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CLUSTER B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Correction</a:t>
            </a:r>
            <a:endParaRPr/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Three types of error can be introduced in encoded file consisting of DNA sequence, namely, insertion , deletion and substitution.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order to correct these errors in minimum number of moves possible </a:t>
            </a:r>
            <a:r>
              <a:rPr b="1" lang="en"/>
              <a:t>Edit Distance </a:t>
            </a:r>
            <a:r>
              <a:rPr lang="en"/>
              <a:t>algorithm has been used.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Sequenced nucleotide is matched with original alternating clusters and the two string are then sent to edit distance algorithm which computes minimum number of insertions/ deletions/ </a:t>
            </a:r>
            <a:r>
              <a:rPr lang="en"/>
              <a:t>substitutions</a:t>
            </a:r>
            <a:r>
              <a:rPr lang="en"/>
              <a:t> </a:t>
            </a:r>
            <a:r>
              <a:rPr lang="en"/>
              <a:t>in order</a:t>
            </a:r>
            <a:r>
              <a:rPr lang="en"/>
              <a:t> to correct the sequenced nucleotide.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Eg . If  "ATGCA" is </a:t>
            </a:r>
            <a:r>
              <a:rPr lang="en"/>
              <a:t>erroneous sequence and </a:t>
            </a:r>
            <a:r>
              <a:rPr lang="en"/>
              <a:t> "ATAGC” is original sequence then with two substitutions erroneous sequence can be corrected.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