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9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4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1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29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8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6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4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6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0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6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6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0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8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7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2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1C8F29-74B8-43D5-9952-ECEE83C5EFF0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9F7C-3757-481A-A03E-A96925F0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49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azure-portal=tru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icrosoftLearning/DP-900T00A-Azure-Data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DCB975-F065-4782-9518-0A0012832BE4}"/>
              </a:ext>
            </a:extLst>
          </p:cNvPr>
          <p:cNvSpPr txBox="1"/>
          <p:nvPr/>
        </p:nvSpPr>
        <p:spPr>
          <a:xfrm>
            <a:off x="715617" y="887896"/>
            <a:ext cx="102354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3200" b="1" dirty="0"/>
              <a:t>Provision an Azure Synapse Analytics workspace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E3AB9-37A2-47B7-B4F5-0307C5472062}"/>
              </a:ext>
            </a:extLst>
          </p:cNvPr>
          <p:cNvSpPr txBox="1"/>
          <p:nvPr/>
        </p:nvSpPr>
        <p:spPr>
          <a:xfrm>
            <a:off x="914401" y="1895061"/>
            <a:ext cx="111775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Open the Azure portal at </a:t>
            </a:r>
            <a:r>
              <a:rPr lang="en-IN" dirty="0">
                <a:hlinkClick r:id="rId2"/>
              </a:rPr>
              <a:t>https://portal.azure.com</a:t>
            </a:r>
            <a:r>
              <a:rPr lang="en-IN" dirty="0"/>
              <a:t>, and sign in using the credentials associated with your Azure subscription.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In the Azure portal, on the </a:t>
            </a:r>
            <a:r>
              <a:rPr lang="en-IN" b="1" dirty="0"/>
              <a:t>Home</a:t>
            </a:r>
            <a:r>
              <a:rPr lang="en-IN" dirty="0"/>
              <a:t> page, use the </a:t>
            </a:r>
            <a:r>
              <a:rPr lang="en-IN" b="1" dirty="0"/>
              <a:t>＋ Create a resource</a:t>
            </a:r>
            <a:r>
              <a:rPr lang="en-IN" dirty="0"/>
              <a:t> icon to create a new resource.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Search for </a:t>
            </a:r>
            <a:r>
              <a:rPr lang="en-IN" i="1" dirty="0"/>
              <a:t>Azure Synapse Analytics</a:t>
            </a:r>
            <a:r>
              <a:rPr lang="en-IN" dirty="0"/>
              <a:t>, and create a new </a:t>
            </a:r>
            <a:r>
              <a:rPr lang="en-IN" b="1" dirty="0"/>
              <a:t>Azure Synapse Analytics</a:t>
            </a:r>
            <a:r>
              <a:rPr lang="en-IN" dirty="0"/>
              <a:t> resource with the following settings.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>
                <a:solidFill>
                  <a:srgbClr val="FFFF00"/>
                </a:solidFill>
              </a:rPr>
              <a:t>Resource group</a:t>
            </a:r>
            <a:r>
              <a:rPr lang="en-IN" dirty="0"/>
              <a:t>: </a:t>
            </a:r>
            <a:r>
              <a:rPr lang="en-IN" i="1" dirty="0"/>
              <a:t>Create a new resource group with a suitable name, like “rocs-</a:t>
            </a:r>
            <a:r>
              <a:rPr lang="en-IN" i="1" dirty="0" err="1"/>
              <a:t>rg</a:t>
            </a:r>
            <a:r>
              <a:rPr lang="en-IN" i="1" dirty="0"/>
              <a:t>”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>
                <a:solidFill>
                  <a:srgbClr val="FFFF00"/>
                </a:solidFill>
              </a:rPr>
              <a:t>Managed resource group</a:t>
            </a:r>
            <a:r>
              <a:rPr lang="en-IN" dirty="0"/>
              <a:t>: </a:t>
            </a:r>
            <a:r>
              <a:rPr lang="en-IN" i="1" dirty="0"/>
              <a:t>Enter an appropriate name, for example “synapse-managed-</a:t>
            </a:r>
            <a:r>
              <a:rPr lang="en-IN" i="1" dirty="0" err="1"/>
              <a:t>rg</a:t>
            </a:r>
            <a:r>
              <a:rPr lang="en-IN" i="1" dirty="0"/>
              <a:t>”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Workspace name</a:t>
            </a:r>
            <a:r>
              <a:rPr lang="en-IN" dirty="0"/>
              <a:t>: *Enter a unique workspace name, for example “</a:t>
            </a:r>
            <a:r>
              <a:rPr lang="en-IN" dirty="0" err="1"/>
              <a:t>tiwariji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Region</a:t>
            </a:r>
            <a:r>
              <a:rPr lang="en-IN" dirty="0"/>
              <a:t>: </a:t>
            </a:r>
            <a:r>
              <a:rPr lang="en-IN" i="1" dirty="0"/>
              <a:t>Select any of the following regions</a:t>
            </a:r>
            <a:r>
              <a:rPr lang="en-IN" dirty="0"/>
              <a:t>: - East –US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Select Data Lake Storage Gen 2</a:t>
            </a:r>
            <a:r>
              <a:rPr lang="en-IN" dirty="0"/>
              <a:t>: From subscription.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Account name: </a:t>
            </a:r>
            <a:r>
              <a:rPr lang="en-IN" dirty="0"/>
              <a:t>*Create a new account with a unique name, for example “</a:t>
            </a:r>
            <a:r>
              <a:rPr lang="en-IN" dirty="0" err="1"/>
              <a:t>datalake</a:t>
            </a:r>
            <a:r>
              <a:rPr lang="en-IN" dirty="0"/>
              <a:t>"*.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FFFF00"/>
                </a:solidFill>
              </a:rPr>
              <a:t> File system name</a:t>
            </a:r>
            <a:r>
              <a:rPr lang="en-IN" dirty="0">
                <a:solidFill>
                  <a:srgbClr val="FFFF00"/>
                </a:solidFill>
              </a:rPr>
              <a:t>:</a:t>
            </a:r>
            <a:r>
              <a:rPr lang="en-IN" dirty="0"/>
              <a:t> *Create a new file system with a unique name, for example “fs"*.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When you’ve entered these details, select </a:t>
            </a:r>
            <a:r>
              <a:rPr lang="en-IN" b="1" dirty="0">
                <a:solidFill>
                  <a:srgbClr val="FFFF00"/>
                </a:solidFill>
              </a:rPr>
              <a:t>Review + create</a:t>
            </a:r>
            <a:r>
              <a:rPr lang="en-IN" dirty="0"/>
              <a:t>, and then select </a:t>
            </a:r>
            <a:r>
              <a:rPr lang="en-IN" b="1" dirty="0">
                <a:solidFill>
                  <a:srgbClr val="FFFF00"/>
                </a:solidFill>
              </a:rPr>
              <a:t>Create</a:t>
            </a:r>
            <a:r>
              <a:rPr lang="en-IN" dirty="0"/>
              <a:t> to create the workspace.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69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CC5AF-09A5-4028-AB98-EE7707994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2"/>
            <a:ext cx="12192000" cy="6211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1B779-9F8D-4FB7-9C27-C662EDCCEC03}"/>
              </a:ext>
            </a:extLst>
          </p:cNvPr>
          <p:cNvSpPr/>
          <p:nvPr/>
        </p:nvSpPr>
        <p:spPr>
          <a:xfrm>
            <a:off x="0" y="0"/>
            <a:ext cx="642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/>
              <a:t>SQL –Pool to analyse a Data</a:t>
            </a:r>
          </a:p>
        </p:txBody>
      </p:sp>
    </p:spTree>
    <p:extLst>
      <p:ext uri="{BB962C8B-B14F-4D97-AF65-F5344CB8AC3E}">
        <p14:creationId xmlns:p14="http://schemas.microsoft.com/office/powerpoint/2010/main" val="60530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C8D1B-01F4-42D3-BDEF-6DF0DC13D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91C4B-B940-49C5-B201-CBCBA750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18" y="0"/>
            <a:ext cx="12298018" cy="4333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14BE7-2471-452A-960D-820C0663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09" y="3604577"/>
            <a:ext cx="12192000" cy="37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4585C-B30B-4289-A03E-950F52C2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9535A-A536-4302-A3DC-8882CC01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DDFC-202C-403F-8363-7DF44770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964CE-7805-4CA2-8A4B-51C54543E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11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1DFD3-CC0F-467D-9142-18782AE21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9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508D4-D474-4423-BFD8-234D992B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70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9DC1D-8AEC-4C72-AB37-6DAEEA37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992B50-0AC4-4F18-89C3-6E4AA9964AF5}"/>
              </a:ext>
            </a:extLst>
          </p:cNvPr>
          <p:cNvSpPr/>
          <p:nvPr/>
        </p:nvSpPr>
        <p:spPr>
          <a:xfrm>
            <a:off x="0" y="0"/>
            <a:ext cx="6038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solidFill>
                  <a:srgbClr val="FFFF00"/>
                </a:solidFill>
              </a:rPr>
              <a:t>Delete Resource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ADC7C-AD58-44EC-8902-5511D6B91ABD}"/>
              </a:ext>
            </a:extLst>
          </p:cNvPr>
          <p:cNvSpPr txBox="1"/>
          <p:nvPr/>
        </p:nvSpPr>
        <p:spPr>
          <a:xfrm>
            <a:off x="437322" y="1139687"/>
            <a:ext cx="117546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Close the Synapse Studio browser tab and return to the Azure portal.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On the Azure portal, on the </a:t>
            </a:r>
            <a:r>
              <a:rPr lang="en-IN" b="1" dirty="0"/>
              <a:t>Home</a:t>
            </a:r>
            <a:r>
              <a:rPr lang="en-IN" dirty="0"/>
              <a:t> page, select </a:t>
            </a:r>
            <a:r>
              <a:rPr lang="en-IN" b="1" dirty="0"/>
              <a:t>Resource groups.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Select the resource group for your Synapse Analytics workspace (not the managed resource group), and verify that it contains the Synapse workspace, storage account, and Spark pool for your workspace.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At the top of the </a:t>
            </a:r>
            <a:r>
              <a:rPr lang="en-IN" b="1" dirty="0"/>
              <a:t>Overview</a:t>
            </a:r>
            <a:r>
              <a:rPr lang="en-IN" dirty="0"/>
              <a:t> page for your resource group, select </a:t>
            </a:r>
            <a:r>
              <a:rPr lang="en-IN" b="1" dirty="0"/>
              <a:t>Delete resource group.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Enter the resource group name to confirm you want to delete it, and select </a:t>
            </a:r>
            <a:r>
              <a:rPr lang="en-IN" b="1"/>
              <a:t>Delete</a:t>
            </a:r>
            <a:r>
              <a:rPr lang="en-IN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96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E2C16-20DC-4865-8AEA-57855B12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4BB24-2D31-44BD-ABBD-6F43C5A60651}"/>
              </a:ext>
            </a:extLst>
          </p:cNvPr>
          <p:cNvSpPr txBox="1"/>
          <p:nvPr/>
        </p:nvSpPr>
        <p:spPr>
          <a:xfrm>
            <a:off x="145775" y="0"/>
            <a:ext cx="44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u="sng" dirty="0"/>
              <a:t>Ingest a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B2E76-57E1-43C8-B985-320BEFA7B852}"/>
              </a:ext>
            </a:extLst>
          </p:cNvPr>
          <p:cNvSpPr txBox="1"/>
          <p:nvPr/>
        </p:nvSpPr>
        <p:spPr>
          <a:xfrm>
            <a:off x="145775" y="948690"/>
            <a:ext cx="115426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In Synapse Studio, on the </a:t>
            </a:r>
            <a:r>
              <a:rPr lang="en-IN" b="1" dirty="0"/>
              <a:t>Home</a:t>
            </a:r>
            <a:r>
              <a:rPr lang="en-IN" dirty="0"/>
              <a:t> page, select </a:t>
            </a:r>
            <a:r>
              <a:rPr lang="en-IN" b="1" dirty="0"/>
              <a:t>Ingest</a:t>
            </a:r>
            <a:r>
              <a:rPr lang="en-IN" dirty="0"/>
              <a:t> to open the </a:t>
            </a:r>
            <a:r>
              <a:rPr lang="en-IN" b="1" dirty="0"/>
              <a:t>Copy Data tool</a:t>
            </a:r>
            <a:r>
              <a:rPr lang="en-IN" dirty="0"/>
              <a:t> </a:t>
            </a:r>
            <a:r>
              <a:rPr lang="en-IN" dirty="0" err="1"/>
              <a:t>tool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 the Copy Data tool, on the </a:t>
            </a:r>
            <a:r>
              <a:rPr lang="en-IN" b="1" dirty="0"/>
              <a:t>Properties</a:t>
            </a:r>
            <a:r>
              <a:rPr lang="en-IN" dirty="0"/>
              <a:t> step, ensure that </a:t>
            </a:r>
            <a:r>
              <a:rPr lang="en-IN" b="1" dirty="0"/>
              <a:t>Built-in copy task</a:t>
            </a:r>
            <a:r>
              <a:rPr lang="en-IN" dirty="0"/>
              <a:t> and </a:t>
            </a:r>
            <a:r>
              <a:rPr lang="en-IN" b="1" dirty="0"/>
              <a:t>Run once now</a:t>
            </a:r>
            <a:r>
              <a:rPr lang="en-IN" dirty="0"/>
              <a:t> are selected, and click </a:t>
            </a:r>
            <a:r>
              <a:rPr lang="en-IN" b="1" dirty="0"/>
              <a:t>Next &gt;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 </a:t>
            </a:r>
            <a:r>
              <a:rPr lang="en-IN" dirty="0"/>
              <a:t>On the </a:t>
            </a:r>
            <a:r>
              <a:rPr lang="en-IN" b="1" dirty="0"/>
              <a:t>Source</a:t>
            </a:r>
            <a:r>
              <a:rPr lang="en-IN" dirty="0"/>
              <a:t> step, in the </a:t>
            </a:r>
            <a:r>
              <a:rPr lang="en-IN" b="1" dirty="0"/>
              <a:t>Dataset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select the following settings:</a:t>
            </a:r>
          </a:p>
          <a:p>
            <a:r>
              <a:rPr lang="en-IN" dirty="0"/>
              <a:t>        </a:t>
            </a:r>
            <a:r>
              <a:rPr lang="en-IN" b="1" dirty="0"/>
              <a:t>Source type</a:t>
            </a:r>
            <a:r>
              <a:rPr lang="en-IN" dirty="0"/>
              <a:t>: All</a:t>
            </a:r>
          </a:p>
          <a:p>
            <a:r>
              <a:rPr lang="en-IN" b="1" dirty="0"/>
              <a:t>        Connection</a:t>
            </a:r>
            <a:r>
              <a:rPr lang="en-IN" dirty="0"/>
              <a:t>: </a:t>
            </a:r>
            <a:r>
              <a:rPr lang="en-IN" i="1" dirty="0"/>
              <a:t>Create a new connection, and in the </a:t>
            </a:r>
            <a:r>
              <a:rPr lang="en-IN" b="1" i="1" dirty="0"/>
              <a:t>New connection</a:t>
            </a:r>
            <a:r>
              <a:rPr lang="en-IN" i="1" dirty="0"/>
              <a:t> pane that appears, on         the </a:t>
            </a:r>
            <a:r>
              <a:rPr lang="en-IN" b="1" i="1" dirty="0"/>
              <a:t>File</a:t>
            </a:r>
            <a:r>
              <a:rPr lang="en-IN" i="1" dirty="0"/>
              <a:t> tab, select </a:t>
            </a:r>
            <a:r>
              <a:rPr lang="en-IN" b="1" i="1" dirty="0"/>
              <a:t>HTTP</a:t>
            </a:r>
            <a:r>
              <a:rPr lang="en-IN" i="1" dirty="0"/>
              <a:t>. Then continue and create a connection to a data file using the following   settings:</a:t>
            </a:r>
          </a:p>
          <a:p>
            <a:r>
              <a:rPr lang="en-IN" i="1" dirty="0"/>
              <a:t>       </a:t>
            </a:r>
            <a:r>
              <a:rPr lang="en-IN" b="1" dirty="0"/>
              <a:t>Name</a:t>
            </a:r>
            <a:r>
              <a:rPr lang="en-IN" dirty="0"/>
              <a:t>: </a:t>
            </a:r>
            <a:r>
              <a:rPr lang="en-IN" dirty="0" err="1"/>
              <a:t>AdventureWorks</a:t>
            </a:r>
            <a:r>
              <a:rPr lang="en-IN" dirty="0"/>
              <a:t> Products</a:t>
            </a:r>
          </a:p>
          <a:p>
            <a:r>
              <a:rPr lang="en-IN" b="1" dirty="0"/>
              <a:t>       Description</a:t>
            </a:r>
            <a:r>
              <a:rPr lang="en-IN" dirty="0"/>
              <a:t>: Product list via HTTP</a:t>
            </a:r>
          </a:p>
          <a:p>
            <a:r>
              <a:rPr lang="en-IN" b="1" dirty="0"/>
              <a:t>       Connect via integration runtime</a:t>
            </a:r>
            <a:r>
              <a:rPr lang="en-IN" dirty="0"/>
              <a:t>: </a:t>
            </a:r>
            <a:r>
              <a:rPr lang="en-IN" dirty="0" err="1"/>
              <a:t>AutoResolveIntegrationRuntime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b="1" dirty="0"/>
              <a:t>Base URL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>
                <a:hlinkClick r:id="rId2"/>
              </a:rPr>
              <a:t>https://raw.githubusercontent.com/MicrosoftLearning/DP-900T00A-Azure-Data-</a:t>
            </a:r>
            <a:r>
              <a:rPr lang="en-IN" dirty="0"/>
              <a:t>     Fundamentals/master/Azure-Synapse/products.csv</a:t>
            </a:r>
          </a:p>
          <a:p>
            <a:r>
              <a:rPr lang="en-IN" dirty="0"/>
              <a:t>         </a:t>
            </a:r>
            <a:r>
              <a:rPr lang="en-IN" b="1" dirty="0"/>
              <a:t>Server Certificate Validation</a:t>
            </a:r>
            <a:r>
              <a:rPr lang="en-IN" dirty="0"/>
              <a:t>: Enable</a:t>
            </a:r>
          </a:p>
          <a:p>
            <a:r>
              <a:rPr lang="en-IN" b="1" dirty="0"/>
              <a:t>         Authentication type</a:t>
            </a:r>
            <a:r>
              <a:rPr lang="en-IN" dirty="0"/>
              <a:t>: Anonymous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1B67-5A16-409E-AFD8-CA3B97079EB4}"/>
              </a:ext>
            </a:extLst>
          </p:cNvPr>
          <p:cNvSpPr txBox="1"/>
          <p:nvPr/>
        </p:nvSpPr>
        <p:spPr>
          <a:xfrm>
            <a:off x="436728" y="5854890"/>
            <a:ext cx="1175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After creating the connection, on the </a:t>
            </a:r>
            <a:r>
              <a:rPr lang="en-IN" b="1" dirty="0"/>
              <a:t>Source/Dataset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ensure the following settings are selected, and then select </a:t>
            </a:r>
            <a:r>
              <a:rPr lang="en-IN" b="1" dirty="0"/>
              <a:t>Next &gt;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81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77975-41A9-4356-8334-09393DEE61C8}"/>
              </a:ext>
            </a:extLst>
          </p:cNvPr>
          <p:cNvSpPr txBox="1"/>
          <p:nvPr/>
        </p:nvSpPr>
        <p:spPr>
          <a:xfrm>
            <a:off x="163773" y="109183"/>
            <a:ext cx="6291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Relative URL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r>
              <a:rPr lang="en-IN" b="1" dirty="0"/>
              <a:t>Request method</a:t>
            </a:r>
            <a:r>
              <a:rPr lang="en-IN" dirty="0"/>
              <a:t>: GET</a:t>
            </a:r>
          </a:p>
          <a:p>
            <a:r>
              <a:rPr lang="en-IN" b="1" dirty="0"/>
              <a:t>Additional headers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r>
              <a:rPr lang="en-IN" b="1" dirty="0"/>
              <a:t>Binary copy</a:t>
            </a:r>
            <a:r>
              <a:rPr lang="en-IN" dirty="0"/>
              <a:t>: </a:t>
            </a:r>
            <a:r>
              <a:rPr lang="en-IN" u="sng" dirty="0"/>
              <a:t>Un</a:t>
            </a:r>
            <a:r>
              <a:rPr lang="en-IN" dirty="0"/>
              <a:t>selected</a:t>
            </a:r>
          </a:p>
          <a:p>
            <a:r>
              <a:rPr lang="en-IN" b="1" dirty="0"/>
              <a:t>Request timeout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r>
              <a:rPr lang="en-IN" b="1" dirty="0"/>
              <a:t>Max concurrent connections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C7409-47E1-47D1-BD54-011C63A8416A}"/>
              </a:ext>
            </a:extLst>
          </p:cNvPr>
          <p:cNvSpPr txBox="1"/>
          <p:nvPr/>
        </p:nvSpPr>
        <p:spPr>
          <a:xfrm>
            <a:off x="163773" y="190482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On the </a:t>
            </a:r>
            <a:r>
              <a:rPr lang="en-IN" b="1" dirty="0"/>
              <a:t>Source</a:t>
            </a:r>
            <a:r>
              <a:rPr lang="en-IN" dirty="0"/>
              <a:t> step, in the </a:t>
            </a:r>
            <a:r>
              <a:rPr lang="en-IN" b="1" dirty="0"/>
              <a:t>Configuration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select </a:t>
            </a:r>
            <a:r>
              <a:rPr lang="en-IN" b="1" dirty="0"/>
              <a:t>Preview data</a:t>
            </a:r>
            <a:r>
              <a:rPr lang="en-IN" dirty="0"/>
              <a:t> to see a preview of the product   data your pipeline will ingest, then close the preview.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4E499-8845-4418-BB6D-B4428C0B6684}"/>
              </a:ext>
            </a:extLst>
          </p:cNvPr>
          <p:cNvSpPr txBox="1"/>
          <p:nvPr/>
        </p:nvSpPr>
        <p:spPr>
          <a:xfrm>
            <a:off x="141026" y="2439707"/>
            <a:ext cx="11809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 After previewing the data, on the </a:t>
            </a:r>
            <a:r>
              <a:rPr lang="en-IN" b="1" dirty="0"/>
              <a:t>Source/Configuration</a:t>
            </a:r>
            <a:r>
              <a:rPr lang="en-IN" dirty="0"/>
              <a:t> step, ensure the following settings are selected, and then select </a:t>
            </a:r>
            <a:r>
              <a:rPr lang="en-IN" b="1" dirty="0"/>
              <a:t>Next &gt;</a:t>
            </a:r>
          </a:p>
          <a:p>
            <a:r>
              <a:rPr lang="en-IN" b="1" dirty="0"/>
              <a:t>         File format</a:t>
            </a:r>
            <a:r>
              <a:rPr lang="en-IN" dirty="0"/>
              <a:t>: </a:t>
            </a:r>
            <a:r>
              <a:rPr lang="en-IN" dirty="0" err="1"/>
              <a:t>DelimitedText</a:t>
            </a:r>
            <a:endParaRPr lang="en-IN" dirty="0"/>
          </a:p>
          <a:p>
            <a:r>
              <a:rPr lang="en-IN" b="1" dirty="0"/>
              <a:t>         Column delimiter</a:t>
            </a:r>
            <a:r>
              <a:rPr lang="en-IN" dirty="0"/>
              <a:t>: Comma (,)</a:t>
            </a:r>
          </a:p>
          <a:p>
            <a:r>
              <a:rPr lang="en-IN" b="1" dirty="0"/>
              <a:t>         Row delimiter</a:t>
            </a:r>
            <a:r>
              <a:rPr lang="en-IN" dirty="0"/>
              <a:t>: Line feed (\n)</a:t>
            </a:r>
          </a:p>
          <a:p>
            <a:r>
              <a:rPr lang="en-IN" b="1" dirty="0"/>
              <a:t>         First row as header</a:t>
            </a:r>
            <a:r>
              <a:rPr lang="en-IN" dirty="0"/>
              <a:t>: Selected</a:t>
            </a:r>
          </a:p>
          <a:p>
            <a:r>
              <a:rPr lang="en-IN" b="1" dirty="0"/>
              <a:t>         Compression type</a:t>
            </a:r>
            <a:r>
              <a:rPr lang="en-IN" dirty="0"/>
              <a:t>: None</a:t>
            </a:r>
          </a:p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7491-3CF3-465B-8319-4CF0B2A4CECA}"/>
              </a:ext>
            </a:extLst>
          </p:cNvPr>
          <p:cNvSpPr txBox="1"/>
          <p:nvPr/>
        </p:nvSpPr>
        <p:spPr>
          <a:xfrm>
            <a:off x="-218364" y="4645502"/>
            <a:ext cx="1202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7. On the </a:t>
            </a:r>
            <a:r>
              <a:rPr lang="en-IN" b="1" dirty="0"/>
              <a:t>Destination</a:t>
            </a:r>
            <a:r>
              <a:rPr lang="en-IN" dirty="0"/>
              <a:t> step, in the </a:t>
            </a:r>
            <a:r>
              <a:rPr lang="en-IN" b="1" dirty="0"/>
              <a:t>Dataset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select the following settings:</a:t>
            </a:r>
          </a:p>
          <a:p>
            <a:pPr lvl="1"/>
            <a:r>
              <a:rPr lang="en-IN" b="1" dirty="0"/>
              <a:t>Destination type</a:t>
            </a:r>
            <a:r>
              <a:rPr lang="en-IN" dirty="0"/>
              <a:t>: Azure Data Lake Storage Gen 2</a:t>
            </a:r>
          </a:p>
          <a:p>
            <a:pPr lvl="1"/>
            <a:r>
              <a:rPr lang="en-IN" b="1" dirty="0"/>
              <a:t>Connection</a:t>
            </a:r>
            <a:r>
              <a:rPr lang="en-IN" dirty="0"/>
              <a:t>: </a:t>
            </a:r>
            <a:r>
              <a:rPr lang="en-IN" i="1" dirty="0"/>
              <a:t>Select the existing connection to your data lake store (this was created for you when you created the workspace).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4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91C258-01EC-401F-983E-5086321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3" y="-1"/>
            <a:ext cx="9372532" cy="2186609"/>
          </a:xfrm>
        </p:spPr>
        <p:txBody>
          <a:bodyPr/>
          <a:lstStyle/>
          <a:p>
            <a:r>
              <a:rPr lang="en-IN" sz="1800" dirty="0"/>
              <a:t>8. After selecting the connection, on the </a:t>
            </a:r>
            <a:r>
              <a:rPr lang="en-IN" sz="1800" b="1" dirty="0"/>
              <a:t>Destination/Dataset</a:t>
            </a:r>
            <a:r>
              <a:rPr lang="en-IN" sz="1800" dirty="0"/>
              <a:t> step, ensure the following settings are selected, and then select </a:t>
            </a:r>
            <a:r>
              <a:rPr lang="en-IN" sz="1800" b="1" dirty="0"/>
              <a:t>Next &gt;</a:t>
            </a:r>
            <a:r>
              <a:rPr lang="en-IN" sz="1800" dirty="0"/>
              <a:t>:</a:t>
            </a:r>
            <a:br>
              <a:rPr lang="en-IN" sz="1800" dirty="0"/>
            </a:br>
            <a:r>
              <a:rPr lang="en-IN" sz="1800" b="1" dirty="0"/>
              <a:t>Folder path</a:t>
            </a:r>
            <a:r>
              <a:rPr lang="en-IN" sz="1800" dirty="0"/>
              <a:t>: </a:t>
            </a:r>
            <a:r>
              <a:rPr lang="en-IN" sz="1800" i="1" dirty="0"/>
              <a:t>Browse to your file system folder</a:t>
            </a:r>
            <a:br>
              <a:rPr lang="en-IN" sz="1800" dirty="0"/>
            </a:br>
            <a:r>
              <a:rPr lang="en-IN" sz="1800" b="1" dirty="0"/>
              <a:t>File name</a:t>
            </a:r>
            <a:r>
              <a:rPr lang="en-IN" sz="1800" dirty="0"/>
              <a:t>: products.csv</a:t>
            </a:r>
            <a:br>
              <a:rPr lang="en-IN" sz="1800" dirty="0"/>
            </a:br>
            <a:r>
              <a:rPr lang="en-IN" sz="1800" b="1" dirty="0"/>
              <a:t>Copy </a:t>
            </a:r>
            <a:r>
              <a:rPr lang="en-IN" sz="1800" b="1" dirty="0" err="1"/>
              <a:t>behavior</a:t>
            </a:r>
            <a:r>
              <a:rPr lang="en-IN" sz="1800" dirty="0"/>
              <a:t>: None</a:t>
            </a:r>
            <a:br>
              <a:rPr lang="en-IN" sz="1800" dirty="0"/>
            </a:br>
            <a:r>
              <a:rPr lang="en-IN" sz="1800" b="1" dirty="0"/>
              <a:t>Max concurrent connections</a:t>
            </a:r>
            <a:r>
              <a:rPr lang="en-IN" sz="1800" dirty="0"/>
              <a:t>: </a:t>
            </a:r>
            <a:r>
              <a:rPr lang="en-IN" sz="1800" i="1" dirty="0"/>
              <a:t>Leave blank</a:t>
            </a:r>
            <a:br>
              <a:rPr lang="en-IN" sz="1800" dirty="0"/>
            </a:br>
            <a:r>
              <a:rPr lang="en-IN" sz="1800" b="1" dirty="0"/>
              <a:t>Block size (MB)</a:t>
            </a:r>
            <a:r>
              <a:rPr lang="en-IN" sz="1800" dirty="0"/>
              <a:t>: </a:t>
            </a:r>
            <a:r>
              <a:rPr lang="en-IN" sz="1800" i="1" dirty="0"/>
              <a:t>Leave blank</a:t>
            </a:r>
            <a:br>
              <a:rPr lang="en-IN" sz="1800" i="1" dirty="0"/>
            </a:b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4135C-AA87-453F-81F9-7D301CC6D8A0}"/>
              </a:ext>
            </a:extLst>
          </p:cNvPr>
          <p:cNvSpPr txBox="1"/>
          <p:nvPr/>
        </p:nvSpPr>
        <p:spPr>
          <a:xfrm>
            <a:off x="0" y="2186608"/>
            <a:ext cx="11847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 On the </a:t>
            </a:r>
            <a:r>
              <a:rPr lang="en-IN" b="1" dirty="0"/>
              <a:t>Destination</a:t>
            </a:r>
            <a:r>
              <a:rPr lang="en-IN" dirty="0"/>
              <a:t> step, in the </a:t>
            </a:r>
            <a:r>
              <a:rPr lang="en-IN" b="1" dirty="0"/>
              <a:t>Configuration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ensure that the following properties are selected. Then select </a:t>
            </a:r>
            <a:r>
              <a:rPr lang="en-IN" b="1" dirty="0"/>
              <a:t>Next &gt;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File format</a:t>
            </a:r>
            <a:r>
              <a:rPr lang="en-IN" dirty="0"/>
              <a:t>: </a:t>
            </a:r>
            <a:r>
              <a:rPr lang="en-IN" dirty="0" err="1"/>
              <a:t>DelimitedText</a:t>
            </a:r>
            <a:endParaRPr lang="en-IN" dirty="0"/>
          </a:p>
          <a:p>
            <a:pPr lvl="1"/>
            <a:r>
              <a:rPr lang="en-IN" b="1" dirty="0"/>
              <a:t>Column delimiter</a:t>
            </a:r>
            <a:r>
              <a:rPr lang="en-IN" dirty="0"/>
              <a:t>: Comma (,)</a:t>
            </a:r>
          </a:p>
          <a:p>
            <a:pPr lvl="1"/>
            <a:r>
              <a:rPr lang="en-IN" b="1" dirty="0"/>
              <a:t>Row delimiter</a:t>
            </a:r>
            <a:r>
              <a:rPr lang="en-IN" dirty="0"/>
              <a:t>: Line feed (\n)</a:t>
            </a:r>
          </a:p>
          <a:p>
            <a:pPr lvl="1"/>
            <a:r>
              <a:rPr lang="en-IN" b="1" dirty="0"/>
              <a:t>Add header to file</a:t>
            </a:r>
            <a:r>
              <a:rPr lang="en-IN" dirty="0"/>
              <a:t>: Selected</a:t>
            </a:r>
          </a:p>
          <a:p>
            <a:pPr lvl="1"/>
            <a:r>
              <a:rPr lang="en-IN" b="1" dirty="0"/>
              <a:t>Compression type</a:t>
            </a:r>
            <a:r>
              <a:rPr lang="en-IN" dirty="0"/>
              <a:t>: None</a:t>
            </a:r>
          </a:p>
          <a:p>
            <a:pPr lvl="1"/>
            <a:r>
              <a:rPr lang="en-IN" b="1" dirty="0"/>
              <a:t>Max rows per file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pPr lvl="1"/>
            <a:r>
              <a:rPr lang="en-IN" b="1" dirty="0"/>
              <a:t>File name prefix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977C-2BD4-436B-8CA8-3053789D5C87}"/>
              </a:ext>
            </a:extLst>
          </p:cNvPr>
          <p:cNvSpPr txBox="1"/>
          <p:nvPr/>
        </p:nvSpPr>
        <p:spPr>
          <a:xfrm>
            <a:off x="0" y="4826675"/>
            <a:ext cx="8302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10.On the </a:t>
            </a:r>
            <a:r>
              <a:rPr lang="en-IN" b="1" dirty="0"/>
              <a:t>Settings</a:t>
            </a:r>
            <a:r>
              <a:rPr lang="en-IN" dirty="0"/>
              <a:t> step, enter the following settings and then click </a:t>
            </a:r>
            <a:r>
              <a:rPr lang="en-IN" b="1" dirty="0"/>
              <a:t>Next &gt;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Task name</a:t>
            </a:r>
            <a:r>
              <a:rPr lang="en-IN" dirty="0"/>
              <a:t>: Copy products</a:t>
            </a:r>
          </a:p>
          <a:p>
            <a:pPr lvl="1"/>
            <a:r>
              <a:rPr lang="en-IN" b="1" dirty="0"/>
              <a:t>Task description</a:t>
            </a:r>
            <a:r>
              <a:rPr lang="en-IN" dirty="0"/>
              <a:t> Copy products data</a:t>
            </a:r>
          </a:p>
          <a:p>
            <a:pPr lvl="1"/>
            <a:r>
              <a:rPr lang="en-IN" b="1" dirty="0"/>
              <a:t>Fault tolerance</a:t>
            </a:r>
            <a:r>
              <a:rPr lang="en-IN" dirty="0"/>
              <a:t>: </a:t>
            </a:r>
            <a:r>
              <a:rPr lang="en-IN" i="1" dirty="0"/>
              <a:t>Leave blank</a:t>
            </a:r>
            <a:endParaRPr lang="en-IN" dirty="0"/>
          </a:p>
          <a:p>
            <a:pPr lvl="1"/>
            <a:r>
              <a:rPr lang="en-IN" b="1" dirty="0"/>
              <a:t>Enable logging</a:t>
            </a:r>
            <a:r>
              <a:rPr lang="en-IN" dirty="0"/>
              <a:t>: </a:t>
            </a:r>
            <a:r>
              <a:rPr lang="en-IN" u="sng" dirty="0"/>
              <a:t>Un</a:t>
            </a:r>
            <a:r>
              <a:rPr lang="en-IN" dirty="0"/>
              <a:t>selected</a:t>
            </a:r>
          </a:p>
          <a:p>
            <a:pPr lvl="1"/>
            <a:r>
              <a:rPr lang="en-IN" b="1" dirty="0"/>
              <a:t>Enable staging</a:t>
            </a:r>
            <a:r>
              <a:rPr lang="en-IN" dirty="0"/>
              <a:t>: </a:t>
            </a:r>
            <a:r>
              <a:rPr lang="en-IN" u="sng" dirty="0"/>
              <a:t>Un</a:t>
            </a:r>
            <a:r>
              <a:rPr lang="en-IN" dirty="0"/>
              <a:t>selected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6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13022-1767-4804-925F-A1204397980B}"/>
              </a:ext>
            </a:extLst>
          </p:cNvPr>
          <p:cNvSpPr txBox="1"/>
          <p:nvPr/>
        </p:nvSpPr>
        <p:spPr>
          <a:xfrm>
            <a:off x="0" y="106018"/>
            <a:ext cx="11807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11.On the </a:t>
            </a:r>
            <a:r>
              <a:rPr lang="en-IN" b="1" dirty="0"/>
              <a:t>Review and finish</a:t>
            </a:r>
            <a:r>
              <a:rPr lang="en-IN" dirty="0"/>
              <a:t> step, on the </a:t>
            </a:r>
            <a:r>
              <a:rPr lang="en-IN" b="1" dirty="0"/>
              <a:t>Review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read the summary and then click </a:t>
            </a:r>
            <a:r>
              <a:rPr lang="en-IN" b="1" dirty="0"/>
              <a:t>Next &gt;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12.On the </a:t>
            </a:r>
            <a:r>
              <a:rPr lang="en-IN" b="1" dirty="0"/>
              <a:t>Deployment</a:t>
            </a:r>
            <a:r>
              <a:rPr lang="en-IN" dirty="0"/>
              <a:t> </a:t>
            </a:r>
            <a:r>
              <a:rPr lang="en-IN" dirty="0" err="1"/>
              <a:t>substep</a:t>
            </a:r>
            <a:r>
              <a:rPr lang="en-IN" dirty="0"/>
              <a:t>, wait for the pipeline to be deployed and then click </a:t>
            </a:r>
            <a:r>
              <a:rPr lang="en-IN" b="1" dirty="0"/>
              <a:t>Finish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13.In Synapse Studio, select the </a:t>
            </a:r>
            <a:r>
              <a:rPr lang="en-IN" b="1" dirty="0"/>
              <a:t>Monitor</a:t>
            </a:r>
            <a:r>
              <a:rPr lang="en-IN" dirty="0"/>
              <a:t> page, and in the </a:t>
            </a:r>
            <a:r>
              <a:rPr lang="en-IN" b="1" dirty="0"/>
              <a:t>Pipeline runs</a:t>
            </a:r>
            <a:r>
              <a:rPr lang="en-IN" dirty="0"/>
              <a:t> tab, wait for the </a:t>
            </a:r>
            <a:r>
              <a:rPr lang="en-IN" b="1" dirty="0"/>
              <a:t>Copy products</a:t>
            </a:r>
            <a:r>
              <a:rPr lang="en-IN" dirty="0"/>
              <a:t> pipeline to complete with a status of </a:t>
            </a:r>
            <a:r>
              <a:rPr lang="en-IN" b="1" dirty="0"/>
              <a:t>Succeeded</a:t>
            </a:r>
            <a:r>
              <a:rPr lang="en-IN" dirty="0"/>
              <a:t> (you can use the </a:t>
            </a:r>
            <a:r>
              <a:rPr lang="en-IN" b="1" dirty="0"/>
              <a:t>↻ Refresh</a:t>
            </a:r>
            <a:r>
              <a:rPr lang="en-IN" dirty="0"/>
              <a:t> button on the Pipeline runs page to refresh the status).</a:t>
            </a:r>
          </a:p>
          <a:p>
            <a:endParaRPr lang="en-IN" dirty="0"/>
          </a:p>
          <a:p>
            <a:r>
              <a:rPr lang="en-IN" dirty="0"/>
              <a:t>14.On the </a:t>
            </a:r>
            <a:r>
              <a:rPr lang="en-IN" b="1" dirty="0"/>
              <a:t>Data</a:t>
            </a:r>
            <a:r>
              <a:rPr lang="en-IN" dirty="0"/>
              <a:t> page, select the </a:t>
            </a:r>
            <a:r>
              <a:rPr lang="en-IN" b="1" dirty="0"/>
              <a:t>Linked</a:t>
            </a:r>
            <a:r>
              <a:rPr lang="en-IN" dirty="0"/>
              <a:t> tab and expand the </a:t>
            </a:r>
            <a:r>
              <a:rPr lang="en-IN" b="1" dirty="0"/>
              <a:t>Azure Data Lake Storage Gen 2</a:t>
            </a:r>
            <a:r>
              <a:rPr lang="en-IN" dirty="0"/>
              <a:t> hierarchy until you see the file storage for your Synapse workspace. Then select the file storage to verify that a file named </a:t>
            </a:r>
            <a:r>
              <a:rPr lang="en-IN" b="1" dirty="0"/>
              <a:t>products.csv</a:t>
            </a:r>
            <a:r>
              <a:rPr lang="en-IN" dirty="0"/>
              <a:t> has been copied to this location, as shown here: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16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06061-D088-4F07-8747-7FAD7178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7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1A0FD-7980-42BD-8715-0A689AFA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1103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After selecting the connection, on the Destination/Dataset step, ensure the following settings are selected, and then select Next &gt;: Folder path: Browse to your file system folder File name: products.csv Copy behavior: None Max concurrent connections: Leave blank Block size (MB): Leave blank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-PROJECT Azure Synapse analytics</dc:title>
  <dc:creator>prasa</dc:creator>
  <cp:lastModifiedBy>prasa</cp:lastModifiedBy>
  <cp:revision>13</cp:revision>
  <dcterms:created xsi:type="dcterms:W3CDTF">2023-04-12T18:15:08Z</dcterms:created>
  <dcterms:modified xsi:type="dcterms:W3CDTF">2023-04-13T17:35:01Z</dcterms:modified>
</cp:coreProperties>
</file>