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C8FC88-D67C-4BEE-8A47-15E6DB1E0C5B}">
  <a:tblStyle styleId="{10C8FC88-D67C-4BEE-8A47-15E6DB1E0C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9a301a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9a301a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9a301ae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9a301a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9a301ae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9a301ae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9a301a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9a301a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683d2b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683d2b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683d2b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683d2b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683d2b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683d2b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683d2b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683d2b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8b5eb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8b5eb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8b5eb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8b5eb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f0f1a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f0f1a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683d2b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683d2b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Video Indexing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2908175"/>
            <a:ext cx="38661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Arpan Mukherjee         [MT17007]</a:t>
            </a:r>
            <a:endParaRPr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Kunal Suryavanshi       [MT17023]</a:t>
            </a:r>
            <a:endParaRPr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Shubhi Tiwari               [MT17057]</a:t>
            </a:r>
            <a:endParaRPr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4"/>
          <p:cNvGraphicFramePr/>
          <p:nvPr/>
        </p:nvGraphicFramePr>
        <p:xfrm>
          <a:off x="6661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{10C8FC88-D67C-4BEE-8A47-15E6DB1E0C5B}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260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Ground Truth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Predicted (indexer output)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 hMerge="1"/>
              </a:tr>
              <a:tr h="32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Timing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Topics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Timing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Topics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0:0:0 - 0:2:21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What, why,</a:t>
                      </a:r>
                      <a:r>
                        <a:rPr lang="en" sz="800">
                          <a:solidFill>
                            <a:srgbClr val="FF0000"/>
                          </a:solidFill>
                        </a:rPr>
                        <a:t>sorting</a:t>
                      </a:r>
                      <a:r>
                        <a:rPr lang="en" sz="800"/>
                        <a:t>, arrangement, algorithm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0:0:0 - 0:2:49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Apply, applications , data, required, </a:t>
                      </a:r>
                      <a:r>
                        <a:rPr lang="en" sz="800">
                          <a:solidFill>
                            <a:srgbClr val="FF0000"/>
                          </a:solidFill>
                        </a:rPr>
                        <a:t>sorting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0:2:22 - 0:3:45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Sorting,</a:t>
                      </a:r>
                      <a:r>
                        <a:rPr lang="en" sz="800"/>
                        <a:t> applications,examples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0:2:49 - 0:5:32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element', 'largest', 'array', 'unsorted', '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sorting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3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0:3:46 - 0:11:16</a:t>
                      </a:r>
                      <a:endParaRPr sz="800"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Selection, sort, algorithm, </a:t>
                      </a:r>
                      <a:r>
                        <a:rPr lang="en" sz="800">
                          <a:solidFill>
                            <a:srgbClr val="FF0000"/>
                          </a:solidFill>
                        </a:rPr>
                        <a:t>array</a:t>
                      </a:r>
                      <a:r>
                        <a:rPr lang="en" sz="800"/>
                        <a:t>, example,code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0:5:32 - 0:8:32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okay', 'element', 'portion', 'array', 'unsorted'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3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0:8:32,0:11:35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element', '17', 'portion', 'array', 'unsorted'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3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0:11:17 - 0:21:16</a:t>
                      </a:r>
                      <a:endParaRPr sz="800"/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Bubble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, sort, algorithm, </a:t>
                      </a:r>
                      <a:r>
                        <a:rPr lang="en" sz="800">
                          <a:solidFill>
                            <a:srgbClr val="FF0000"/>
                          </a:solidFill>
                        </a:rPr>
                        <a:t>array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, example,code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0:11:35,0:14:21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'element', 'portion', '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', 'unsorted', 'end'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6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0:14:23,0:17:32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compare', 'inner', 'greater', '10', '14'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63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0:17:32,0:20:20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'element', 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'bubble'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'portion', '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', 'unsorted'}</a:t>
                      </a:r>
                      <a:endParaRPr sz="8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663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0:21:17 - 0:33:22</a:t>
                      </a:r>
                      <a:endParaRPr sz="800"/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Quick, sort, algorithm, array,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example,pseudo , 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0:20:23 -0:23:35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sort', 'quicksort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', 'smaller', '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algorithm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', 'problem'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3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0:23:35 - 0:26:29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left', 'solution', 'solve', 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'array',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'problem'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3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0:26:29,0:29:50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partition', '</a:t>
                      </a:r>
                      <a:r>
                        <a:rPr lang="en" sz="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quicksort'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'method', 'portion', 'value'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:	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" y="1247075"/>
            <a:ext cx="4244201" cy="26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100" y="1199063"/>
            <a:ext cx="4400674" cy="27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	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5" y="1487600"/>
            <a:ext cx="4264749" cy="26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75" y="1485575"/>
            <a:ext cx="4264750" cy="265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proposed a novel approach for indexing </a:t>
            </a:r>
            <a:r>
              <a:rPr lang="en"/>
              <a:t>videos</a:t>
            </a:r>
            <a:r>
              <a:rPr lang="en"/>
              <a:t>, considering no work has been done on this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 Truth based accuracy , precision based on manually short indexed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similarity score is suggested, as even though predicted results are somewhat similar, but not exact words are the output of the model.(e.g.- medicine, health, life equivalent to patient)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 representing each segment can be reconstructed in such a way, that it will summarize the segment better.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Video indexing is the process of providing viewers a way to access and navigate contents easily, similar to book indexing.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selection of indexes derived from the content of the video to help organize video data and metadata that represents the original video stream.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playlist follows different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stick to single genre of the playlist.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Coursera Course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NPTEL Video Playlists for the following courses: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Sorting </a:t>
            </a:r>
            <a:r>
              <a:rPr lang="en" sz="1400"/>
              <a:t>(https://www.youtube.com/watch?v=kMgIlOpq_Dg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t</a:t>
            </a:r>
            <a:r>
              <a:rPr lang="en"/>
              <a:t>ranscript</a:t>
            </a:r>
            <a:r>
              <a:rPr lang="en"/>
              <a:t> of the playlist was manually scrapped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python module pysrt for processing of subtitles.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Corrected the timing information of combined videos(5 videos combined in one) so that it can be treated as a single video srt file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lemmatization</a:t>
            </a:r>
            <a:r>
              <a:rPr lang="en"/>
              <a:t>, stop word removal etc was done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 tagging for extracting the noun words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nouns later used to identify topics covered in the video titles.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Methodologies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video inference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tried to infer the introductory video of the NPTEL playlist to find the topics which will be covered during the course.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Along with keywords, decided to use video name and description as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this idea because not all NPTEL playlist contains mandatory introductory and not all video contains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based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Tried to create different templates for single genre of </a:t>
            </a:r>
            <a:r>
              <a:rPr lang="en"/>
              <a:t>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Handcrafted rules to identify video initialization, e.g. - “Let us start with…”, “Today we will be talking about…”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could not infer handcrafted rules, as there was no symmetricity between the playlists.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Methodologies contd.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Tree-based Topic Modeling Approach(Novel Approach)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Divided merged subtitles in the window size of 50 subtitles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Extracted keywords using LDA and NMF for the fixed window.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bottom-up manner we merged two windows of topics and their timings, if the  jaccard similarity between the two is below a given threshold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iteration of LDA/NMF was applied to get the final top 10 words </a:t>
            </a:r>
            <a:r>
              <a:rPr lang="en"/>
              <a:t>describing</a:t>
            </a:r>
            <a:r>
              <a:rPr lang="en"/>
              <a:t> each merged topic.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89825" y="169475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Topic extraction from subtitles :Tree based LDA</a:t>
            </a:r>
            <a:r>
              <a:rPr lang="en" sz="2400"/>
              <a:t> Model</a:t>
            </a:r>
            <a:endParaRPr sz="2400"/>
          </a:p>
        </p:txBody>
      </p:sp>
      <p:sp>
        <p:nvSpPr>
          <p:cNvPr id="121" name="Google Shape;121;p22"/>
          <p:cNvSpPr/>
          <p:nvPr/>
        </p:nvSpPr>
        <p:spPr>
          <a:xfrm>
            <a:off x="1603625" y="952975"/>
            <a:ext cx="628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695500" y="1016350"/>
            <a:ext cx="5750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Subtitles of entire playlist</a:t>
            </a:r>
            <a:endParaRPr sz="1800"/>
          </a:p>
        </p:txBody>
      </p:sp>
      <p:sp>
        <p:nvSpPr>
          <p:cNvPr id="123" name="Google Shape;123;p22"/>
          <p:cNvSpPr/>
          <p:nvPr/>
        </p:nvSpPr>
        <p:spPr>
          <a:xfrm>
            <a:off x="2582050" y="3127250"/>
            <a:ext cx="15225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705475" y="3219825"/>
            <a:ext cx="1203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524400" y="3106675"/>
            <a:ext cx="15225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647825" y="3199250"/>
            <a:ext cx="1203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7464600" y="3086100"/>
            <a:ext cx="15225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7588025" y="3178675"/>
            <a:ext cx="1203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</a:t>
            </a:r>
            <a:r>
              <a:rPr lang="en"/>
              <a:t> n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466750" y="3086100"/>
            <a:ext cx="825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...</a:t>
            </a:r>
            <a:endParaRPr b="1" sz="3000"/>
          </a:p>
        </p:txBody>
      </p:sp>
      <p:sp>
        <p:nvSpPr>
          <p:cNvPr id="130" name="Google Shape;130;p22"/>
          <p:cNvSpPr/>
          <p:nvPr/>
        </p:nvSpPr>
        <p:spPr>
          <a:xfrm>
            <a:off x="87050" y="1884913"/>
            <a:ext cx="1522500" cy="6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3875" y="1884913"/>
            <a:ext cx="15759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LDA to generate topics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794200" y="2121513"/>
            <a:ext cx="6069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705475" y="2003900"/>
            <a:ext cx="12036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839200" y="2025650"/>
            <a:ext cx="76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3970200" y="1999713"/>
            <a:ext cx="12036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103925" y="2021463"/>
            <a:ext cx="76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234925" y="1999713"/>
            <a:ext cx="12036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368650" y="2021463"/>
            <a:ext cx="76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692775" y="1959675"/>
            <a:ext cx="12036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826500" y="1981425"/>
            <a:ext cx="76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n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36350" y="994614"/>
            <a:ext cx="1522500" cy="6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163049" y="922688"/>
            <a:ext cx="1468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</a:t>
            </a:r>
            <a:r>
              <a:rPr lang="en"/>
              <a:t> are divided in parts of equal length</a:t>
            </a:r>
            <a:endParaRPr/>
          </a:p>
        </p:txBody>
      </p:sp>
      <p:cxnSp>
        <p:nvCxnSpPr>
          <p:cNvPr id="143" name="Google Shape;143;p22"/>
          <p:cNvCxnSpPr>
            <a:stCxn id="121" idx="2"/>
            <a:endCxn id="134" idx="0"/>
          </p:cNvCxnSpPr>
          <p:nvPr/>
        </p:nvCxnSpPr>
        <p:spPr>
          <a:xfrm flipH="1">
            <a:off x="3219875" y="1525675"/>
            <a:ext cx="15264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>
            <a:stCxn id="121" idx="2"/>
            <a:endCxn id="136" idx="0"/>
          </p:cNvCxnSpPr>
          <p:nvPr/>
        </p:nvCxnSpPr>
        <p:spPr>
          <a:xfrm flipH="1">
            <a:off x="4484375" y="1525675"/>
            <a:ext cx="2619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>
            <a:stCxn id="121" idx="2"/>
            <a:endCxn id="138" idx="0"/>
          </p:cNvCxnSpPr>
          <p:nvPr/>
        </p:nvCxnSpPr>
        <p:spPr>
          <a:xfrm>
            <a:off x="4746275" y="1525675"/>
            <a:ext cx="10029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>
            <a:stCxn id="121" idx="2"/>
            <a:endCxn id="140" idx="0"/>
          </p:cNvCxnSpPr>
          <p:nvPr/>
        </p:nvCxnSpPr>
        <p:spPr>
          <a:xfrm>
            <a:off x="4746275" y="1525675"/>
            <a:ext cx="34608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/>
          <p:nvPr/>
        </p:nvSpPr>
        <p:spPr>
          <a:xfrm rot="5400000">
            <a:off x="3659175" y="2025425"/>
            <a:ext cx="171600" cy="1194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381475" y="2673650"/>
            <a:ext cx="3039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Combine parts related to similar topic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693025" y="2929750"/>
            <a:ext cx="116400" cy="1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653000" y="1884913"/>
            <a:ext cx="825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...</a:t>
            </a:r>
            <a:endParaRPr b="1" sz="3000"/>
          </a:p>
        </p:txBody>
      </p:sp>
      <p:sp>
        <p:nvSpPr>
          <p:cNvPr id="151" name="Google Shape;151;p22"/>
          <p:cNvSpPr/>
          <p:nvPr/>
        </p:nvSpPr>
        <p:spPr>
          <a:xfrm>
            <a:off x="136350" y="3085913"/>
            <a:ext cx="1522500" cy="6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53175" y="3085913"/>
            <a:ext cx="15759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LDA again to each part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843500" y="3322513"/>
            <a:ext cx="6069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2"/>
          <p:cNvCxnSpPr>
            <a:stCxn id="124" idx="2"/>
          </p:cNvCxnSpPr>
          <p:nvPr/>
        </p:nvCxnSpPr>
        <p:spPr>
          <a:xfrm>
            <a:off x="3307275" y="3590025"/>
            <a:ext cx="14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2061975" y="4396600"/>
            <a:ext cx="1747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titles: part a +  timing information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981800" y="4327875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10800000">
            <a:off x="3693025" y="4343000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5697275" y="3619875"/>
            <a:ext cx="14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 txBox="1"/>
          <p:nvPr/>
        </p:nvSpPr>
        <p:spPr>
          <a:xfrm>
            <a:off x="4451975" y="4426450"/>
            <a:ext cx="1747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titles: part b +  timing information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371800" y="4357725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 rot="10800000">
            <a:off x="6083025" y="4372850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8484900" y="3548875"/>
            <a:ext cx="147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 txBox="1"/>
          <p:nvPr/>
        </p:nvSpPr>
        <p:spPr>
          <a:xfrm>
            <a:off x="7239600" y="4476350"/>
            <a:ext cx="1747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titles:part n +  timing information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159425" y="4407625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rot="10800000">
            <a:off x="8870650" y="4422750"/>
            <a:ext cx="116400" cy="65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	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videos on Big Data from coursera.org, video titles serve as ground truth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other videos, a human judge indexes the videos and the we compare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Precision, Recall , F1- score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