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0287000" cx="18288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VGeRp5CLudI8d9CkUfXYAtLNl8DXn09vwwZq_z2VKgU/edit?tab=t.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5a717d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fa5a717dd5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5a717d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fa5a717dd5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https://docs.google.com/document/d/1VGeRp5CLudI8d9CkUfXYAtLNl8DXn09vwwZq_z2VKgU/edit?tab=t.0</a:t>
            </a:r>
            <a:r>
              <a:rPr lang="en-US"/>
              <a:t> </a:t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a5e02e0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a5e02e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11" name="Google Shape;11;p3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12" name="Google Shape;12;p3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2130425"/>
            <a:ext cx="15946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87325" y="5581275"/>
            <a:ext cx="9059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16" name="Google Shape;16;p3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3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" name="Google Shape;19;p3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" name="Google Shape;33;p4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80150" y="2200775"/>
            <a:ext cx="160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5112875" y="4657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0" y="-180827"/>
            <a:ext cx="11119829" cy="10493280"/>
            <a:chOff x="0" y="-47625"/>
            <a:chExt cx="2928660" cy="2763644"/>
          </a:xfrm>
        </p:grpSpPr>
        <p:sp>
          <p:nvSpPr>
            <p:cNvPr id="43" name="Google Shape;43;p5"/>
            <p:cNvSpPr/>
            <p:nvPr/>
          </p:nvSpPr>
          <p:spPr>
            <a:xfrm>
              <a:off x="0" y="0"/>
              <a:ext cx="2928660" cy="2716019"/>
            </a:xfrm>
            <a:custGeom>
              <a:rect b="b" l="l" r="r" t="t"/>
              <a:pathLst>
                <a:path extrusionOk="0" h="2716019" w="2928660">
                  <a:moveTo>
                    <a:pt x="0" y="0"/>
                  </a:moveTo>
                  <a:lnTo>
                    <a:pt x="2928660" y="0"/>
                  </a:lnTo>
                  <a:lnTo>
                    <a:pt x="2928660" y="2716019"/>
                  </a:lnTo>
                  <a:lnTo>
                    <a:pt x="0" y="2716019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</p:spPr>
        </p:sp>
        <p:sp>
          <p:nvSpPr>
            <p:cNvPr id="44" name="Google Shape;44;p5"/>
            <p:cNvSpPr txBox="1"/>
            <p:nvPr/>
          </p:nvSpPr>
          <p:spPr>
            <a:xfrm>
              <a:off x="0" y="-47625"/>
              <a:ext cx="2928600" cy="27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868450" y="1164175"/>
            <a:ext cx="96243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212013" y="75587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1" name="Google Shape;51;p5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5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59" name="Google Shape;59;p6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60" name="Google Shape;60;p6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642475" y="2186775"/>
            <a:ext cx="160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1905950" y="4651325"/>
            <a:ext cx="665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8810245" y="4651325"/>
            <a:ext cx="665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65" name="Google Shape;65;p6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6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6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8" name="Google Shape;68;p6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6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77" name="Google Shape;77;p7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736625" y="2209413"/>
            <a:ext cx="1636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805750" y="4840825"/>
            <a:ext cx="5614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9583969" y="4746625"/>
            <a:ext cx="5617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82" name="Google Shape;82;p7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5" name="Google Shape;85;p7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7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87" name="Google Shape;87;p7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88" name="Google Shape;88;p7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93" name="Google Shape;93;p8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94" name="Google Shape;94;p8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774300" y="2421750"/>
            <a:ext cx="160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8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97" name="Google Shape;97;p8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8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8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0" name="Google Shape;100;p8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8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108" name="Google Shape;108;p9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109" name="Google Shape;109;p9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9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111" name="Google Shape;111;p9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9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9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4" name="Google Shape;114;p9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9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626725" y="2796825"/>
            <a:ext cx="160626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7854213" y="4712275"/>
            <a:ext cx="95694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122" name="Google Shape;122;p9"/>
          <p:cNvSpPr txBox="1"/>
          <p:nvPr>
            <p:ph idx="2" type="body"/>
          </p:nvPr>
        </p:nvSpPr>
        <p:spPr>
          <a:xfrm>
            <a:off x="2130350" y="4712275"/>
            <a:ext cx="56319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0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125" name="Google Shape;125;p10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8" name="Google Shape;128;p10"/>
          <p:cNvCxnSpPr/>
          <p:nvPr/>
        </p:nvCxnSpPr>
        <p:spPr>
          <a:xfrm>
            <a:off x="13080271" y="1028700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10"/>
          <p:cNvGrpSpPr/>
          <p:nvPr/>
        </p:nvGrpSpPr>
        <p:grpSpPr>
          <a:xfrm>
            <a:off x="0" y="-125549"/>
            <a:ext cx="9287353" cy="10385080"/>
            <a:chOff x="0" y="-38100"/>
            <a:chExt cx="4816592" cy="2369400"/>
          </a:xfrm>
        </p:grpSpPr>
        <p:sp>
          <p:nvSpPr>
            <p:cNvPr id="130" name="Google Shape;130;p10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131" name="Google Shape;131;p10"/>
            <p:cNvSpPr txBox="1"/>
            <p:nvPr/>
          </p:nvSpPr>
          <p:spPr>
            <a:xfrm>
              <a:off x="0" y="-38100"/>
              <a:ext cx="4816500" cy="23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0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643450" y="4254400"/>
            <a:ext cx="9547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8" name="Google Shape;138;p10"/>
          <p:cNvSpPr/>
          <p:nvPr>
            <p:ph idx="2" type="pic"/>
          </p:nvPr>
        </p:nvSpPr>
        <p:spPr>
          <a:xfrm>
            <a:off x="12257313" y="34793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2205488" y="554881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300" y="1762550"/>
            <a:ext cx="160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00700" y="4936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746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–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746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746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–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746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»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746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746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746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746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Char char="•"/>
              <a:defRPr i="0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0" y="-180825"/>
            <a:ext cx="10593615" cy="10467894"/>
            <a:chOff x="0" y="-47625"/>
            <a:chExt cx="4816593" cy="2756958"/>
          </a:xfrm>
        </p:grpSpPr>
        <p:sp>
          <p:nvSpPr>
            <p:cNvPr id="145" name="Google Shape;145;p11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</p:spPr>
        </p:sp>
        <p:sp>
          <p:nvSpPr>
            <p:cNvPr id="146" name="Google Shape;146;p11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1"/>
          <p:cNvSpPr txBox="1"/>
          <p:nvPr/>
        </p:nvSpPr>
        <p:spPr>
          <a:xfrm>
            <a:off x="922875" y="3741882"/>
            <a:ext cx="90720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73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DermaScan</a:t>
            </a:r>
            <a:endParaRPr sz="200"/>
          </a:p>
        </p:txBody>
      </p:sp>
      <p:cxnSp>
        <p:nvCxnSpPr>
          <p:cNvPr id="148" name="Google Shape;148;p11"/>
          <p:cNvCxnSpPr/>
          <p:nvPr/>
        </p:nvCxnSpPr>
        <p:spPr>
          <a:xfrm>
            <a:off x="1028700" y="5548312"/>
            <a:ext cx="3560278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" name="Google Shape;149;p11"/>
          <p:cNvGrpSpPr/>
          <p:nvPr/>
        </p:nvGrpSpPr>
        <p:grpSpPr>
          <a:xfrm>
            <a:off x="1028700" y="7209304"/>
            <a:ext cx="4376537" cy="842276"/>
            <a:chOff x="0" y="-47625"/>
            <a:chExt cx="1152668" cy="221834"/>
          </a:xfrm>
        </p:grpSpPr>
        <p:sp>
          <p:nvSpPr>
            <p:cNvPr id="150" name="Google Shape;150;p11"/>
            <p:cNvSpPr/>
            <p:nvPr/>
          </p:nvSpPr>
          <p:spPr>
            <a:xfrm>
              <a:off x="0" y="0"/>
              <a:ext cx="1152668" cy="174209"/>
            </a:xfrm>
            <a:custGeom>
              <a:rect b="b" l="l" r="r" t="t"/>
              <a:pathLst>
                <a:path extrusionOk="0" h="174209" w="1152668">
                  <a:moveTo>
                    <a:pt x="87105" y="0"/>
                  </a:moveTo>
                  <a:lnTo>
                    <a:pt x="1065564" y="0"/>
                  </a:lnTo>
                  <a:cubicBezTo>
                    <a:pt x="1088665" y="0"/>
                    <a:pt x="1110821" y="9177"/>
                    <a:pt x="1127156" y="25512"/>
                  </a:cubicBezTo>
                  <a:cubicBezTo>
                    <a:pt x="1143491" y="41848"/>
                    <a:pt x="1152668" y="64003"/>
                    <a:pt x="1152668" y="87105"/>
                  </a:cubicBezTo>
                  <a:lnTo>
                    <a:pt x="1152668" y="87105"/>
                  </a:lnTo>
                  <a:cubicBezTo>
                    <a:pt x="1152668" y="110206"/>
                    <a:pt x="1143491" y="132361"/>
                    <a:pt x="1127156" y="148697"/>
                  </a:cubicBezTo>
                  <a:cubicBezTo>
                    <a:pt x="1110821" y="165032"/>
                    <a:pt x="1088665" y="174209"/>
                    <a:pt x="1065564" y="174209"/>
                  </a:cubicBezTo>
                  <a:lnTo>
                    <a:pt x="87105" y="174209"/>
                  </a:lnTo>
                  <a:cubicBezTo>
                    <a:pt x="64003" y="174209"/>
                    <a:pt x="41848" y="165032"/>
                    <a:pt x="25512" y="148697"/>
                  </a:cubicBezTo>
                  <a:cubicBezTo>
                    <a:pt x="9177" y="132361"/>
                    <a:pt x="0" y="110206"/>
                    <a:pt x="0" y="87105"/>
                  </a:cubicBezTo>
                  <a:lnTo>
                    <a:pt x="0" y="87105"/>
                  </a:lnTo>
                  <a:cubicBezTo>
                    <a:pt x="0" y="64003"/>
                    <a:pt x="9177" y="41848"/>
                    <a:pt x="25512" y="25512"/>
                  </a:cubicBezTo>
                  <a:cubicBezTo>
                    <a:pt x="41848" y="9177"/>
                    <a:pt x="64003" y="0"/>
                    <a:pt x="871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0" y="-47625"/>
              <a:ext cx="1152668" cy="221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14781981" y="584201"/>
            <a:ext cx="72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16395576" y="584201"/>
            <a:ext cx="86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13139951" y="584201"/>
            <a:ext cx="636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11697546" y="584201"/>
            <a:ext cx="56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1548328" y="584201"/>
            <a:ext cx="10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1219225" y="7599125"/>
            <a:ext cx="475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github.com/tiwariakshat47/DermaScan</a:t>
            </a:r>
            <a:endParaRPr sz="1600"/>
          </a:p>
        </p:txBody>
      </p:sp>
      <p:sp>
        <p:nvSpPr>
          <p:cNvPr id="158" name="Google Shape;158;p11"/>
          <p:cNvSpPr txBox="1"/>
          <p:nvPr/>
        </p:nvSpPr>
        <p:spPr>
          <a:xfrm>
            <a:off x="1028700" y="5832316"/>
            <a:ext cx="65442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DermaScan is a full stack web application empowering underprivileged kids with acne-related issues. Real-time acne analysis and personalized care to boost self-esteem and allow access to dermatological resources!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11697550" y="8303325"/>
            <a:ext cx="55908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Akshat Tiwari, Ashton Liu, Colin Henderson, Mateo Garcia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" name="Google Shape;160;p11"/>
          <p:cNvGrpSpPr/>
          <p:nvPr/>
        </p:nvGrpSpPr>
        <p:grpSpPr>
          <a:xfrm>
            <a:off x="11219350" y="3853775"/>
            <a:ext cx="6375900" cy="1582500"/>
            <a:chOff x="5566975" y="2381250"/>
            <a:chExt cx="6375900" cy="1582500"/>
          </a:xfrm>
        </p:grpSpPr>
        <p:sp>
          <p:nvSpPr>
            <p:cNvPr id="161" name="Google Shape;161;p11"/>
            <p:cNvSpPr/>
            <p:nvPr/>
          </p:nvSpPr>
          <p:spPr>
            <a:xfrm>
              <a:off x="5566975" y="2381250"/>
              <a:ext cx="6375900" cy="1582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2" name="Google Shape;16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9175" y="2426815"/>
              <a:ext cx="6258101" cy="1484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C9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2"/>
          <p:cNvGrpSpPr/>
          <p:nvPr/>
        </p:nvGrpSpPr>
        <p:grpSpPr>
          <a:xfrm>
            <a:off x="0" y="-180827"/>
            <a:ext cx="11119829" cy="10493280"/>
            <a:chOff x="0" y="-47625"/>
            <a:chExt cx="2928660" cy="2763644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0"/>
              <a:ext cx="2928660" cy="2716019"/>
            </a:xfrm>
            <a:custGeom>
              <a:rect b="b" l="l" r="r" t="t"/>
              <a:pathLst>
                <a:path extrusionOk="0" h="2716019" w="2928660">
                  <a:moveTo>
                    <a:pt x="0" y="0"/>
                  </a:moveTo>
                  <a:lnTo>
                    <a:pt x="2928660" y="0"/>
                  </a:lnTo>
                  <a:lnTo>
                    <a:pt x="2928660" y="2716019"/>
                  </a:lnTo>
                  <a:lnTo>
                    <a:pt x="0" y="2716019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</p:spPr>
        </p:sp>
        <p:sp>
          <p:nvSpPr>
            <p:cNvPr id="169" name="Google Shape;169;p12"/>
            <p:cNvSpPr txBox="1"/>
            <p:nvPr/>
          </p:nvSpPr>
          <p:spPr>
            <a:xfrm>
              <a:off x="0" y="-47625"/>
              <a:ext cx="2928600" cy="27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171" name="Google Shape;171;p12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2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2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4" name="Google Shape;174;p12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028700" y="2226400"/>
            <a:ext cx="8559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1028700" y="4221188"/>
            <a:ext cx="85593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Acne affects 85% of the population, ages 12-24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Unable to access dermatological resources due to financial, geographical, or social barriers 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Lack of knowledge or resources to manage common skin problems can lead to worsened outcomes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12"/>
          <p:cNvCxnSpPr/>
          <p:nvPr/>
        </p:nvCxnSpPr>
        <p:spPr>
          <a:xfrm rot="10800000">
            <a:off x="11110232" y="-2719280"/>
            <a:ext cx="0" cy="1857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5948" y="1884350"/>
            <a:ext cx="6739100" cy="673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2"/>
          <p:cNvGrpSpPr/>
          <p:nvPr/>
        </p:nvGrpSpPr>
        <p:grpSpPr>
          <a:xfrm>
            <a:off x="1548324" y="421329"/>
            <a:ext cx="2463648" cy="611478"/>
            <a:chOff x="5566975" y="2381250"/>
            <a:chExt cx="6375900" cy="1582500"/>
          </a:xfrm>
        </p:grpSpPr>
        <p:sp>
          <p:nvSpPr>
            <p:cNvPr id="185" name="Google Shape;185;p12"/>
            <p:cNvSpPr/>
            <p:nvPr/>
          </p:nvSpPr>
          <p:spPr>
            <a:xfrm>
              <a:off x="5566975" y="2381250"/>
              <a:ext cx="6375900" cy="1582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86" name="Google Shape;186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9175" y="2426815"/>
              <a:ext cx="6258101" cy="1484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C9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0" y="-180825"/>
            <a:ext cx="6858043" cy="10493280"/>
            <a:chOff x="0" y="-47625"/>
            <a:chExt cx="2928660" cy="2763644"/>
          </a:xfrm>
        </p:grpSpPr>
        <p:sp>
          <p:nvSpPr>
            <p:cNvPr id="192" name="Google Shape;192;p13"/>
            <p:cNvSpPr/>
            <p:nvPr/>
          </p:nvSpPr>
          <p:spPr>
            <a:xfrm>
              <a:off x="0" y="0"/>
              <a:ext cx="2928660" cy="2716019"/>
            </a:xfrm>
            <a:custGeom>
              <a:rect b="b" l="l" r="r" t="t"/>
              <a:pathLst>
                <a:path extrusionOk="0" h="2716019" w="2928660">
                  <a:moveTo>
                    <a:pt x="0" y="0"/>
                  </a:moveTo>
                  <a:lnTo>
                    <a:pt x="2928660" y="0"/>
                  </a:lnTo>
                  <a:lnTo>
                    <a:pt x="2928660" y="2716019"/>
                  </a:lnTo>
                  <a:lnTo>
                    <a:pt x="0" y="2716019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</p:spPr>
        </p:sp>
        <p:sp>
          <p:nvSpPr>
            <p:cNvPr id="193" name="Google Shape;193;p13"/>
            <p:cNvSpPr txBox="1"/>
            <p:nvPr/>
          </p:nvSpPr>
          <p:spPr>
            <a:xfrm>
              <a:off x="0" y="-47625"/>
              <a:ext cx="2928600" cy="27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3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195" name="Google Shape;195;p13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8" name="Google Shape;198;p13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3"/>
          <p:cNvSpPr txBox="1"/>
          <p:nvPr/>
        </p:nvSpPr>
        <p:spPr>
          <a:xfrm>
            <a:off x="14781981" y="584201"/>
            <a:ext cx="72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16395576" y="584201"/>
            <a:ext cx="86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13139951" y="584201"/>
            <a:ext cx="63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11697546" y="58420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1548328" y="584201"/>
            <a:ext cx="1095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7811800" y="2127275"/>
            <a:ext cx="8559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811800" y="3571575"/>
            <a:ext cx="9447600" cy="5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nnovative, full-stack solution that uses AI-powered image recognition to allow users to self-diagnose acne. 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Either on smartphone or web app, receive instant, reliable feedback skin condition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personalized skincare routines and treatment recommendations 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Offering educational resources in order to help understanding acne and managing different skin types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Furthers access to dermatological care but also promotes self-esteem, reduces the stigma surrounding acne, and empowers people to take control of their skin health</a:t>
            </a:r>
            <a:endParaRPr/>
          </a:p>
        </p:txBody>
      </p:sp>
      <p:cxnSp>
        <p:nvCxnSpPr>
          <p:cNvPr id="206" name="Google Shape;206;p13"/>
          <p:cNvCxnSpPr/>
          <p:nvPr/>
        </p:nvCxnSpPr>
        <p:spPr>
          <a:xfrm rot="10800000">
            <a:off x="6849895" y="-2508630"/>
            <a:ext cx="0" cy="1857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821875"/>
            <a:ext cx="6989601" cy="698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3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209" name="Google Shape;209;p13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3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3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2" name="Google Shape;212;p13"/>
          <p:cNvGrpSpPr/>
          <p:nvPr/>
        </p:nvGrpSpPr>
        <p:grpSpPr>
          <a:xfrm>
            <a:off x="1548324" y="421329"/>
            <a:ext cx="2463648" cy="611478"/>
            <a:chOff x="5566975" y="2381250"/>
            <a:chExt cx="6375900" cy="1582500"/>
          </a:xfrm>
        </p:grpSpPr>
        <p:sp>
          <p:nvSpPr>
            <p:cNvPr id="213" name="Google Shape;213;p13"/>
            <p:cNvSpPr/>
            <p:nvPr/>
          </p:nvSpPr>
          <p:spPr>
            <a:xfrm>
              <a:off x="5566975" y="2381250"/>
              <a:ext cx="6375900" cy="1582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14" name="Google Shape;21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9175" y="2426815"/>
              <a:ext cx="6258101" cy="1484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C9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220" name="Google Shape;220;p14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23" name="Google Shape;223;p14"/>
          <p:cNvCxnSpPr/>
          <p:nvPr/>
        </p:nvCxnSpPr>
        <p:spPr>
          <a:xfrm>
            <a:off x="11603077" y="887413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" name="Google Shape;224;p14"/>
          <p:cNvGrpSpPr/>
          <p:nvPr/>
        </p:nvGrpSpPr>
        <p:grpSpPr>
          <a:xfrm>
            <a:off x="0" y="1254910"/>
            <a:ext cx="18288118" cy="9032149"/>
            <a:chOff x="0" y="-47625"/>
            <a:chExt cx="4816592" cy="2378822"/>
          </a:xfrm>
        </p:grpSpPr>
        <p:sp>
          <p:nvSpPr>
            <p:cNvPr id="225" name="Google Shape;225;p14"/>
            <p:cNvSpPr/>
            <p:nvPr/>
          </p:nvSpPr>
          <p:spPr>
            <a:xfrm>
              <a:off x="0" y="0"/>
              <a:ext cx="4816592" cy="2331197"/>
            </a:xfrm>
            <a:custGeom>
              <a:rect b="b" l="l" r="r" t="t"/>
              <a:pathLst>
                <a:path extrusionOk="0" h="23311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31197"/>
                  </a:lnTo>
                  <a:lnTo>
                    <a:pt x="0" y="2331197"/>
                  </a:lnTo>
                  <a:close/>
                </a:path>
              </a:pathLst>
            </a:custGeom>
            <a:solidFill>
              <a:srgbClr val="072B3E"/>
            </a:solidFill>
            <a:ln>
              <a:noFill/>
            </a:ln>
          </p:spPr>
        </p:sp>
        <p:sp>
          <p:nvSpPr>
            <p:cNvPr id="226" name="Google Shape;226;p14"/>
            <p:cNvSpPr txBox="1"/>
            <p:nvPr/>
          </p:nvSpPr>
          <p:spPr>
            <a:xfrm>
              <a:off x="0" y="-47625"/>
              <a:ext cx="4816500" cy="23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4"/>
          <p:cNvSpPr txBox="1"/>
          <p:nvPr/>
        </p:nvSpPr>
        <p:spPr>
          <a:xfrm>
            <a:off x="14781981" y="584201"/>
            <a:ext cx="72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16395576" y="584201"/>
            <a:ext cx="863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13139951" y="584201"/>
            <a:ext cx="636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11697546" y="584201"/>
            <a:ext cx="567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1548328" y="584201"/>
            <a:ext cx="1095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cxnSp>
        <p:nvCxnSpPr>
          <p:cNvPr id="232" name="Google Shape;232;p14"/>
          <p:cNvCxnSpPr/>
          <p:nvPr/>
        </p:nvCxnSpPr>
        <p:spPr>
          <a:xfrm>
            <a:off x="0" y="1426212"/>
            <a:ext cx="1857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850" y="3552549"/>
            <a:ext cx="10083799" cy="2528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4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8" name="Google Shape;238;p14"/>
          <p:cNvGrpSpPr/>
          <p:nvPr/>
        </p:nvGrpSpPr>
        <p:grpSpPr>
          <a:xfrm>
            <a:off x="1548324" y="421329"/>
            <a:ext cx="2463648" cy="611478"/>
            <a:chOff x="5566975" y="2381250"/>
            <a:chExt cx="6375900" cy="1582500"/>
          </a:xfrm>
        </p:grpSpPr>
        <p:sp>
          <p:nvSpPr>
            <p:cNvPr id="239" name="Google Shape;239;p14"/>
            <p:cNvSpPr/>
            <p:nvPr/>
          </p:nvSpPr>
          <p:spPr>
            <a:xfrm>
              <a:off x="5566975" y="2381250"/>
              <a:ext cx="6375900" cy="1582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40" name="Google Shape;24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9175" y="2426815"/>
              <a:ext cx="6258101" cy="1484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14"/>
          <p:cNvSpPr txBox="1"/>
          <p:nvPr/>
        </p:nvSpPr>
        <p:spPr>
          <a:xfrm>
            <a:off x="1028700" y="3444500"/>
            <a:ext cx="9447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Preparation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Training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Post-processing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093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Open Sans"/>
              <a:buChar char="❖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1028700" y="1819600"/>
            <a:ext cx="1008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1028700" y="7360800"/>
            <a:ext cx="6084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Built With: Python, Javascript, HTML/CSS, OpenAI, OpenCV, Collab, Github, Yolov7,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Tensorflow, Scikit-learn</a:t>
            </a:r>
            <a:endParaRPr sz="2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8850" y="6424625"/>
            <a:ext cx="10083799" cy="256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/>
        </p:nvSpPr>
        <p:spPr>
          <a:xfrm>
            <a:off x="5886450" y="3543300"/>
            <a:ext cx="119445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1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C9B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6"/>
          <p:cNvGrpSpPr/>
          <p:nvPr/>
        </p:nvGrpSpPr>
        <p:grpSpPr>
          <a:xfrm>
            <a:off x="0" y="-180827"/>
            <a:ext cx="11119829" cy="10493280"/>
            <a:chOff x="0" y="-47625"/>
            <a:chExt cx="2928660" cy="2763644"/>
          </a:xfrm>
        </p:grpSpPr>
        <p:sp>
          <p:nvSpPr>
            <p:cNvPr id="255" name="Google Shape;255;p16"/>
            <p:cNvSpPr/>
            <p:nvPr/>
          </p:nvSpPr>
          <p:spPr>
            <a:xfrm>
              <a:off x="0" y="0"/>
              <a:ext cx="2928660" cy="2716019"/>
            </a:xfrm>
            <a:custGeom>
              <a:rect b="b" l="l" r="r" t="t"/>
              <a:pathLst>
                <a:path extrusionOk="0" h="2716019" w="2928660">
                  <a:moveTo>
                    <a:pt x="0" y="0"/>
                  </a:moveTo>
                  <a:lnTo>
                    <a:pt x="2928660" y="0"/>
                  </a:lnTo>
                  <a:lnTo>
                    <a:pt x="2928660" y="2716019"/>
                  </a:lnTo>
                  <a:lnTo>
                    <a:pt x="0" y="2716019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</p:spPr>
        </p:sp>
        <p:sp>
          <p:nvSpPr>
            <p:cNvPr id="256" name="Google Shape;256;p16"/>
            <p:cNvSpPr txBox="1"/>
            <p:nvPr/>
          </p:nvSpPr>
          <p:spPr>
            <a:xfrm>
              <a:off x="0" y="-47625"/>
              <a:ext cx="2928600" cy="27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7" name="Google Shape;257;p16"/>
          <p:cNvCxnSpPr/>
          <p:nvPr/>
        </p:nvCxnSpPr>
        <p:spPr>
          <a:xfrm rot="10800000">
            <a:off x="11110232" y="-2719280"/>
            <a:ext cx="0" cy="1857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" name="Google Shape;258;p16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259" name="Google Shape;259;p16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62" name="Google Shape;262;p16"/>
          <p:cNvCxnSpPr/>
          <p:nvPr/>
        </p:nvCxnSpPr>
        <p:spPr>
          <a:xfrm>
            <a:off x="13080271" y="1028700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6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6"/>
          <p:cNvSpPr txBox="1"/>
          <p:nvPr/>
        </p:nvSpPr>
        <p:spPr>
          <a:xfrm>
            <a:off x="14781981" y="584201"/>
            <a:ext cx="72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6395576" y="584201"/>
            <a:ext cx="863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13139951" y="584201"/>
            <a:ext cx="636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11697546" y="584201"/>
            <a:ext cx="567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1548328" y="584201"/>
            <a:ext cx="1095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>
            <a:off x="4181563" y="4756625"/>
            <a:ext cx="275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QNA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1053225" y="3271525"/>
            <a:ext cx="623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1028700" y="588934"/>
            <a:ext cx="323550" cy="276284"/>
            <a:chOff x="0" y="16894"/>
            <a:chExt cx="431400" cy="368378"/>
          </a:xfrm>
        </p:grpSpPr>
        <p:cxnSp>
          <p:nvCxnSpPr>
            <p:cNvPr id="271" name="Google Shape;271;p16"/>
            <p:cNvCxnSpPr/>
            <p:nvPr/>
          </p:nvCxnSpPr>
          <p:spPr>
            <a:xfrm>
              <a:off x="0" y="16894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>
              <a:off x="0" y="206851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6"/>
            <p:cNvCxnSpPr/>
            <p:nvPr/>
          </p:nvCxnSpPr>
          <p:spPr>
            <a:xfrm>
              <a:off x="0" y="385272"/>
              <a:ext cx="431400" cy="0"/>
            </a:xfrm>
            <a:prstGeom prst="straightConnector1">
              <a:avLst/>
            </a:prstGeom>
            <a:noFill/>
            <a:ln cap="flat" cmpd="sng" w="33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4" name="Google Shape;274;p16"/>
          <p:cNvGrpSpPr/>
          <p:nvPr/>
        </p:nvGrpSpPr>
        <p:grpSpPr>
          <a:xfrm>
            <a:off x="1548324" y="421329"/>
            <a:ext cx="2463648" cy="611478"/>
            <a:chOff x="5566975" y="2381250"/>
            <a:chExt cx="6375900" cy="1582500"/>
          </a:xfrm>
        </p:grpSpPr>
        <p:sp>
          <p:nvSpPr>
            <p:cNvPr id="275" name="Google Shape;275;p16"/>
            <p:cNvSpPr/>
            <p:nvPr/>
          </p:nvSpPr>
          <p:spPr>
            <a:xfrm>
              <a:off x="5566975" y="2381250"/>
              <a:ext cx="6375900" cy="1582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76" name="Google Shape;2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9175" y="2426815"/>
              <a:ext cx="6258101" cy="1484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line Business Plan Presentation">
  <a:themeElements>
    <a:clrScheme name="Office">
      <a:dk1>
        <a:srgbClr val="000000"/>
      </a:dk1>
      <a:lt1>
        <a:srgbClr val="FFFFFF"/>
      </a:lt1>
      <a:dk2>
        <a:srgbClr val="072B3E"/>
      </a:dk2>
      <a:lt2>
        <a:srgbClr val="0D70A0"/>
      </a:lt2>
      <a:accent1>
        <a:srgbClr val="036C9B"/>
      </a:accent1>
      <a:accent2>
        <a:srgbClr val="056793"/>
      </a:accent2>
      <a:accent3>
        <a:srgbClr val="FFFFFF"/>
      </a:accent3>
      <a:accent4>
        <a:srgbClr val="888888"/>
      </a:accent4>
      <a:accent5>
        <a:srgbClr val="666666"/>
      </a:accent5>
      <a:accent6>
        <a:srgbClr val="FFFFFF"/>
      </a:accent6>
      <a:hlink>
        <a:srgbClr val="072B3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