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59" r:id="rId4"/>
    <p:sldId id="260" r:id="rId5"/>
    <p:sldId id="262" r:id="rId6"/>
    <p:sldId id="267" r:id="rId7"/>
    <p:sldId id="261" r:id="rId8"/>
    <p:sldId id="263" r:id="rId9"/>
    <p:sldId id="275" r:id="rId10"/>
    <p:sldId id="269" r:id="rId11"/>
    <p:sldId id="271" r:id="rId12"/>
    <p:sldId id="265" r:id="rId13"/>
    <p:sldId id="266" r:id="rId14"/>
    <p:sldId id="274" r:id="rId15"/>
    <p:sldId id="273" r:id="rId16"/>
    <p:sldId id="276"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D72440F-CC28-49F3-AD8D-D811B675BBD1}">
          <p14:sldIdLst>
            <p14:sldId id="256"/>
            <p14:sldId id="258"/>
            <p14:sldId id="259"/>
            <p14:sldId id="260"/>
            <p14:sldId id="262"/>
            <p14:sldId id="267"/>
            <p14:sldId id="261"/>
            <p14:sldId id="263"/>
            <p14:sldId id="275"/>
            <p14:sldId id="269"/>
            <p14:sldId id="271"/>
            <p14:sldId id="265"/>
            <p14:sldId id="266"/>
            <p14:sldId id="274"/>
            <p14:sldId id="273"/>
            <p14:sldId id="276"/>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4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C938B3F-0D66-4039-8C2D-E9F6E65E8D46}" type="datetimeFigureOut">
              <a:rPr lang="en-IN" smtClean="0"/>
              <a:t>13-05-2023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FD5DD1A8-9D41-4D73-A03A-2257C9330CAF}"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2540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938B3F-0D66-4039-8C2D-E9F6E65E8D46}" type="datetimeFigureOut">
              <a:rPr lang="en-IN" smtClean="0"/>
              <a:t>13-05-2023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5DD1A8-9D41-4D73-A03A-2257C9330CAF}" type="slidenum">
              <a:rPr lang="en-IN" smtClean="0"/>
              <a:t>‹#›</a:t>
            </a:fld>
            <a:endParaRPr lang="en-IN"/>
          </a:p>
        </p:txBody>
      </p:sp>
    </p:spTree>
    <p:extLst>
      <p:ext uri="{BB962C8B-B14F-4D97-AF65-F5344CB8AC3E}">
        <p14:creationId xmlns:p14="http://schemas.microsoft.com/office/powerpoint/2010/main" val="1112176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938B3F-0D66-4039-8C2D-E9F6E65E8D46}" type="datetimeFigureOut">
              <a:rPr lang="en-IN" smtClean="0"/>
              <a:t>13-05-2023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5DD1A8-9D41-4D73-A03A-2257C9330CAF}"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4819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938B3F-0D66-4039-8C2D-E9F6E65E8D46}" type="datetimeFigureOut">
              <a:rPr lang="en-IN" smtClean="0"/>
              <a:t>13-05-2023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5DD1A8-9D41-4D73-A03A-2257C9330CAF}"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56144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938B3F-0D66-4039-8C2D-E9F6E65E8D46}" type="datetimeFigureOut">
              <a:rPr lang="en-IN" smtClean="0"/>
              <a:t>13-05-2023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5DD1A8-9D41-4D73-A03A-2257C9330CAF}" type="slidenum">
              <a:rPr lang="en-IN" smtClean="0"/>
              <a:t>‹#›</a:t>
            </a:fld>
            <a:endParaRPr lang="en-IN"/>
          </a:p>
        </p:txBody>
      </p:sp>
    </p:spTree>
    <p:extLst>
      <p:ext uri="{BB962C8B-B14F-4D97-AF65-F5344CB8AC3E}">
        <p14:creationId xmlns:p14="http://schemas.microsoft.com/office/powerpoint/2010/main" val="5210548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938B3F-0D66-4039-8C2D-E9F6E65E8D46}" type="datetimeFigureOut">
              <a:rPr lang="en-IN" smtClean="0"/>
              <a:t>13-05-2023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5DD1A8-9D41-4D73-A03A-2257C9330CAF}"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764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938B3F-0D66-4039-8C2D-E9F6E65E8D46}" type="datetimeFigureOut">
              <a:rPr lang="en-IN" smtClean="0"/>
              <a:t>13-05-2023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5DD1A8-9D41-4D73-A03A-2257C9330CAF}"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94310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938B3F-0D66-4039-8C2D-E9F6E65E8D46}" type="datetimeFigureOut">
              <a:rPr lang="en-IN" smtClean="0"/>
              <a:t>13-05-2023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5DD1A8-9D41-4D73-A03A-2257C9330CAF}"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83376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938B3F-0D66-4039-8C2D-E9F6E65E8D46}" type="datetimeFigureOut">
              <a:rPr lang="en-IN" smtClean="0"/>
              <a:t>13-05-2023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5DD1A8-9D41-4D73-A03A-2257C9330CAF}"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5958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938B3F-0D66-4039-8C2D-E9F6E65E8D46}" type="datetimeFigureOut">
              <a:rPr lang="en-IN" smtClean="0"/>
              <a:t>13-05-2023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5DD1A8-9D41-4D73-A03A-2257C9330CAF}" type="slidenum">
              <a:rPr lang="en-IN" smtClean="0"/>
              <a:t>‹#›</a:t>
            </a:fld>
            <a:endParaRPr lang="en-IN"/>
          </a:p>
        </p:txBody>
      </p:sp>
    </p:spTree>
    <p:extLst>
      <p:ext uri="{BB962C8B-B14F-4D97-AF65-F5344CB8AC3E}">
        <p14:creationId xmlns:p14="http://schemas.microsoft.com/office/powerpoint/2010/main" val="1396749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938B3F-0D66-4039-8C2D-E9F6E65E8D46}" type="datetimeFigureOut">
              <a:rPr lang="en-IN" smtClean="0"/>
              <a:t>13-05-2023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5DD1A8-9D41-4D73-A03A-2257C9330CAF}"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4574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938B3F-0D66-4039-8C2D-E9F6E65E8D46}" type="datetimeFigureOut">
              <a:rPr lang="en-IN" smtClean="0"/>
              <a:t>13-05-2023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5DD1A8-9D41-4D73-A03A-2257C9330CAF}" type="slidenum">
              <a:rPr lang="en-IN" smtClean="0"/>
              <a:t>‹#›</a:t>
            </a:fld>
            <a:endParaRPr lang="en-IN"/>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9275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938B3F-0D66-4039-8C2D-E9F6E65E8D46}" type="datetimeFigureOut">
              <a:rPr lang="en-IN" smtClean="0"/>
              <a:t>13-05-2023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D5DD1A8-9D41-4D73-A03A-2257C9330CAF}"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9117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938B3F-0D66-4039-8C2D-E9F6E65E8D46}" type="datetimeFigureOut">
              <a:rPr lang="en-IN" smtClean="0"/>
              <a:t>13-05-2023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D5DD1A8-9D41-4D73-A03A-2257C9330CAF}"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33096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938B3F-0D66-4039-8C2D-E9F6E65E8D46}" type="datetimeFigureOut">
              <a:rPr lang="en-IN" smtClean="0"/>
              <a:t>13-05-2023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D5DD1A8-9D41-4D73-A03A-2257C9330CAF}" type="slidenum">
              <a:rPr lang="en-IN" smtClean="0"/>
              <a:t>‹#›</a:t>
            </a:fld>
            <a:endParaRPr lang="en-IN"/>
          </a:p>
        </p:txBody>
      </p:sp>
    </p:spTree>
    <p:extLst>
      <p:ext uri="{BB962C8B-B14F-4D97-AF65-F5344CB8AC3E}">
        <p14:creationId xmlns:p14="http://schemas.microsoft.com/office/powerpoint/2010/main" val="3962027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938B3F-0D66-4039-8C2D-E9F6E65E8D46}" type="datetimeFigureOut">
              <a:rPr lang="en-IN" smtClean="0"/>
              <a:t>13-05-2023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5DD1A8-9D41-4D73-A03A-2257C9330CAF}"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2524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938B3F-0D66-4039-8C2D-E9F6E65E8D46}" type="datetimeFigureOut">
              <a:rPr lang="en-IN" smtClean="0"/>
              <a:t>13-05-2023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5DD1A8-9D41-4D73-A03A-2257C9330CAF}" type="slidenum">
              <a:rPr lang="en-IN" smtClean="0"/>
              <a:t>‹#›</a:t>
            </a:fld>
            <a:endParaRPr lang="en-IN"/>
          </a:p>
        </p:txBody>
      </p:sp>
    </p:spTree>
    <p:extLst>
      <p:ext uri="{BB962C8B-B14F-4D97-AF65-F5344CB8AC3E}">
        <p14:creationId xmlns:p14="http://schemas.microsoft.com/office/powerpoint/2010/main" val="3083712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C938B3F-0D66-4039-8C2D-E9F6E65E8D46}" type="datetimeFigureOut">
              <a:rPr lang="en-IN" smtClean="0"/>
              <a:t>13-05-2023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D5DD1A8-9D41-4D73-A03A-2257C9330CAF}" type="slidenum">
              <a:rPr lang="en-IN" smtClean="0"/>
              <a:t>‹#›</a:t>
            </a:fld>
            <a:endParaRPr lang="en-IN"/>
          </a:p>
        </p:txBody>
      </p:sp>
    </p:spTree>
    <p:extLst>
      <p:ext uri="{BB962C8B-B14F-4D97-AF65-F5344CB8AC3E}">
        <p14:creationId xmlns:p14="http://schemas.microsoft.com/office/powerpoint/2010/main" val="108845756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09576-638A-630B-4FE7-CB7C0CDC7729}"/>
              </a:ext>
            </a:extLst>
          </p:cNvPr>
          <p:cNvSpPr>
            <a:spLocks noGrp="1"/>
          </p:cNvSpPr>
          <p:nvPr>
            <p:ph type="ctrTitle"/>
          </p:nvPr>
        </p:nvSpPr>
        <p:spPr>
          <a:xfrm>
            <a:off x="1524000" y="970961"/>
            <a:ext cx="9144000" cy="838985"/>
          </a:xfrm>
        </p:spPr>
        <p:txBody>
          <a:bodyPr>
            <a:normAutofit fontScale="90000"/>
          </a:bodyPr>
          <a:lstStyle/>
          <a:p>
            <a:r>
              <a:rPr lang="en-US" sz="4000" b="1" u="sng" dirty="0">
                <a:solidFill>
                  <a:schemeClr val="accent5">
                    <a:lumMod val="40000"/>
                    <a:lumOff val="60000"/>
                  </a:schemeClr>
                </a:solidFill>
                <a:latin typeface="Times New Roman" panose="02020603050405020304" pitchFamily="18" charset="0"/>
                <a:ea typeface="Times New Roman" panose="02020603050405020304" pitchFamily="18" charset="0"/>
                <a:cs typeface="Times New Roman" panose="02020603050405020304" pitchFamily="18" charset="0"/>
              </a:rPr>
              <a:t>STOCK MARKET PRICE PREDICTION</a:t>
            </a:r>
            <a:br>
              <a:rPr lang="en-IN" sz="1800" b="1" dirty="0">
                <a:solidFill>
                  <a:srgbClr val="365F91"/>
                </a:solidFill>
                <a:effectLst/>
                <a:latin typeface="Cambria" panose="02040503050406030204" pitchFamily="18" charset="0"/>
                <a:ea typeface="Times New Roman" panose="02020603050405020304" pitchFamily="18"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97E4B3DB-2E09-7EC7-7B58-F98F3267D289}"/>
              </a:ext>
            </a:extLst>
          </p:cNvPr>
          <p:cNvSpPr>
            <a:spLocks noGrp="1"/>
          </p:cNvSpPr>
          <p:nvPr>
            <p:ph type="subTitle" idx="1"/>
          </p:nvPr>
        </p:nvSpPr>
        <p:spPr>
          <a:xfrm>
            <a:off x="1491006" y="1046948"/>
            <a:ext cx="9209988" cy="4939072"/>
          </a:xfrm>
        </p:spPr>
        <p:txBody>
          <a:bodyPr>
            <a:noAutofit/>
          </a:bodyPr>
          <a:lstStyle/>
          <a:p>
            <a:endParaRPr lang="en-US" sz="1100" b="1" dirty="0">
              <a:solidFill>
                <a:srgbClr val="0D0D0D"/>
              </a:solidFill>
              <a:effectLst/>
              <a:latin typeface="Times New Roman" panose="02020603050405020304" pitchFamily="18" charset="0"/>
              <a:ea typeface="Times New Roman" panose="02020603050405020304" pitchFamily="18" charset="0"/>
            </a:endParaRPr>
          </a:p>
          <a:p>
            <a:endParaRPr lang="en-US" sz="1100" b="1" dirty="0">
              <a:solidFill>
                <a:srgbClr val="0D0D0D"/>
              </a:solidFill>
              <a:latin typeface="Times New Roman" panose="02020603050405020304" pitchFamily="18" charset="0"/>
              <a:ea typeface="Times New Roman" panose="02020603050405020304" pitchFamily="18" charset="0"/>
            </a:endParaRPr>
          </a:p>
          <a:p>
            <a:endParaRPr lang="en-US" sz="1100" b="1" dirty="0">
              <a:solidFill>
                <a:srgbClr val="0D0D0D"/>
              </a:solidFill>
              <a:effectLst/>
              <a:latin typeface="Times New Roman" panose="02020603050405020304" pitchFamily="18" charset="0"/>
              <a:ea typeface="Times New Roman" panose="02020603050405020304" pitchFamily="18" charset="0"/>
            </a:endParaRPr>
          </a:p>
          <a:p>
            <a:endParaRPr lang="en-US" sz="1100" b="1" dirty="0">
              <a:solidFill>
                <a:srgbClr val="0D0D0D"/>
              </a:solidFill>
              <a:latin typeface="Times New Roman" panose="02020603050405020304" pitchFamily="18" charset="0"/>
              <a:ea typeface="Times New Roman" panose="02020603050405020304" pitchFamily="18" charset="0"/>
            </a:endParaRPr>
          </a:p>
          <a:p>
            <a:endParaRPr lang="en-US" sz="1100" b="1" dirty="0">
              <a:solidFill>
                <a:srgbClr val="0D0D0D"/>
              </a:solidFill>
              <a:effectLst/>
              <a:latin typeface="Times New Roman" panose="02020603050405020304" pitchFamily="18" charset="0"/>
              <a:ea typeface="Times New Roman" panose="02020603050405020304" pitchFamily="18" charset="0"/>
            </a:endParaRPr>
          </a:p>
          <a:p>
            <a:endParaRPr lang="en-US" sz="1100" b="1" dirty="0">
              <a:solidFill>
                <a:srgbClr val="0D0D0D"/>
              </a:solidFill>
              <a:latin typeface="Times New Roman" panose="02020603050405020304" pitchFamily="18" charset="0"/>
              <a:ea typeface="Times New Roman" panose="02020603050405020304" pitchFamily="18" charset="0"/>
            </a:endParaRPr>
          </a:p>
          <a:p>
            <a:endParaRPr lang="en-US" sz="1100" b="1" dirty="0">
              <a:solidFill>
                <a:srgbClr val="0D0D0D"/>
              </a:solidFill>
              <a:effectLst/>
              <a:latin typeface="Times New Roman" panose="02020603050405020304" pitchFamily="18" charset="0"/>
              <a:ea typeface="Times New Roman" panose="02020603050405020304" pitchFamily="18" charset="0"/>
            </a:endParaRPr>
          </a:p>
          <a:p>
            <a:endParaRPr lang="en-US" sz="1100" b="1" dirty="0">
              <a:solidFill>
                <a:srgbClr val="0D0D0D"/>
              </a:solidFill>
              <a:latin typeface="Times New Roman" panose="02020603050405020304" pitchFamily="18" charset="0"/>
              <a:ea typeface="Times New Roman" panose="02020603050405020304" pitchFamily="18" charset="0"/>
            </a:endParaRPr>
          </a:p>
          <a:p>
            <a:endParaRPr lang="en-US" sz="1100" b="1" dirty="0">
              <a:solidFill>
                <a:srgbClr val="0D0D0D"/>
              </a:solidFill>
              <a:effectLst/>
              <a:latin typeface="Times New Roman" panose="02020603050405020304" pitchFamily="18" charset="0"/>
              <a:ea typeface="Times New Roman" panose="02020603050405020304" pitchFamily="18" charset="0"/>
            </a:endParaRPr>
          </a:p>
          <a:p>
            <a:endParaRPr lang="en-US" sz="1100" b="1" dirty="0">
              <a:solidFill>
                <a:srgbClr val="0D0D0D"/>
              </a:solidFill>
              <a:latin typeface="Times New Roman" panose="02020603050405020304" pitchFamily="18" charset="0"/>
              <a:ea typeface="Times New Roman" panose="02020603050405020304" pitchFamily="18" charset="0"/>
            </a:endParaRPr>
          </a:p>
          <a:p>
            <a:endParaRPr lang="en-US" sz="1100" b="1" dirty="0">
              <a:solidFill>
                <a:srgbClr val="0D0D0D"/>
              </a:solidFill>
              <a:effectLst/>
              <a:latin typeface="Times New Roman" panose="02020603050405020304" pitchFamily="18" charset="0"/>
              <a:ea typeface="Times New Roman" panose="02020603050405020304" pitchFamily="18" charset="0"/>
            </a:endParaRPr>
          </a:p>
          <a:p>
            <a:endParaRPr lang="en-US" sz="1100" b="1" dirty="0">
              <a:solidFill>
                <a:srgbClr val="0D0D0D"/>
              </a:solidFill>
              <a:latin typeface="Times New Roman" panose="02020603050405020304" pitchFamily="18" charset="0"/>
              <a:ea typeface="Times New Roman" panose="02020603050405020304" pitchFamily="18" charset="0"/>
            </a:endParaRPr>
          </a:p>
          <a:p>
            <a:endParaRPr lang="en-US" sz="1100" b="1" dirty="0">
              <a:solidFill>
                <a:srgbClr val="0D0D0D"/>
              </a:solidFill>
              <a:effectLst/>
              <a:latin typeface="Times New Roman" panose="02020603050405020304" pitchFamily="18" charset="0"/>
              <a:ea typeface="Times New Roman" panose="02020603050405020304" pitchFamily="18" charset="0"/>
            </a:endParaRPr>
          </a:p>
          <a:p>
            <a:endParaRPr lang="en-US" sz="1100" b="1" dirty="0">
              <a:solidFill>
                <a:srgbClr val="0D0D0D"/>
              </a:solidFill>
              <a:latin typeface="Times New Roman" panose="02020603050405020304" pitchFamily="18" charset="0"/>
              <a:ea typeface="Times New Roman" panose="02020603050405020304" pitchFamily="18" charset="0"/>
            </a:endParaRPr>
          </a:p>
          <a:p>
            <a:endParaRPr lang="en-US" sz="1100" b="1" dirty="0">
              <a:solidFill>
                <a:srgbClr val="0D0D0D"/>
              </a:solidFill>
              <a:effectLst/>
              <a:latin typeface="Times New Roman" panose="02020603050405020304" pitchFamily="18" charset="0"/>
              <a:ea typeface="Times New Roman" panose="02020603050405020304" pitchFamily="18" charset="0"/>
            </a:endParaRPr>
          </a:p>
          <a:p>
            <a:endParaRPr lang="en-US" sz="1100" b="1" dirty="0">
              <a:solidFill>
                <a:srgbClr val="0D0D0D"/>
              </a:solidFill>
              <a:latin typeface="Times New Roman" panose="02020603050405020304" pitchFamily="18" charset="0"/>
              <a:ea typeface="Times New Roman" panose="02020603050405020304" pitchFamily="18" charset="0"/>
            </a:endParaRPr>
          </a:p>
          <a:p>
            <a:endParaRPr lang="en-US" sz="1100" b="1" dirty="0">
              <a:solidFill>
                <a:srgbClr val="0D0D0D"/>
              </a:solidFill>
              <a:effectLst/>
              <a:latin typeface="Times New Roman" panose="02020603050405020304" pitchFamily="18" charset="0"/>
              <a:ea typeface="Times New Roman" panose="02020603050405020304" pitchFamily="18" charset="0"/>
            </a:endParaRPr>
          </a:p>
          <a:p>
            <a:endParaRPr lang="en-US" sz="1100" b="1" dirty="0">
              <a:solidFill>
                <a:srgbClr val="0D0D0D"/>
              </a:solidFill>
              <a:latin typeface="Times New Roman" panose="02020603050405020304" pitchFamily="18" charset="0"/>
              <a:ea typeface="Times New Roman" panose="02020603050405020304" pitchFamily="18" charset="0"/>
            </a:endParaRPr>
          </a:p>
          <a:p>
            <a:r>
              <a:rPr lang="en-US" sz="4000" b="1" dirty="0" err="1">
                <a:solidFill>
                  <a:schemeClr val="accent4">
                    <a:lumMod val="40000"/>
                    <a:lumOff val="60000"/>
                  </a:schemeClr>
                </a:solidFill>
                <a:latin typeface="Times New Roman" panose="02020603050405020304" pitchFamily="18" charset="0"/>
                <a:ea typeface="Times New Roman" panose="02020603050405020304" pitchFamily="18" charset="0"/>
              </a:rPr>
              <a:t>Pranveer</a:t>
            </a:r>
            <a:r>
              <a:rPr lang="en-US" sz="4000" b="1" dirty="0">
                <a:solidFill>
                  <a:schemeClr val="accent4">
                    <a:lumMod val="40000"/>
                    <a:lumOff val="60000"/>
                  </a:schemeClr>
                </a:solidFill>
                <a:latin typeface="Times New Roman" panose="02020603050405020304" pitchFamily="18" charset="0"/>
                <a:ea typeface="Times New Roman" panose="02020603050405020304" pitchFamily="18" charset="0"/>
              </a:rPr>
              <a:t> Singh Institute of Technology, Kanpur</a:t>
            </a:r>
            <a:endParaRPr lang="en-IN" sz="4000" dirty="0">
              <a:solidFill>
                <a:schemeClr val="accent4">
                  <a:lumMod val="40000"/>
                  <a:lumOff val="60000"/>
                </a:schemeClr>
              </a:solidFill>
              <a:latin typeface="Times New Roman" panose="02020603050405020304" pitchFamily="18" charset="0"/>
              <a:ea typeface="Times New Roman" panose="02020603050405020304" pitchFamily="18" charset="0"/>
            </a:endParaRPr>
          </a:p>
          <a:p>
            <a:endParaRPr lang="en-US" sz="1100" b="1" dirty="0">
              <a:solidFill>
                <a:srgbClr val="0D0D0D"/>
              </a:solidFill>
              <a:effectLst/>
              <a:latin typeface="Times New Roman" panose="02020603050405020304" pitchFamily="18" charset="0"/>
              <a:ea typeface="Times New Roman" panose="02020603050405020304" pitchFamily="18" charset="0"/>
            </a:endParaRPr>
          </a:p>
          <a:p>
            <a:endParaRPr lang="en-US" sz="1100" b="1" dirty="0">
              <a:solidFill>
                <a:srgbClr val="0D0D0D"/>
              </a:solidFill>
              <a:latin typeface="Times New Roman" panose="02020603050405020304" pitchFamily="18" charset="0"/>
              <a:ea typeface="Times New Roman" panose="02020603050405020304" pitchFamily="18" charset="0"/>
            </a:endParaRPr>
          </a:p>
          <a:p>
            <a:endParaRPr lang="en-IN" sz="1100" dirty="0"/>
          </a:p>
        </p:txBody>
      </p:sp>
      <p:pic>
        <p:nvPicPr>
          <p:cNvPr id="5" name="Picture 4">
            <a:extLst>
              <a:ext uri="{FF2B5EF4-FFF2-40B4-BE49-F238E27FC236}">
                <a16:creationId xmlns:a16="http://schemas.microsoft.com/office/drawing/2014/main" id="{6351C92D-42A5-17B3-720B-8B3F81382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8012" y="970961"/>
            <a:ext cx="9209988" cy="5157593"/>
          </a:xfrm>
          <a:prstGeom prst="rect">
            <a:avLst/>
          </a:prstGeom>
        </p:spPr>
      </p:pic>
    </p:spTree>
    <p:extLst>
      <p:ext uri="{BB962C8B-B14F-4D97-AF65-F5344CB8AC3E}">
        <p14:creationId xmlns:p14="http://schemas.microsoft.com/office/powerpoint/2010/main" val="513343579"/>
      </p:ext>
    </p:extLst>
  </p:cSld>
  <p:clrMapOvr>
    <a:masterClrMapping/>
  </p:clrMapOvr>
  <mc:AlternateContent xmlns:mc="http://schemas.openxmlformats.org/markup-compatibility/2006" xmlns:p14="http://schemas.microsoft.com/office/powerpoint/2010/main">
    <mc:Choice Requires="p14">
      <p:transition p14:dur="100" advTm="5438">
        <p:cut/>
      </p:transition>
    </mc:Choice>
    <mc:Fallback xmlns="">
      <p:transition advTm="5438">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406EC-32DF-F611-6622-5E698E278237}"/>
              </a:ext>
            </a:extLst>
          </p:cNvPr>
          <p:cNvSpPr>
            <a:spLocks noGrp="1"/>
          </p:cNvSpPr>
          <p:nvPr>
            <p:ph type="title"/>
          </p:nvPr>
        </p:nvSpPr>
        <p:spPr/>
        <p:txBody>
          <a:bodyPr>
            <a:normAutofit/>
          </a:bodyPr>
          <a:lstStyle/>
          <a:p>
            <a:pPr>
              <a:lnSpc>
                <a:spcPct val="150000"/>
              </a:lnSpc>
            </a:pPr>
            <a:r>
              <a:rPr lang="en-IN" sz="4000" b="1" u="sng" dirty="0">
                <a:solidFill>
                  <a:schemeClr val="accent1"/>
                </a:solidFill>
                <a:latin typeface="Times New Roman" panose="02020603050405020304" pitchFamily="18" charset="0"/>
                <a:cs typeface="Times New Roman" panose="02020603050405020304" pitchFamily="18" charset="0"/>
              </a:rPr>
              <a:t>Data Flow Diagram</a:t>
            </a:r>
          </a:p>
        </p:txBody>
      </p:sp>
      <p:sp>
        <p:nvSpPr>
          <p:cNvPr id="3" name="Text Placeholder 2">
            <a:extLst>
              <a:ext uri="{FF2B5EF4-FFF2-40B4-BE49-F238E27FC236}">
                <a16:creationId xmlns:a16="http://schemas.microsoft.com/office/drawing/2014/main" id="{F6C9753C-73B3-9EBA-8843-5E5295FCEF7A}"/>
              </a:ext>
            </a:extLst>
          </p:cNvPr>
          <p:cNvSpPr>
            <a:spLocks noGrp="1"/>
          </p:cNvSpPr>
          <p:nvPr>
            <p:ph type="body" idx="1"/>
          </p:nvPr>
        </p:nvSpPr>
        <p:spPr>
          <a:xfrm>
            <a:off x="1295400" y="2658533"/>
            <a:ext cx="1690711" cy="576262"/>
          </a:xfrm>
        </p:spPr>
        <p:txBody>
          <a:bodyPr/>
          <a:lstStyle/>
          <a:p>
            <a:r>
              <a:rPr lang="en-IN" b="1" u="sng" dirty="0">
                <a:latin typeface="Times New Roman" panose="02020603050405020304" pitchFamily="18" charset="0"/>
                <a:cs typeface="Times New Roman" panose="02020603050405020304" pitchFamily="18" charset="0"/>
              </a:rPr>
              <a:t>LEVEL 0</a:t>
            </a:r>
          </a:p>
        </p:txBody>
      </p:sp>
      <p:sp>
        <p:nvSpPr>
          <p:cNvPr id="5" name="Text Placeholder 4">
            <a:extLst>
              <a:ext uri="{FF2B5EF4-FFF2-40B4-BE49-F238E27FC236}">
                <a16:creationId xmlns:a16="http://schemas.microsoft.com/office/drawing/2014/main" id="{9ECB761B-52CE-D504-7287-DFFF85A03265}"/>
              </a:ext>
            </a:extLst>
          </p:cNvPr>
          <p:cNvSpPr>
            <a:spLocks noGrp="1"/>
          </p:cNvSpPr>
          <p:nvPr>
            <p:ph type="body" sz="quarter" idx="3"/>
          </p:nvPr>
        </p:nvSpPr>
        <p:spPr>
          <a:xfrm>
            <a:off x="6025684" y="2506271"/>
            <a:ext cx="1690711" cy="576262"/>
          </a:xfrm>
        </p:spPr>
        <p:txBody>
          <a:bodyPr/>
          <a:lstStyle/>
          <a:p>
            <a:r>
              <a:rPr lang="en-IN" b="1" u="sng" dirty="0"/>
              <a:t>LEVEL 1</a:t>
            </a:r>
          </a:p>
        </p:txBody>
      </p:sp>
      <p:pic>
        <p:nvPicPr>
          <p:cNvPr id="7" name="Content Placeholder 6">
            <a:extLst>
              <a:ext uri="{FF2B5EF4-FFF2-40B4-BE49-F238E27FC236}">
                <a16:creationId xmlns:a16="http://schemas.microsoft.com/office/drawing/2014/main" id="{F5CCF686-5D76-08C6-272F-1C11386AAA1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295400" y="3243262"/>
            <a:ext cx="4718050" cy="2752185"/>
          </a:xfrm>
        </p:spPr>
      </p:pic>
      <p:pic>
        <p:nvPicPr>
          <p:cNvPr id="10" name="Content Placeholder 9">
            <a:extLst>
              <a:ext uri="{FF2B5EF4-FFF2-40B4-BE49-F238E27FC236}">
                <a16:creationId xmlns:a16="http://schemas.microsoft.com/office/drawing/2014/main" id="{113D8D4D-4F55-8D05-7F3C-5337CEB69EE3}"/>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80137" y="3082533"/>
            <a:ext cx="5245149" cy="3101451"/>
          </a:xfrm>
        </p:spPr>
      </p:pic>
    </p:spTree>
    <p:extLst>
      <p:ext uri="{BB962C8B-B14F-4D97-AF65-F5344CB8AC3E}">
        <p14:creationId xmlns:p14="http://schemas.microsoft.com/office/powerpoint/2010/main" val="18158062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43392-8A41-1306-4202-46A8860288C3}"/>
              </a:ext>
            </a:extLst>
          </p:cNvPr>
          <p:cNvSpPr>
            <a:spLocks noGrp="1"/>
          </p:cNvSpPr>
          <p:nvPr>
            <p:ph type="title"/>
          </p:nvPr>
        </p:nvSpPr>
        <p:spPr/>
        <p:txBody>
          <a:bodyPr>
            <a:normAutofit/>
          </a:bodyPr>
          <a:lstStyle/>
          <a:p>
            <a:pPr>
              <a:lnSpc>
                <a:spcPct val="150000"/>
              </a:lnSpc>
            </a:pPr>
            <a:r>
              <a:rPr lang="en-US" sz="4000" b="1" u="sng" dirty="0">
                <a:solidFill>
                  <a:schemeClr val="accent1"/>
                </a:solidFill>
                <a:latin typeface="Times New Roman" panose="02020603050405020304" pitchFamily="18" charset="0"/>
                <a:cs typeface="Times New Roman" panose="02020603050405020304" pitchFamily="18" charset="0"/>
              </a:rPr>
              <a:t>Data Flow Diagram</a:t>
            </a:r>
            <a:endParaRPr lang="en-IN" sz="4000" b="1" u="sng"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C551EEB-030F-D838-B057-620B978E9180}"/>
              </a:ext>
            </a:extLst>
          </p:cNvPr>
          <p:cNvSpPr>
            <a:spLocks noGrp="1"/>
          </p:cNvSpPr>
          <p:nvPr>
            <p:ph sz="half" idx="1"/>
          </p:nvPr>
        </p:nvSpPr>
        <p:spPr/>
        <p:txBody>
          <a:bodyPr>
            <a:normAutofit/>
          </a:bodyPr>
          <a:lstStyle/>
          <a:p>
            <a:pPr marL="0" indent="0">
              <a:buNone/>
            </a:pPr>
            <a:r>
              <a:rPr lang="en-US" sz="2800" b="1" u="sng" dirty="0">
                <a:solidFill>
                  <a:schemeClr val="accent1"/>
                </a:solidFill>
                <a:latin typeface="Times New Roman" panose="02020603050405020304" pitchFamily="18" charset="0"/>
                <a:cs typeface="Times New Roman" panose="02020603050405020304" pitchFamily="18" charset="0"/>
              </a:rPr>
              <a:t>LEVEL 2</a:t>
            </a:r>
            <a:endParaRPr lang="en-IN" sz="2800" b="1" u="sng" dirty="0">
              <a:solidFill>
                <a:schemeClr val="accent1"/>
              </a:solidFill>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51FA51DB-5035-3962-3BBA-950FBAB76FE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354425" y="2875175"/>
            <a:ext cx="5545350" cy="3110846"/>
          </a:xfrm>
        </p:spPr>
      </p:pic>
    </p:spTree>
    <p:extLst>
      <p:ext uri="{BB962C8B-B14F-4D97-AF65-F5344CB8AC3E}">
        <p14:creationId xmlns:p14="http://schemas.microsoft.com/office/powerpoint/2010/main" val="176633725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09BCD-B1D9-C230-8CB6-803BBE97E641}"/>
              </a:ext>
            </a:extLst>
          </p:cNvPr>
          <p:cNvSpPr>
            <a:spLocks noGrp="1"/>
          </p:cNvSpPr>
          <p:nvPr>
            <p:ph type="title"/>
          </p:nvPr>
        </p:nvSpPr>
        <p:spPr/>
        <p:txBody>
          <a:bodyPr>
            <a:normAutofit/>
          </a:bodyPr>
          <a:lstStyle/>
          <a:p>
            <a:pPr>
              <a:lnSpc>
                <a:spcPct val="150000"/>
              </a:lnSpc>
            </a:pPr>
            <a:r>
              <a:rPr lang="en-IN" sz="3600" b="1" u="sng" dirty="0">
                <a:solidFill>
                  <a:schemeClr val="accent1"/>
                </a:solidFill>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id="{5B2FE253-2850-21A0-9E1E-F622B91C58C5}"/>
              </a:ext>
            </a:extLst>
          </p:cNvPr>
          <p:cNvSpPr>
            <a:spLocks noGrp="1"/>
          </p:cNvSpPr>
          <p:nvPr>
            <p:ph idx="1"/>
          </p:nvPr>
        </p:nvSpPr>
        <p:spPr>
          <a:xfrm>
            <a:off x="1389669" y="2413261"/>
            <a:ext cx="9601196" cy="3667027"/>
          </a:xfrm>
        </p:spPr>
        <p:txBody>
          <a:bodyPr>
            <a:no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Future scope of this project will involve adding more parameters and factors like the financial ratios, multiple instances, etc. The more the parameters are taken into account more will be the accuracy. The algorithms can also be applied for analysing the contents of public comments and thus determine patterns/relationships between the customer and the corporate employee.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use of traditional algorithms and data mining techniques can also help predict the corporation performance structure as a whole. In the future, we plan to integrate  genetic algorithm or fuzzy logic. Genetic algorithm can be used to identify optimal network architecture and training parameters.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Fuzzy logic provides the ability to account for some uncertainty produced by the neural network predictions. Their uses in conjunction with neural network could provide an improvement for stock market prediction.</a:t>
            </a:r>
          </a:p>
          <a:p>
            <a:pPr>
              <a:lnSpc>
                <a:spcPct val="200000"/>
              </a:lnSpc>
              <a:buFont typeface="Arial" panose="020B0604020202020204" pitchFamily="34" charset="0"/>
              <a:buChar char="•"/>
            </a:pP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016198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09BCD-B1D9-C230-8CB6-803BBE97E641}"/>
              </a:ext>
            </a:extLst>
          </p:cNvPr>
          <p:cNvSpPr>
            <a:spLocks noGrp="1"/>
          </p:cNvSpPr>
          <p:nvPr>
            <p:ph type="title"/>
          </p:nvPr>
        </p:nvSpPr>
        <p:spPr/>
        <p:txBody>
          <a:bodyPr>
            <a:normAutofit/>
          </a:bodyPr>
          <a:lstStyle/>
          <a:p>
            <a:pPr>
              <a:lnSpc>
                <a:spcPct val="150000"/>
              </a:lnSpc>
            </a:pPr>
            <a:r>
              <a:rPr lang="en-IN" sz="3600" b="1" u="sng" dirty="0">
                <a:solidFill>
                  <a:schemeClr val="accent1"/>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5B2FE253-2850-21A0-9E1E-F622B91C58C5}"/>
              </a:ext>
            </a:extLst>
          </p:cNvPr>
          <p:cNvSpPr>
            <a:spLocks noGrp="1"/>
          </p:cNvSpPr>
          <p:nvPr>
            <p:ph idx="1"/>
          </p:nvPr>
        </p:nvSpPr>
        <p:spPr>
          <a:xfrm>
            <a:off x="1295401" y="2462664"/>
            <a:ext cx="9601196" cy="3674186"/>
          </a:xfrm>
        </p:spPr>
        <p:txBody>
          <a:bodyPr>
            <a:normAutofit lnSpcReduction="10000"/>
          </a:bodyPr>
          <a:lstStyle/>
          <a:p>
            <a:pPr>
              <a:lnSpc>
                <a:spcPct val="120000"/>
              </a:lnSpc>
              <a:tabLst>
                <a:tab pos="318770" algn="l"/>
              </a:tabLst>
            </a:pPr>
            <a:r>
              <a:rPr lang="en-US" sz="1400" dirty="0">
                <a:effectLst/>
                <a:latin typeface="Times New Roman" panose="02020603050405020304" pitchFamily="18" charset="0"/>
                <a:ea typeface="Times New Roman" panose="02020603050405020304" pitchFamily="18" charset="0"/>
              </a:rPr>
              <a:t>Stock is an unpredictable mechanism which follows the segments of chain and the dependencies of the same are unpredictable. It is defined to be an curve which keeps on changing and turning the price from low to high and vice-versa.</a:t>
            </a:r>
            <a:endParaRPr lang="en-IN" sz="1400" dirty="0">
              <a:effectLst/>
              <a:latin typeface="Times New Roman" panose="02020603050405020304" pitchFamily="18" charset="0"/>
              <a:ea typeface="Times New Roman" panose="02020603050405020304" pitchFamily="18" charset="0"/>
            </a:endParaRPr>
          </a:p>
          <a:p>
            <a:pPr>
              <a:lnSpc>
                <a:spcPct val="120000"/>
              </a:lnSpc>
            </a:pPr>
            <a:r>
              <a:rPr lang="en-US" sz="1400" dirty="0">
                <a:effectLst/>
                <a:latin typeface="Times New Roman" panose="02020603050405020304" pitchFamily="18" charset="0"/>
                <a:ea typeface="Times New Roman" panose="02020603050405020304" pitchFamily="18" charset="0"/>
              </a:rPr>
              <a:t> As the integration of the same is higher with other dependencies so leaving one dependencies compromises the level of accuracy. </a:t>
            </a:r>
            <a:endParaRPr lang="en-IN" sz="1400" dirty="0">
              <a:effectLst/>
              <a:latin typeface="Times New Roman" panose="02020603050405020304" pitchFamily="18" charset="0"/>
              <a:ea typeface="Times New Roman" panose="02020603050405020304" pitchFamily="18" charset="0"/>
            </a:endParaRPr>
          </a:p>
          <a:p>
            <a:pPr>
              <a:lnSpc>
                <a:spcPct val="120000"/>
              </a:lnSpc>
              <a:tabLst>
                <a:tab pos="318770" algn="l"/>
              </a:tabLst>
            </a:pPr>
            <a:r>
              <a:rPr lang="en-US" sz="1400" dirty="0">
                <a:effectLst/>
                <a:latin typeface="Times New Roman" panose="02020603050405020304" pitchFamily="18" charset="0"/>
                <a:ea typeface="Times New Roman" panose="02020603050405020304" pitchFamily="18" charset="0"/>
              </a:rPr>
              <a:t>Accuracy is not the term used over in stock as the actual prediction is not possible for any fiscal days it keeps on changing and turning the tables day and night. </a:t>
            </a:r>
            <a:endParaRPr lang="en-IN" sz="1400" dirty="0">
              <a:effectLst/>
              <a:latin typeface="Times New Roman" panose="02020603050405020304" pitchFamily="18" charset="0"/>
              <a:ea typeface="Times New Roman" panose="02020603050405020304" pitchFamily="18" charset="0"/>
            </a:endParaRPr>
          </a:p>
          <a:p>
            <a:pPr>
              <a:lnSpc>
                <a:spcPct val="120000"/>
              </a:lnSpc>
            </a:pPr>
            <a:r>
              <a:rPr lang="en-US" sz="1400" dirty="0">
                <a:effectLst/>
                <a:latin typeface="Times New Roman" panose="02020603050405020304" pitchFamily="18" charset="0"/>
                <a:ea typeface="Times New Roman" panose="02020603050405020304" pitchFamily="18" charset="0"/>
              </a:rPr>
              <a:t> Having higher component assets and the dependencies makes it more feasible and flexible in nature causing it even harder to predict. </a:t>
            </a:r>
            <a:endParaRPr lang="en-IN" sz="1400" dirty="0">
              <a:effectLst/>
              <a:latin typeface="Times New Roman" panose="02020603050405020304" pitchFamily="18" charset="0"/>
              <a:ea typeface="Times New Roman" panose="02020603050405020304" pitchFamily="18" charset="0"/>
            </a:endParaRPr>
          </a:p>
          <a:p>
            <a:pPr>
              <a:lnSpc>
                <a:spcPct val="120000"/>
              </a:lnSpc>
            </a:pPr>
            <a:r>
              <a:rPr lang="en-US" sz="1400" dirty="0">
                <a:effectLst/>
                <a:latin typeface="Times New Roman" panose="02020603050405020304" pitchFamily="18" charset="0"/>
                <a:ea typeface="Times New Roman" panose="02020603050405020304" pitchFamily="18" charset="0"/>
              </a:rPr>
              <a:t> The approx. value are taken into consideration and the hit or profit or the gain rate is calculated for the same.</a:t>
            </a:r>
            <a:endParaRPr lang="en-IN" sz="1400" dirty="0">
              <a:effectLst/>
              <a:latin typeface="Times New Roman" panose="02020603050405020304" pitchFamily="18" charset="0"/>
              <a:ea typeface="Times New Roman" panose="02020603050405020304" pitchFamily="18" charset="0"/>
            </a:endParaRPr>
          </a:p>
          <a:p>
            <a:pPr>
              <a:lnSpc>
                <a:spcPct val="120000"/>
              </a:lnSpc>
            </a:pPr>
            <a:r>
              <a:rPr lang="en-US" sz="1400" dirty="0">
                <a:effectLst/>
                <a:latin typeface="Times New Roman" panose="02020603050405020304" pitchFamily="18" charset="0"/>
                <a:ea typeface="Times New Roman" panose="02020603050405020304" pitchFamily="18" charset="0"/>
              </a:rPr>
              <a:t> In the project various machine learning algorithms are implemented and integrated and the output is generated from the same making a user visible with the outputs in the form of graph which makes it easier for them to see and interpret what’s the scenario and they can decide on the same to invest and get the benefit out of it,</a:t>
            </a:r>
            <a:endParaRPr lang="en-IN"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5954111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B60C6-C643-5028-8324-0AD15239D876}"/>
              </a:ext>
            </a:extLst>
          </p:cNvPr>
          <p:cNvSpPr>
            <a:spLocks noGrp="1"/>
          </p:cNvSpPr>
          <p:nvPr>
            <p:ph type="title"/>
          </p:nvPr>
        </p:nvSpPr>
        <p:spPr/>
        <p:txBody>
          <a:bodyPr>
            <a:normAutofit/>
          </a:bodyPr>
          <a:lstStyle/>
          <a:p>
            <a:r>
              <a:rPr lang="en-US" sz="7200" dirty="0">
                <a:solidFill>
                  <a:schemeClr val="accent1"/>
                </a:solidFill>
              </a:rPr>
              <a:t>Project Output</a:t>
            </a:r>
            <a:endParaRPr lang="en-IN" sz="7200" dirty="0">
              <a:solidFill>
                <a:schemeClr val="accent1"/>
              </a:solidFill>
            </a:endParaRPr>
          </a:p>
        </p:txBody>
      </p:sp>
    </p:spTree>
    <p:extLst>
      <p:ext uri="{BB962C8B-B14F-4D97-AF65-F5344CB8AC3E}">
        <p14:creationId xmlns:p14="http://schemas.microsoft.com/office/powerpoint/2010/main" val="2409485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4045E5A-9BAD-40B4-9534-E8623C1529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290" y="838986"/>
            <a:ext cx="10699423" cy="5165888"/>
          </a:xfrm>
          <a:prstGeom prst="rect">
            <a:avLst/>
          </a:prstGeom>
        </p:spPr>
      </p:pic>
    </p:spTree>
    <p:extLst>
      <p:ext uri="{BB962C8B-B14F-4D97-AF65-F5344CB8AC3E}">
        <p14:creationId xmlns:p14="http://schemas.microsoft.com/office/powerpoint/2010/main" val="3174924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6A4FDBC-82E3-CB0E-EE97-66D68C4EC5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292" y="838986"/>
            <a:ext cx="10581678" cy="5231876"/>
          </a:xfrm>
          <a:prstGeom prst="rect">
            <a:avLst/>
          </a:prstGeom>
        </p:spPr>
      </p:pic>
    </p:spTree>
    <p:extLst>
      <p:ext uri="{BB962C8B-B14F-4D97-AF65-F5344CB8AC3E}">
        <p14:creationId xmlns:p14="http://schemas.microsoft.com/office/powerpoint/2010/main" val="698115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05C70-A66F-0EAB-D577-8403F96CE9FE}"/>
              </a:ext>
            </a:extLst>
          </p:cNvPr>
          <p:cNvSpPr>
            <a:spLocks noGrp="1"/>
          </p:cNvSpPr>
          <p:nvPr>
            <p:ph type="title"/>
          </p:nvPr>
        </p:nvSpPr>
        <p:spPr/>
        <p:txBody>
          <a:bodyPr>
            <a:noAutofit/>
          </a:bodyPr>
          <a:lstStyle/>
          <a:p>
            <a:pPr>
              <a:lnSpc>
                <a:spcPct val="150000"/>
              </a:lnSpc>
            </a:pPr>
            <a:r>
              <a:rPr lang="en-IN" sz="9600" b="1" u="sng" dirty="0">
                <a:solidFill>
                  <a:schemeClr val="accent1"/>
                </a:solidFill>
              </a:rPr>
              <a:t>THANK YOU</a:t>
            </a:r>
          </a:p>
        </p:txBody>
      </p:sp>
    </p:spTree>
    <p:extLst>
      <p:ext uri="{BB962C8B-B14F-4D97-AF65-F5344CB8AC3E}">
        <p14:creationId xmlns:p14="http://schemas.microsoft.com/office/powerpoint/2010/main" val="7548327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1A2B7-B9F1-F99F-A35D-B727EB5CD021}"/>
              </a:ext>
            </a:extLst>
          </p:cNvPr>
          <p:cNvSpPr>
            <a:spLocks noGrp="1"/>
          </p:cNvSpPr>
          <p:nvPr>
            <p:ph type="title"/>
          </p:nvPr>
        </p:nvSpPr>
        <p:spPr>
          <a:xfrm>
            <a:off x="593890" y="631596"/>
            <a:ext cx="10878532" cy="1989056"/>
          </a:xfrm>
        </p:spPr>
        <p:txBody>
          <a:bodyPr>
            <a:noAutofit/>
          </a:bodyPr>
          <a:lstStyle/>
          <a:p>
            <a:pPr algn="l"/>
            <a:br>
              <a:rPr lang="en-IN" sz="1800" dirty="0">
                <a:latin typeface="Times New Roman" panose="02020603050405020304" pitchFamily="18" charset="0"/>
                <a:cs typeface="Times New Roman" panose="02020603050405020304" pitchFamily="18" charset="0"/>
              </a:rPr>
            </a:br>
            <a:r>
              <a:rPr lang="en-IN" sz="2800" b="1" u="sng" dirty="0">
                <a:solidFill>
                  <a:schemeClr val="accent1"/>
                </a:solidFill>
                <a:latin typeface="Times New Roman" panose="02020603050405020304" pitchFamily="18" charset="0"/>
                <a:cs typeface="Times New Roman" panose="02020603050405020304" pitchFamily="18" charset="0"/>
              </a:rPr>
              <a:t>Presented By</a:t>
            </a:r>
            <a:r>
              <a:rPr lang="en-IN" sz="2800" dirty="0">
                <a:solidFill>
                  <a:schemeClr val="accent1"/>
                </a:solidFill>
                <a:latin typeface="Times New Roman" panose="02020603050405020304" pitchFamily="18" charset="0"/>
                <a:cs typeface="Times New Roman" panose="02020603050405020304" pitchFamily="18" charset="0"/>
              </a:rPr>
              <a:t>:</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Kunal Gaurav </a:t>
            </a:r>
            <a:r>
              <a:rPr lang="en-IN" sz="1800" dirty="0" err="1">
                <a:latin typeface="Times New Roman" panose="02020603050405020304" pitchFamily="18" charset="0"/>
                <a:cs typeface="Times New Roman" panose="02020603050405020304" pitchFamily="18" charset="0"/>
              </a:rPr>
              <a:t>Sisodiya</a:t>
            </a:r>
            <a:r>
              <a:rPr lang="en-IN" sz="1800" dirty="0">
                <a:latin typeface="Times New Roman" panose="02020603050405020304" pitchFamily="18" charset="0"/>
                <a:cs typeface="Times New Roman" panose="02020603050405020304" pitchFamily="18" charset="0"/>
              </a:rPr>
              <a:t>   (2101640140058)</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Malay Gupta                   (2101640140061)</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Aman Tiwari                   (2101641040010)</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Modh</a:t>
            </a:r>
            <a:r>
              <a:rPr lang="en-IN" sz="1800" dirty="0">
                <a:latin typeface="Times New Roman" panose="02020603050405020304" pitchFamily="18" charset="0"/>
                <a:cs typeface="Times New Roman" panose="02020603050405020304" pitchFamily="18" charset="0"/>
              </a:rPr>
              <a:t> </a:t>
            </a:r>
            <a:r>
              <a:rPr lang="en-IN" sz="1800">
                <a:latin typeface="Times New Roman" panose="02020603050405020304" pitchFamily="18" charset="0"/>
                <a:cs typeface="Times New Roman" panose="02020603050405020304" pitchFamily="18" charset="0"/>
              </a:rPr>
              <a:t>Waseem                (</a:t>
            </a:r>
            <a:r>
              <a:rPr lang="en-IN" sz="1800" dirty="0">
                <a:latin typeface="Times New Roman" panose="02020603050405020304" pitchFamily="18" charset="0"/>
                <a:cs typeface="Times New Roman" panose="02020603050405020304" pitchFamily="18" charset="0"/>
              </a:rPr>
              <a:t>2101640140066)</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Jitendra </a:t>
            </a:r>
            <a:r>
              <a:rPr lang="en-IN" sz="1800">
                <a:latin typeface="Times New Roman" panose="02020603050405020304" pitchFamily="18" charset="0"/>
                <a:cs typeface="Times New Roman" panose="02020603050405020304" pitchFamily="18" charset="0"/>
              </a:rPr>
              <a:t>Shukla               (2101640140043)</a:t>
            </a: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8825EDB-E275-AA94-B3CC-E94DFF40C473}"/>
              </a:ext>
            </a:extLst>
          </p:cNvPr>
          <p:cNvSpPr>
            <a:spLocks noGrp="1"/>
          </p:cNvSpPr>
          <p:nvPr>
            <p:ph idx="1"/>
          </p:nvPr>
        </p:nvSpPr>
        <p:spPr>
          <a:xfrm>
            <a:off x="719578" y="2441542"/>
            <a:ext cx="10752844" cy="3784862"/>
          </a:xfrm>
        </p:spPr>
        <p:txBody>
          <a:bodyPr>
            <a:normAutofit lnSpcReduction="10000"/>
          </a:bodyPr>
          <a:lstStyle/>
          <a:p>
            <a:pPr marL="914400" marR="2021840" indent="0">
              <a:spcBef>
                <a:spcPts val="10"/>
              </a:spcBef>
              <a:spcAft>
                <a:spcPts val="0"/>
              </a:spcAft>
              <a:buNone/>
            </a:pPr>
            <a:endParaRPr lang="en-IN" u="sng" dirty="0"/>
          </a:p>
          <a:p>
            <a:pPr marL="914400" marR="2021840" indent="0">
              <a:spcBef>
                <a:spcPts val="10"/>
              </a:spcBef>
              <a:spcAft>
                <a:spcPts val="0"/>
              </a:spcAft>
              <a:buNone/>
            </a:pPr>
            <a:r>
              <a:rPr lang="en-IN" sz="2800" b="1" u="sng" dirty="0">
                <a:solidFill>
                  <a:schemeClr val="accent1"/>
                </a:solidFill>
              </a:rPr>
              <a:t>Presented To</a:t>
            </a:r>
            <a:r>
              <a:rPr lang="en-IN" dirty="0"/>
              <a:t>:     </a:t>
            </a:r>
            <a:r>
              <a:rPr lang="en-US" u="sng"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Mr. Rahul Bajpai (PROFESSOR)</a:t>
            </a:r>
            <a:endParaRPr lang="en-IN" u="sng" dirty="0">
              <a:latin typeface="Times New Roman" panose="02020603050405020304" pitchFamily="18" charset="0"/>
              <a:cs typeface="Times New Roman" panose="02020603050405020304" pitchFamily="18" charset="0"/>
            </a:endParaRPr>
          </a:p>
          <a:p>
            <a:pPr marL="0" indent="0">
              <a:buNone/>
            </a:pPr>
            <a:endParaRPr lang="en-IN" dirty="0"/>
          </a:p>
          <a:p>
            <a:pPr marL="0" indent="0" algn="ctr">
              <a:buNone/>
            </a:pPr>
            <a:r>
              <a:rPr lang="en-IN" dirty="0"/>
              <a:t>      </a:t>
            </a:r>
            <a:endParaRPr lang="en-IN" sz="3600" dirty="0">
              <a:effectLst/>
              <a:latin typeface="Times New Roman" panose="02020603050405020304" pitchFamily="18" charset="0"/>
              <a:ea typeface="Times New Roman" panose="02020603050405020304" pitchFamily="18" charset="0"/>
            </a:endParaRPr>
          </a:p>
          <a:p>
            <a:endParaRPr lang="en-US" b="1" dirty="0">
              <a:solidFill>
                <a:srgbClr val="0D0D0D"/>
              </a:solidFill>
              <a:latin typeface="Times New Roman" panose="02020603050405020304" pitchFamily="18" charset="0"/>
              <a:ea typeface="Times New Roman" panose="02020603050405020304" pitchFamily="18" charset="0"/>
            </a:endParaRPr>
          </a:p>
          <a:p>
            <a:endParaRPr lang="en-US" b="1" dirty="0">
              <a:solidFill>
                <a:srgbClr val="0D0D0D"/>
              </a:solidFill>
              <a:latin typeface="Times New Roman" panose="02020603050405020304" pitchFamily="18" charset="0"/>
              <a:ea typeface="Times New Roman" panose="02020603050405020304" pitchFamily="18" charset="0"/>
            </a:endParaRPr>
          </a:p>
          <a:p>
            <a:endParaRPr lang="en-US" b="1" dirty="0">
              <a:solidFill>
                <a:srgbClr val="0D0D0D"/>
              </a:solidFill>
              <a:latin typeface="Times New Roman" panose="02020603050405020304" pitchFamily="18" charset="0"/>
              <a:ea typeface="Times New Roman" panose="02020603050405020304" pitchFamily="18" charset="0"/>
            </a:endParaRPr>
          </a:p>
          <a:p>
            <a:pPr marL="0" indent="0" algn="ctr">
              <a:buNone/>
            </a:pPr>
            <a:r>
              <a:rPr lang="en-US" b="1" dirty="0">
                <a:solidFill>
                  <a:srgbClr val="0D0D0D"/>
                </a:solidFill>
                <a:latin typeface="Times New Roman" panose="02020603050405020304" pitchFamily="18" charset="0"/>
                <a:ea typeface="Times New Roman" panose="02020603050405020304" pitchFamily="18" charset="0"/>
              </a:rPr>
              <a:t>         </a:t>
            </a:r>
            <a:r>
              <a:rPr lang="en-US" sz="2800" b="1" u="sng" dirty="0" err="1">
                <a:solidFill>
                  <a:srgbClr val="0D0D0D"/>
                </a:solidFill>
                <a:latin typeface="Times New Roman" panose="02020603050405020304" pitchFamily="18" charset="0"/>
                <a:ea typeface="Times New Roman" panose="02020603050405020304" pitchFamily="18" charset="0"/>
              </a:rPr>
              <a:t>Pranveer</a:t>
            </a:r>
            <a:r>
              <a:rPr lang="en-US" sz="2800" b="1" u="sng" dirty="0">
                <a:solidFill>
                  <a:srgbClr val="0D0D0D"/>
                </a:solidFill>
                <a:latin typeface="Times New Roman" panose="02020603050405020304" pitchFamily="18" charset="0"/>
                <a:ea typeface="Times New Roman" panose="02020603050405020304" pitchFamily="18" charset="0"/>
              </a:rPr>
              <a:t> Singh Institute of Technology, Kanpur</a:t>
            </a:r>
            <a:endParaRPr lang="en-IN" sz="2800" u="sng" dirty="0"/>
          </a:p>
        </p:txBody>
      </p:sp>
      <p:pic>
        <p:nvPicPr>
          <p:cNvPr id="4" name="image1.jpeg">
            <a:extLst>
              <a:ext uri="{FF2B5EF4-FFF2-40B4-BE49-F238E27FC236}">
                <a16:creationId xmlns:a16="http://schemas.microsoft.com/office/drawing/2014/main" id="{F2EB0FF7-19BA-4B2F-C49C-253C3FB55896}"/>
              </a:ext>
            </a:extLst>
          </p:cNvPr>
          <p:cNvPicPr>
            <a:picLocks noChangeAspect="1"/>
          </p:cNvPicPr>
          <p:nvPr/>
        </p:nvPicPr>
        <p:blipFill>
          <a:blip r:embed="rId2" cstate="print"/>
          <a:stretch>
            <a:fillRect/>
          </a:stretch>
        </p:blipFill>
        <p:spPr>
          <a:xfrm>
            <a:off x="4580116" y="3429000"/>
            <a:ext cx="2669096" cy="2256223"/>
          </a:xfrm>
          <a:prstGeom prst="rect">
            <a:avLst/>
          </a:prstGeom>
        </p:spPr>
      </p:pic>
    </p:spTree>
    <p:extLst>
      <p:ext uri="{BB962C8B-B14F-4D97-AF65-F5344CB8AC3E}">
        <p14:creationId xmlns:p14="http://schemas.microsoft.com/office/powerpoint/2010/main" val="11723428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09BCD-B1D9-C230-8CB6-803BBE97E641}"/>
              </a:ext>
            </a:extLst>
          </p:cNvPr>
          <p:cNvSpPr>
            <a:spLocks noGrp="1"/>
          </p:cNvSpPr>
          <p:nvPr>
            <p:ph type="title"/>
          </p:nvPr>
        </p:nvSpPr>
        <p:spPr/>
        <p:txBody>
          <a:bodyPr>
            <a:normAutofit/>
          </a:bodyPr>
          <a:lstStyle/>
          <a:p>
            <a:pPr>
              <a:lnSpc>
                <a:spcPct val="150000"/>
              </a:lnSpc>
            </a:pPr>
            <a:r>
              <a:rPr lang="en-IN" sz="3600" b="1" u="sng" dirty="0">
                <a:solidFill>
                  <a:schemeClr val="accent1"/>
                </a:solidFill>
                <a:latin typeface="Times New Roman" panose="02020603050405020304" pitchFamily="18" charset="0"/>
                <a:cs typeface="Times New Roman" panose="02020603050405020304" pitchFamily="18" charset="0"/>
              </a:rPr>
              <a:t>Content</a:t>
            </a:r>
          </a:p>
        </p:txBody>
      </p:sp>
      <p:sp>
        <p:nvSpPr>
          <p:cNvPr id="3" name="Content Placeholder 2">
            <a:extLst>
              <a:ext uri="{FF2B5EF4-FFF2-40B4-BE49-F238E27FC236}">
                <a16:creationId xmlns:a16="http://schemas.microsoft.com/office/drawing/2014/main" id="{5B2FE253-2850-21A0-9E1E-F622B91C58C5}"/>
              </a:ext>
            </a:extLst>
          </p:cNvPr>
          <p:cNvSpPr>
            <a:spLocks noGrp="1"/>
          </p:cNvSpPr>
          <p:nvPr>
            <p:ph idx="1"/>
          </p:nvPr>
        </p:nvSpPr>
        <p:spPr>
          <a:xfrm>
            <a:off x="1295401" y="2462664"/>
            <a:ext cx="9601196" cy="3674186"/>
          </a:xfrm>
        </p:spPr>
        <p:txBody>
          <a:bodyPr>
            <a:normAutofit fontScale="92500" lnSpcReduction="10000"/>
          </a:bodyPr>
          <a:lstStyle/>
          <a:p>
            <a:r>
              <a:rPr lang="en-IN" dirty="0"/>
              <a:t>Introduction</a:t>
            </a:r>
          </a:p>
          <a:p>
            <a:r>
              <a:rPr lang="en-IN" dirty="0"/>
              <a:t>Aims &amp; Objective</a:t>
            </a:r>
          </a:p>
          <a:p>
            <a:r>
              <a:rPr lang="en-IN" dirty="0"/>
              <a:t>Modules</a:t>
            </a:r>
          </a:p>
          <a:p>
            <a:r>
              <a:rPr lang="en-IN" dirty="0"/>
              <a:t>Project Scope</a:t>
            </a:r>
          </a:p>
          <a:p>
            <a:r>
              <a:rPr lang="en-IN" dirty="0"/>
              <a:t>Tools and Technology </a:t>
            </a:r>
          </a:p>
          <a:p>
            <a:r>
              <a:rPr lang="en-IN" dirty="0"/>
              <a:t>Data Flow Diagram</a:t>
            </a:r>
          </a:p>
          <a:p>
            <a:r>
              <a:rPr lang="en-IN" dirty="0"/>
              <a:t>Future Scope</a:t>
            </a:r>
          </a:p>
          <a:p>
            <a:r>
              <a:rPr lang="en-IN" dirty="0"/>
              <a:t>Conclusion</a:t>
            </a:r>
          </a:p>
          <a:p>
            <a:endParaRPr lang="en-IN" dirty="0"/>
          </a:p>
        </p:txBody>
      </p:sp>
    </p:spTree>
    <p:extLst>
      <p:ext uri="{BB962C8B-B14F-4D97-AF65-F5344CB8AC3E}">
        <p14:creationId xmlns:p14="http://schemas.microsoft.com/office/powerpoint/2010/main" val="71039362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09BCD-B1D9-C230-8CB6-803BBE97E641}"/>
              </a:ext>
            </a:extLst>
          </p:cNvPr>
          <p:cNvSpPr>
            <a:spLocks noGrp="1"/>
          </p:cNvSpPr>
          <p:nvPr>
            <p:ph type="title"/>
          </p:nvPr>
        </p:nvSpPr>
        <p:spPr/>
        <p:txBody>
          <a:bodyPr>
            <a:normAutofit/>
          </a:bodyPr>
          <a:lstStyle/>
          <a:p>
            <a:pPr>
              <a:lnSpc>
                <a:spcPct val="150000"/>
              </a:lnSpc>
            </a:pPr>
            <a:r>
              <a:rPr lang="en-IN" sz="3600" b="1" u="sng" dirty="0">
                <a:solidFill>
                  <a:schemeClr val="accent1"/>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5B2FE253-2850-21A0-9E1E-F622B91C58C5}"/>
              </a:ext>
            </a:extLst>
          </p:cNvPr>
          <p:cNvSpPr>
            <a:spLocks noGrp="1"/>
          </p:cNvSpPr>
          <p:nvPr>
            <p:ph idx="1"/>
          </p:nvPr>
        </p:nvSpPr>
        <p:spPr>
          <a:xfrm>
            <a:off x="1059730" y="2547506"/>
            <a:ext cx="10261862" cy="3834440"/>
          </a:xfrm>
        </p:spPr>
        <p:txBody>
          <a:bodyPr>
            <a:noAutofit/>
          </a:bodyPr>
          <a:lstStyle/>
          <a:p>
            <a:pPr marL="342900" lvl="0" indent="-342900" algn="just">
              <a:lnSpc>
                <a:spcPct val="115000"/>
              </a:lnSpc>
              <a:buFont typeface="Symbol" panose="05050102010706020507" pitchFamily="18" charset="2"/>
              <a:buChar char=""/>
              <a:tabLst>
                <a:tab pos="1381125" algn="l"/>
              </a:tabLst>
            </a:pPr>
            <a:r>
              <a:rPr lang="en-US" sz="1200" dirty="0">
                <a:solidFill>
                  <a:srgbClr val="000000"/>
                </a:solidFill>
                <a:effectLst/>
                <a:latin typeface="Times New Roman" panose="02020603050405020304" pitchFamily="18" charset="0"/>
                <a:ea typeface="Times New Roman" panose="02020603050405020304" pitchFamily="18" charset="0"/>
              </a:rPr>
              <a:t>Stock price prediction is the process of using historical data and statistical models to forecast the future prices of stocks. The stock market is a complex system, influenced by a variety of factors such as company earnings, economic indicators, news events, and geopolitical factors. Predicting stock prices accurately is challenging, but it can be useful for investors and traders who want to make informed decisions about buying and selling stocks.</a:t>
            </a:r>
            <a:endParaRPr lang="en-IN" sz="1200" dirty="0">
              <a:effectLst/>
              <a:latin typeface="Times New Roman" panose="02020603050405020304" pitchFamily="18" charset="0"/>
              <a:ea typeface="Times New Roman" panose="02020603050405020304" pitchFamily="18" charset="0"/>
            </a:endParaRPr>
          </a:p>
          <a:p>
            <a:pPr algn="just">
              <a:lnSpc>
                <a:spcPct val="115000"/>
              </a:lnSpc>
              <a:tabLst>
                <a:tab pos="1381125" algn="l"/>
              </a:tabLst>
            </a:pPr>
            <a:endParaRPr lang="en-IN" sz="14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Symbol" panose="05050102010706020507" pitchFamily="18" charset="2"/>
              <a:buChar char=""/>
              <a:tabLst>
                <a:tab pos="1381125" algn="l"/>
              </a:tabLst>
            </a:pPr>
            <a:r>
              <a:rPr lang="en-US" sz="1200" dirty="0">
                <a:effectLst/>
                <a:latin typeface="Times New Roman" panose="02020603050405020304" pitchFamily="18" charset="0"/>
                <a:ea typeface="Times New Roman" panose="02020603050405020304" pitchFamily="18" charset="0"/>
              </a:rPr>
              <a:t>Machine learning is an application of artificial intelligence (AI) that provides systems the ability to automatically learn and improve from experience without being explicitly programmed.   Machine learning focuses on the development of computer programs that can access data and use it to learn for themselves.</a:t>
            </a:r>
            <a:endParaRPr lang="en-IN" sz="1200" dirty="0">
              <a:effectLst/>
              <a:latin typeface="Times New Roman" panose="02020603050405020304" pitchFamily="18" charset="0"/>
              <a:ea typeface="Times New Roman" panose="02020603050405020304" pitchFamily="18" charset="0"/>
            </a:endParaRPr>
          </a:p>
          <a:p>
            <a:pPr algn="just">
              <a:lnSpc>
                <a:spcPct val="115000"/>
              </a:lnSpc>
              <a:tabLst>
                <a:tab pos="1381125" algn="l"/>
              </a:tabLst>
            </a:pPr>
            <a:endParaRPr lang="en-IN" sz="12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Symbol" panose="05050102010706020507" pitchFamily="18" charset="2"/>
              <a:buChar char=""/>
              <a:tabLst>
                <a:tab pos="1381125" algn="l"/>
              </a:tabLst>
            </a:pPr>
            <a:r>
              <a:rPr lang="en-US" sz="1200" dirty="0">
                <a:effectLst/>
                <a:latin typeface="Times New Roman" panose="02020603050405020304" pitchFamily="18" charset="0"/>
                <a:ea typeface="Times New Roman" panose="02020603050405020304" pitchFamily="18" charset="0"/>
              </a:rPr>
              <a:t>The process of learning begins with observations or data, such as examples, direct experience, or instruction, in order to look for patterns in data and make better decisions in the future based on the examples that we provide. The primary aim is to allow the computers to learn automatically without human intervention or assistance and adjust actions accordingly.</a:t>
            </a:r>
            <a:endParaRPr lang="en-IN" sz="1200" dirty="0">
              <a:effectLst/>
              <a:latin typeface="Times New Roman" panose="02020603050405020304" pitchFamily="18" charset="0"/>
              <a:ea typeface="Times New Roman" panose="02020603050405020304" pitchFamily="18" charset="0"/>
            </a:endParaRPr>
          </a:p>
          <a:p>
            <a:pPr algn="just">
              <a:lnSpc>
                <a:spcPct val="115000"/>
              </a:lnSpc>
              <a:tabLst>
                <a:tab pos="1381125" algn="l"/>
              </a:tabLst>
            </a:pPr>
            <a:endParaRPr lang="en-IN" sz="12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Symbol" panose="05050102010706020507" pitchFamily="18" charset="2"/>
              <a:buChar char=""/>
              <a:tabLst>
                <a:tab pos="1381125" algn="l"/>
              </a:tabLst>
            </a:pPr>
            <a:r>
              <a:rPr lang="en-US" sz="1200" dirty="0">
                <a:solidFill>
                  <a:srgbClr val="000000"/>
                </a:solidFill>
                <a:effectLst/>
                <a:latin typeface="Times New Roman" panose="02020603050405020304" pitchFamily="18" charset="0"/>
                <a:ea typeface="Times New Roman" panose="02020603050405020304" pitchFamily="18" charset="0"/>
              </a:rPr>
              <a:t>Stock price prediction is a challenging and exciting field that has attracted the attention of researchers and practitioners in finance, machine learning, and artificial intelligence are helpful in this.</a:t>
            </a:r>
            <a:endParaRPr lang="en-IN"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36402994"/>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09BCD-B1D9-C230-8CB6-803BBE97E641}"/>
              </a:ext>
            </a:extLst>
          </p:cNvPr>
          <p:cNvSpPr>
            <a:spLocks noGrp="1"/>
          </p:cNvSpPr>
          <p:nvPr>
            <p:ph type="title"/>
          </p:nvPr>
        </p:nvSpPr>
        <p:spPr/>
        <p:txBody>
          <a:bodyPr>
            <a:normAutofit/>
          </a:bodyPr>
          <a:lstStyle/>
          <a:p>
            <a:pPr>
              <a:lnSpc>
                <a:spcPct val="150000"/>
              </a:lnSpc>
            </a:pPr>
            <a:r>
              <a:rPr lang="en-IN" sz="3600" b="1" u="sng" dirty="0">
                <a:solidFill>
                  <a:schemeClr val="accent1"/>
                </a:solidFill>
                <a:latin typeface="Times New Roman" panose="02020603050405020304" pitchFamily="18" charset="0"/>
                <a:cs typeface="Times New Roman" panose="02020603050405020304" pitchFamily="18" charset="0"/>
              </a:rPr>
              <a:t>Aims and Objectives</a:t>
            </a:r>
          </a:p>
        </p:txBody>
      </p:sp>
      <p:sp>
        <p:nvSpPr>
          <p:cNvPr id="3" name="Content Placeholder 2">
            <a:extLst>
              <a:ext uri="{FF2B5EF4-FFF2-40B4-BE49-F238E27FC236}">
                <a16:creationId xmlns:a16="http://schemas.microsoft.com/office/drawing/2014/main" id="{5B2FE253-2850-21A0-9E1E-F622B91C58C5}"/>
              </a:ext>
            </a:extLst>
          </p:cNvPr>
          <p:cNvSpPr>
            <a:spLocks noGrp="1"/>
          </p:cNvSpPr>
          <p:nvPr>
            <p:ph idx="1"/>
          </p:nvPr>
        </p:nvSpPr>
        <p:spPr>
          <a:xfrm>
            <a:off x="1295402" y="2443810"/>
            <a:ext cx="9601196" cy="3674186"/>
          </a:xfrm>
        </p:spPr>
        <p:txBody>
          <a:bodyPr>
            <a:normAutofit fontScale="85000" lnSpcReduction="10000"/>
          </a:bodyPr>
          <a:lstStyle/>
          <a:p>
            <a:pPr marL="342900" lvl="0" indent="-342900" algn="just">
              <a:lnSpc>
                <a:spcPct val="115000"/>
              </a:lnSpc>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To develop an accurate model for predicting stock prices.</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To use machine learning and statistical analysis techniques to improve the accuracy of the model.</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To help investors make informed decisions by providing them with reliable predictions of stock prices.</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Collect historical stock market data for the company/stock of interest.</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Clean and preprocess the data to remove any inconsistencies and outliers.</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Develop a machine learning model (e.g. regression, neural network) to predict future stock prices based on the historical data.</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Train and validate the model using a portion of the data, and test its accuracy using the remaining data.</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Fine-tune the model to improve its accuracy and reduce any overfitting.</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Evaluate the performance of the model using various metrics (e.g. Mean Absolute Error, Root Mean Squared Error).</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sz="1800" dirty="0"/>
          </a:p>
        </p:txBody>
      </p:sp>
    </p:spTree>
    <p:extLst>
      <p:ext uri="{BB962C8B-B14F-4D97-AF65-F5344CB8AC3E}">
        <p14:creationId xmlns:p14="http://schemas.microsoft.com/office/powerpoint/2010/main" val="17349112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09BCD-B1D9-C230-8CB6-803BBE97E641}"/>
              </a:ext>
            </a:extLst>
          </p:cNvPr>
          <p:cNvSpPr>
            <a:spLocks noGrp="1"/>
          </p:cNvSpPr>
          <p:nvPr>
            <p:ph type="title"/>
          </p:nvPr>
        </p:nvSpPr>
        <p:spPr>
          <a:xfrm>
            <a:off x="1295402" y="1238250"/>
            <a:ext cx="9601196" cy="819150"/>
          </a:xfrm>
        </p:spPr>
        <p:txBody>
          <a:bodyPr>
            <a:normAutofit/>
          </a:bodyPr>
          <a:lstStyle/>
          <a:p>
            <a:pPr>
              <a:lnSpc>
                <a:spcPct val="150000"/>
              </a:lnSpc>
            </a:pPr>
            <a:r>
              <a:rPr lang="en-IN" sz="3600" b="1" u="sng" dirty="0">
                <a:solidFill>
                  <a:schemeClr val="accent1"/>
                </a:solidFill>
                <a:latin typeface="Times New Roman" panose="02020603050405020304" pitchFamily="18" charset="0"/>
                <a:cs typeface="Times New Roman" panose="02020603050405020304" pitchFamily="18" charset="0"/>
              </a:rPr>
              <a:t>Modules</a:t>
            </a:r>
          </a:p>
        </p:txBody>
      </p:sp>
      <p:sp>
        <p:nvSpPr>
          <p:cNvPr id="3" name="Content Placeholder 2">
            <a:extLst>
              <a:ext uri="{FF2B5EF4-FFF2-40B4-BE49-F238E27FC236}">
                <a16:creationId xmlns:a16="http://schemas.microsoft.com/office/drawing/2014/main" id="{5B2FE253-2850-21A0-9E1E-F622B91C58C5}"/>
              </a:ext>
            </a:extLst>
          </p:cNvPr>
          <p:cNvSpPr>
            <a:spLocks noGrp="1"/>
          </p:cNvSpPr>
          <p:nvPr>
            <p:ph idx="1"/>
          </p:nvPr>
        </p:nvSpPr>
        <p:spPr>
          <a:xfrm>
            <a:off x="1295402" y="2498103"/>
            <a:ext cx="9859649" cy="3619894"/>
          </a:xfrm>
        </p:spPr>
        <p:txBody>
          <a:bodyPr>
            <a:normAutofit fontScale="92500" lnSpcReduction="10000"/>
          </a:bodyPr>
          <a:lstStyle/>
          <a:p>
            <a:pPr>
              <a:lnSpc>
                <a:spcPct val="115000"/>
              </a:lnSpc>
              <a:tabLst>
                <a:tab pos="318770" algn="l"/>
              </a:tabLst>
            </a:pPr>
            <a:r>
              <a:rPr lang="en-US" sz="1800" b="1" dirty="0">
                <a:effectLst/>
                <a:latin typeface="Times New Roman" panose="02020603050405020304" pitchFamily="18" charset="0"/>
                <a:ea typeface="Times New Roman" panose="02020603050405020304" pitchFamily="18" charset="0"/>
              </a:rPr>
              <a:t>Linear Regression:</a:t>
            </a:r>
            <a:r>
              <a:rPr lang="en-US" sz="1800" dirty="0">
                <a:effectLst/>
                <a:latin typeface="Times New Roman" panose="02020603050405020304" pitchFamily="18" charset="0"/>
                <a:ea typeface="Times New Roman" panose="02020603050405020304" pitchFamily="18" charset="0"/>
              </a:rPr>
              <a:t> This is a simple and widely used technique for stock price prediction. It involves fitting a linear equation to the historical data and using it to predict future prices.</a:t>
            </a:r>
            <a:endParaRPr lang="en-IN" sz="1800" dirty="0">
              <a:effectLst/>
              <a:latin typeface="Times New Roman" panose="02020603050405020304" pitchFamily="18" charset="0"/>
              <a:ea typeface="Times New Roman" panose="02020603050405020304" pitchFamily="18" charset="0"/>
            </a:endParaRPr>
          </a:p>
          <a:p>
            <a:pPr>
              <a:lnSpc>
                <a:spcPct val="115000"/>
              </a:lnSpc>
            </a:pPr>
            <a:r>
              <a:rPr lang="en-US" sz="1800" b="1" dirty="0">
                <a:effectLst/>
                <a:latin typeface="Times New Roman" panose="02020603050405020304" pitchFamily="18" charset="0"/>
                <a:ea typeface="Times New Roman" panose="02020603050405020304" pitchFamily="18" charset="0"/>
              </a:rPr>
              <a:t>Random Forest Regression:</a:t>
            </a:r>
            <a:r>
              <a:rPr lang="en-US" sz="1800" dirty="0">
                <a:effectLst/>
                <a:latin typeface="Times New Roman" panose="02020603050405020304" pitchFamily="18" charset="0"/>
                <a:ea typeface="Times New Roman" panose="02020603050405020304" pitchFamily="18" charset="0"/>
              </a:rPr>
              <a:t> This is a popular ensemble learning technique that uses multiple decision trees to make predictions. It is often used for stock price prediction due to its ability to handle non-linear relationships between variables.</a:t>
            </a:r>
            <a:endParaRPr lang="en-IN" sz="1800" dirty="0">
              <a:effectLst/>
              <a:latin typeface="Times New Roman" panose="02020603050405020304" pitchFamily="18" charset="0"/>
              <a:ea typeface="Times New Roman" panose="02020603050405020304" pitchFamily="18" charset="0"/>
            </a:endParaRPr>
          </a:p>
          <a:p>
            <a:pPr>
              <a:lnSpc>
                <a:spcPct val="115000"/>
              </a:lnSpc>
            </a:pPr>
            <a:r>
              <a:rPr lang="en-US" sz="1800" b="1" dirty="0">
                <a:effectLst/>
                <a:latin typeface="Times New Roman" panose="02020603050405020304" pitchFamily="18" charset="0"/>
                <a:ea typeface="Times New Roman" panose="02020603050405020304" pitchFamily="18" charset="0"/>
              </a:rPr>
              <a:t>Support Vector Regression:</a:t>
            </a:r>
            <a:r>
              <a:rPr lang="en-US" sz="1800" dirty="0">
                <a:effectLst/>
                <a:latin typeface="Times New Roman" panose="02020603050405020304" pitchFamily="18" charset="0"/>
                <a:ea typeface="Times New Roman" panose="02020603050405020304" pitchFamily="18" charset="0"/>
              </a:rPr>
              <a:t> This is a powerful regression technique that is often used for stock price prediction. It works by mapping the data to a high-dimensional space and finding the hyperplane that best separates the data into different classes.</a:t>
            </a:r>
            <a:endParaRPr lang="en-IN" sz="1800" dirty="0">
              <a:effectLst/>
              <a:latin typeface="Times New Roman" panose="02020603050405020304" pitchFamily="18" charset="0"/>
              <a:ea typeface="Times New Roman" panose="02020603050405020304" pitchFamily="18" charset="0"/>
            </a:endParaRPr>
          </a:p>
          <a:p>
            <a:pPr>
              <a:lnSpc>
                <a:spcPct val="115000"/>
              </a:lnSpc>
              <a:tabLst>
                <a:tab pos="318770" algn="l"/>
              </a:tabLst>
            </a:pPr>
            <a:r>
              <a:rPr lang="en-US" sz="1800" b="1" dirty="0">
                <a:effectLst/>
                <a:latin typeface="Times New Roman" panose="02020603050405020304" pitchFamily="18" charset="0"/>
                <a:ea typeface="Times New Roman" panose="02020603050405020304" pitchFamily="18" charset="0"/>
              </a:rPr>
              <a:t>Convolutional Neural Networks (CNNs):</a:t>
            </a:r>
            <a:r>
              <a:rPr lang="en-US" sz="1800" dirty="0">
                <a:effectLst/>
                <a:latin typeface="Times New Roman" panose="02020603050405020304" pitchFamily="18" charset="0"/>
                <a:ea typeface="Times New Roman" panose="02020603050405020304" pitchFamily="18" charset="0"/>
              </a:rPr>
              <a:t> This is a type of neural network that is often used for image analysis, but can also be used for time series analysis. It is often used for stock price prediction due to its ability to identify patterns in the data.</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480308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09BCD-B1D9-C230-8CB6-803BBE97E641}"/>
              </a:ext>
            </a:extLst>
          </p:cNvPr>
          <p:cNvSpPr>
            <a:spLocks noGrp="1"/>
          </p:cNvSpPr>
          <p:nvPr>
            <p:ph type="title"/>
          </p:nvPr>
        </p:nvSpPr>
        <p:spPr/>
        <p:txBody>
          <a:bodyPr>
            <a:normAutofit/>
          </a:bodyPr>
          <a:lstStyle/>
          <a:p>
            <a:pPr>
              <a:lnSpc>
                <a:spcPct val="150000"/>
              </a:lnSpc>
            </a:pPr>
            <a:r>
              <a:rPr lang="en-IN" sz="3600" b="1" u="sng" dirty="0">
                <a:solidFill>
                  <a:schemeClr val="accent1"/>
                </a:solidFill>
                <a:latin typeface="Times New Roman" panose="02020603050405020304" pitchFamily="18" charset="0"/>
                <a:cs typeface="Times New Roman" panose="02020603050405020304" pitchFamily="18" charset="0"/>
              </a:rPr>
              <a:t>Project Scope</a:t>
            </a:r>
          </a:p>
        </p:txBody>
      </p:sp>
      <p:sp>
        <p:nvSpPr>
          <p:cNvPr id="3" name="Content Placeholder 2">
            <a:extLst>
              <a:ext uri="{FF2B5EF4-FFF2-40B4-BE49-F238E27FC236}">
                <a16:creationId xmlns:a16="http://schemas.microsoft.com/office/drawing/2014/main" id="{5B2FE253-2850-21A0-9E1E-F622B91C58C5}"/>
              </a:ext>
            </a:extLst>
          </p:cNvPr>
          <p:cNvSpPr>
            <a:spLocks noGrp="1"/>
          </p:cNvSpPr>
          <p:nvPr>
            <p:ph idx="1"/>
          </p:nvPr>
        </p:nvSpPr>
        <p:spPr>
          <a:xfrm>
            <a:off x="1295401" y="2472091"/>
            <a:ext cx="9601196" cy="3674186"/>
          </a:xfrm>
        </p:spPr>
        <p:txBody>
          <a:bodyPr>
            <a:normAutofit fontScale="92500" lnSpcReduction="20000"/>
          </a:bodyPr>
          <a:lstStyle/>
          <a:p>
            <a:pPr marL="342900" lvl="0" indent="-342900" algn="just">
              <a:lnSpc>
                <a:spcPct val="115000"/>
              </a:lnSpc>
              <a:spcAft>
                <a:spcPts val="80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This project will focus exclusively on predicting the daily trend (price movement) of individual stocks. The project will make no attempt to deciding how much money to allocate to each prediction.</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15000"/>
              </a:lnSpc>
              <a:spcAft>
                <a:spcPts val="80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A system is essential to be built which will work with maximum accuracy and it should consider all important factors that could influence the result.</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15000"/>
              </a:lnSpc>
              <a:spcAft>
                <a:spcPts val="80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The goal of this project is to predict a stock price of a company according to it’s previous historical data. Stock Market Prediction is composed of main components: a company’s historical data of stock which will help to analyze  the current and previous changes of stock price.</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15000"/>
              </a:lnSpc>
              <a:spcAft>
                <a:spcPts val="80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The above proposed model is easy to implement considering the available technology infrastructure. The model is simple, secure and scalable.</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15000"/>
              </a:lnSpc>
              <a:spcAft>
                <a:spcPts val="80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The proposed model is based on serial communication. </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15000"/>
              </a:lnSpc>
              <a:spcAft>
                <a:spcPts val="80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These model will help the investors</a:t>
            </a:r>
            <a:r>
              <a:rPr lang="en-US" sz="1800"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 invest their money according to the predicted value.</a:t>
            </a:r>
            <a:endParaRPr lang="en-IN" sz="1800" dirty="0">
              <a:solidFill>
                <a:srgbClr val="000000"/>
              </a:solidFill>
              <a:effectLst/>
              <a:latin typeface="Cambria" panose="02040503050406030204" pitchFamily="18" charset="0"/>
              <a:ea typeface="Calibri" panose="020F0502020204030204" pitchFamily="34" charset="0"/>
              <a:cs typeface="Cambria" panose="02040503050406030204" pitchFamily="18" charset="0"/>
            </a:endParaRPr>
          </a:p>
          <a:p>
            <a:pPr marL="0" indent="0" algn="just">
              <a:lnSpc>
                <a:spcPct val="150000"/>
              </a:lnSpc>
              <a:buNone/>
            </a:pPr>
            <a:endParaRPr lang="en-IN" sz="2000" dirty="0"/>
          </a:p>
        </p:txBody>
      </p:sp>
    </p:spTree>
    <p:extLst>
      <p:ext uri="{BB962C8B-B14F-4D97-AF65-F5344CB8AC3E}">
        <p14:creationId xmlns:p14="http://schemas.microsoft.com/office/powerpoint/2010/main" val="34463747"/>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09BCD-B1D9-C230-8CB6-803BBE97E641}"/>
              </a:ext>
            </a:extLst>
          </p:cNvPr>
          <p:cNvSpPr>
            <a:spLocks noGrp="1"/>
          </p:cNvSpPr>
          <p:nvPr>
            <p:ph type="title"/>
          </p:nvPr>
        </p:nvSpPr>
        <p:spPr/>
        <p:txBody>
          <a:bodyPr>
            <a:normAutofit/>
          </a:bodyPr>
          <a:lstStyle/>
          <a:p>
            <a:pPr>
              <a:lnSpc>
                <a:spcPct val="150000"/>
              </a:lnSpc>
            </a:pPr>
            <a:r>
              <a:rPr lang="en-IN" sz="3600" b="1" u="sng" dirty="0">
                <a:solidFill>
                  <a:schemeClr val="accent1"/>
                </a:solidFill>
                <a:latin typeface="Times New Roman" panose="02020603050405020304" pitchFamily="18" charset="0"/>
                <a:cs typeface="Times New Roman" panose="02020603050405020304" pitchFamily="18" charset="0"/>
              </a:rPr>
              <a:t>Tools and Technology</a:t>
            </a:r>
          </a:p>
        </p:txBody>
      </p:sp>
      <p:sp>
        <p:nvSpPr>
          <p:cNvPr id="3" name="Content Placeholder 2">
            <a:extLst>
              <a:ext uri="{FF2B5EF4-FFF2-40B4-BE49-F238E27FC236}">
                <a16:creationId xmlns:a16="http://schemas.microsoft.com/office/drawing/2014/main" id="{5B2FE253-2850-21A0-9E1E-F622B91C58C5}"/>
              </a:ext>
            </a:extLst>
          </p:cNvPr>
          <p:cNvSpPr>
            <a:spLocks noGrp="1"/>
          </p:cNvSpPr>
          <p:nvPr>
            <p:ph idx="1"/>
          </p:nvPr>
        </p:nvSpPr>
        <p:spPr>
          <a:xfrm>
            <a:off x="1261624" y="2443811"/>
            <a:ext cx="9601196" cy="3674186"/>
          </a:xfrm>
        </p:spPr>
        <p:txBody>
          <a:bodyPr>
            <a:normAutofit/>
          </a:bodyPr>
          <a:lstStyle/>
          <a:p>
            <a:pPr marL="0" indent="0" algn="just">
              <a:lnSpc>
                <a:spcPct val="115000"/>
              </a:lnSpc>
              <a:buNone/>
            </a:pPr>
            <a:r>
              <a:rPr lang="en-US" sz="2000" b="1" u="sng" dirty="0">
                <a:solidFill>
                  <a:schemeClr val="accent1"/>
                </a:solidFill>
                <a:latin typeface="Times New Roman" panose="02020603050405020304" pitchFamily="18" charset="0"/>
              </a:rPr>
              <a:t>TOOLS </a:t>
            </a:r>
            <a:r>
              <a:rPr lang="en-US" sz="2000" dirty="0">
                <a:solidFill>
                  <a:schemeClr val="accent1"/>
                </a:solidFill>
                <a:latin typeface="Times New Roman" panose="02020603050405020304" pitchFamily="18" charset="0"/>
              </a:rPr>
              <a:t>:</a:t>
            </a:r>
            <a:r>
              <a:rPr lang="en-IN" sz="2000" dirty="0">
                <a:solidFill>
                  <a:schemeClr val="accent1"/>
                </a:solidFill>
                <a:latin typeface="Times New Roman" panose="02020603050405020304" pitchFamily="18" charset="0"/>
              </a:rPr>
              <a:t>   </a:t>
            </a:r>
          </a:p>
          <a:p>
            <a:pPr algn="just">
              <a:lnSpc>
                <a:spcPct val="115000"/>
              </a:lnSpc>
            </a:pPr>
            <a:r>
              <a:rPr lang="en-US" sz="1800" dirty="0">
                <a:effectLst/>
                <a:latin typeface="Times New Roman" panose="02020603050405020304" pitchFamily="18" charset="0"/>
                <a:ea typeface="Times New Roman" panose="02020603050405020304" pitchFamily="18" charset="0"/>
              </a:rPr>
              <a:t>TensorFlow</a:t>
            </a:r>
          </a:p>
          <a:p>
            <a:pPr algn="just">
              <a:lnSpc>
                <a:spcPct val="115000"/>
              </a:lnSpc>
            </a:pPr>
            <a:r>
              <a:rPr lang="en-US" sz="1800" dirty="0">
                <a:latin typeface="Times New Roman" panose="02020603050405020304" pitchFamily="18" charset="0"/>
                <a:ea typeface="Times New Roman" panose="02020603050405020304" pitchFamily="18" charset="0"/>
              </a:rPr>
              <a:t>Scikit</a:t>
            </a:r>
          </a:p>
          <a:p>
            <a:pPr algn="just">
              <a:lnSpc>
                <a:spcPct val="115000"/>
              </a:lnSpc>
            </a:pPr>
            <a:r>
              <a:rPr lang="en-US" sz="1800" dirty="0" err="1">
                <a:effectLst/>
                <a:latin typeface="Times New Roman" panose="02020603050405020304" pitchFamily="18" charset="0"/>
                <a:ea typeface="Times New Roman" panose="02020603050405020304" pitchFamily="18" charset="0"/>
              </a:rPr>
              <a:t>PyTorch</a:t>
            </a:r>
            <a:endParaRPr lang="en-US" sz="1800" dirty="0">
              <a:latin typeface="Times New Roman" panose="02020603050405020304" pitchFamily="18" charset="0"/>
              <a:ea typeface="Times New Roman" panose="02020603050405020304" pitchFamily="18" charset="0"/>
            </a:endParaRPr>
          </a:p>
          <a:p>
            <a:pPr algn="just">
              <a:lnSpc>
                <a:spcPct val="115000"/>
              </a:lnSpc>
            </a:pPr>
            <a:r>
              <a:rPr lang="en-US" sz="1800" dirty="0">
                <a:effectLst/>
                <a:latin typeface="Times New Roman" panose="02020603050405020304" pitchFamily="18" charset="0"/>
                <a:ea typeface="Times New Roman" panose="02020603050405020304" pitchFamily="18" charset="0"/>
              </a:rPr>
              <a:t>Prophet</a:t>
            </a:r>
          </a:p>
          <a:p>
            <a:pPr algn="just">
              <a:lnSpc>
                <a:spcPct val="115000"/>
              </a:lnSpc>
            </a:pPr>
            <a:r>
              <a:rPr lang="en-US" sz="1800" dirty="0" err="1">
                <a:solidFill>
                  <a:srgbClr val="0D0D0D"/>
                </a:solidFill>
                <a:latin typeface="Times New Roman" panose="02020603050405020304" pitchFamily="18" charset="0"/>
              </a:rPr>
              <a:t>Numpy</a:t>
            </a:r>
            <a:endParaRPr lang="en-US" sz="2000" dirty="0">
              <a:solidFill>
                <a:srgbClr val="0D0D0D"/>
              </a:solidFill>
              <a:latin typeface="Times New Roman" panose="02020603050405020304" pitchFamily="18" charset="0"/>
            </a:endParaRPr>
          </a:p>
        </p:txBody>
      </p:sp>
    </p:spTree>
    <p:extLst>
      <p:ext uri="{BB962C8B-B14F-4D97-AF65-F5344CB8AC3E}">
        <p14:creationId xmlns:p14="http://schemas.microsoft.com/office/powerpoint/2010/main" val="3106922057"/>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D59A78-A71A-9CA6-378C-398E170934F7}"/>
              </a:ext>
            </a:extLst>
          </p:cNvPr>
          <p:cNvSpPr txBox="1"/>
          <p:nvPr/>
        </p:nvSpPr>
        <p:spPr>
          <a:xfrm>
            <a:off x="931290" y="1328574"/>
            <a:ext cx="10329420" cy="1936556"/>
          </a:xfrm>
          <a:prstGeom prst="rect">
            <a:avLst/>
          </a:prstGeom>
          <a:noFill/>
        </p:spPr>
        <p:txBody>
          <a:bodyPr wrap="square">
            <a:spAutoFit/>
          </a:bodyPr>
          <a:lstStyle/>
          <a:p>
            <a:pPr marL="0" indent="0">
              <a:buNone/>
            </a:pPr>
            <a:r>
              <a:rPr lang="en-US" sz="1800" b="1" u="sng" dirty="0">
                <a:solidFill>
                  <a:schemeClr val="accent1"/>
                </a:solidFill>
                <a:latin typeface="Times New Roman" panose="02020603050405020304" pitchFamily="18" charset="0"/>
                <a:ea typeface="Times New Roman" panose="02020603050405020304" pitchFamily="18" charset="0"/>
              </a:rPr>
              <a:t>TECHNOLOGY:   </a:t>
            </a:r>
          </a:p>
          <a:p>
            <a:pPr algn="just">
              <a:lnSpc>
                <a:spcPct val="115000"/>
              </a:lnSpc>
            </a:pPr>
            <a:endParaRPr lang="en-US" dirty="0">
              <a:solidFill>
                <a:srgbClr val="0D0D0D"/>
              </a:solidFill>
              <a:effectLst/>
              <a:latin typeface="Times New Roman" panose="02020603050405020304" pitchFamily="18" charset="0"/>
              <a:ea typeface="Times New Roman" panose="02020603050405020304" pitchFamily="18" charset="0"/>
            </a:endParaRPr>
          </a:p>
          <a:p>
            <a:pPr marL="285750" indent="-285750" algn="just">
              <a:lnSpc>
                <a:spcPct val="115000"/>
              </a:lnSpc>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Python</a:t>
            </a:r>
          </a:p>
          <a:p>
            <a:pPr marL="285750" indent="-285750" algn="just">
              <a:lnSpc>
                <a:spcPct val="115000"/>
              </a:lnSpc>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Big data platforms</a:t>
            </a:r>
            <a:endParaRPr lang="en-US" dirty="0">
              <a:solidFill>
                <a:srgbClr val="000000"/>
              </a:solidFill>
              <a:latin typeface="Times New Roman" panose="02020603050405020304" pitchFamily="18" charset="0"/>
              <a:ea typeface="Times New Roman" panose="02020603050405020304" pitchFamily="18" charset="0"/>
            </a:endParaRPr>
          </a:p>
          <a:p>
            <a:pPr marL="285750" indent="-285750" algn="just">
              <a:lnSpc>
                <a:spcPct val="115000"/>
              </a:lnSpc>
              <a:buFont typeface="Arial" panose="020B0604020202020204" pitchFamily="34" charset="0"/>
              <a:buChar char="•"/>
            </a:pPr>
            <a:r>
              <a:rPr lang="en-US" dirty="0">
                <a:solidFill>
                  <a:srgbClr val="000000"/>
                </a:solidFill>
                <a:latin typeface="Times New Roman" panose="02020603050405020304" pitchFamily="18" charset="0"/>
                <a:ea typeface="Times New Roman" panose="02020603050405020304" pitchFamily="18" charset="0"/>
              </a:rPr>
              <a:t>Machine</a:t>
            </a:r>
            <a:r>
              <a:rPr lang="en-US" sz="1800" dirty="0">
                <a:solidFill>
                  <a:srgbClr val="000000"/>
                </a:solidFill>
                <a:effectLst/>
                <a:latin typeface="Times New Roman" panose="02020603050405020304" pitchFamily="18" charset="0"/>
                <a:ea typeface="Times New Roman" panose="02020603050405020304" pitchFamily="18" charset="0"/>
              </a:rPr>
              <a:t> learning</a:t>
            </a:r>
            <a:endParaRPr lang="en-US" dirty="0">
              <a:solidFill>
                <a:srgbClr val="0D0D0D"/>
              </a:solidFill>
              <a:latin typeface="Times New Roman" panose="02020603050405020304" pitchFamily="18" charset="0"/>
              <a:ea typeface="Times New Roman" panose="02020603050405020304" pitchFamily="18" charset="0"/>
            </a:endParaRPr>
          </a:p>
          <a:p>
            <a:pPr marL="285750" indent="-285750" algn="just">
              <a:lnSpc>
                <a:spcPct val="115000"/>
              </a:lnSpc>
              <a:buFont typeface="Arial" panose="020B0604020202020204" pitchFamily="34" charset="0"/>
              <a:buChar char="•"/>
            </a:pPr>
            <a:endParaRPr lang="en-US" dirty="0">
              <a:solidFill>
                <a:srgbClr val="0D0D0D"/>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8022171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528</TotalTime>
  <Words>1185</Words>
  <Application>Microsoft Office PowerPoint</Application>
  <PresentationFormat>Widescreen</PresentationFormat>
  <Paragraphs>99</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Cambria</vt:lpstr>
      <vt:lpstr>Garamond</vt:lpstr>
      <vt:lpstr>Symbol</vt:lpstr>
      <vt:lpstr>Times New Roman</vt:lpstr>
      <vt:lpstr>Organic</vt:lpstr>
      <vt:lpstr>STOCK MARKET PRICE PREDICTION </vt:lpstr>
      <vt:lpstr> Presented By:                                               Kunal Gaurav Sisodiya   (2101640140058)                                               Malay Gupta                   (2101640140061)                                               Aman Tiwari                   (2101641040010)                                               Modh Waseem                (2101640140066)            Jitendra Shukla               (2101640140043)  </vt:lpstr>
      <vt:lpstr>Content</vt:lpstr>
      <vt:lpstr>Introduction</vt:lpstr>
      <vt:lpstr>Aims and Objectives</vt:lpstr>
      <vt:lpstr>Modules</vt:lpstr>
      <vt:lpstr>Project Scope</vt:lpstr>
      <vt:lpstr>Tools and Technology</vt:lpstr>
      <vt:lpstr>PowerPoint Presentation</vt:lpstr>
      <vt:lpstr>Data Flow Diagram</vt:lpstr>
      <vt:lpstr>Data Flow Diagram</vt:lpstr>
      <vt:lpstr>Future Scope</vt:lpstr>
      <vt:lpstr>Conclusion</vt:lpstr>
      <vt:lpstr>Project Output</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ERA – The Voice Assistant </dc:title>
  <dc:creator>kunal gaurav</dc:creator>
  <cp:lastModifiedBy>Pankhuri Gupta s/c</cp:lastModifiedBy>
  <cp:revision>56</cp:revision>
  <dcterms:created xsi:type="dcterms:W3CDTF">2022-11-09T17:22:33Z</dcterms:created>
  <dcterms:modified xsi:type="dcterms:W3CDTF">2023-05-13T07:07:40Z</dcterms:modified>
</cp:coreProperties>
</file>