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753600" cy="7315200"/>
  <p:notesSz cx="6858000" cy="9144000"/>
  <p:embeddedFontLst>
    <p:embeddedFont>
      <p:font typeface="Calibri (MS)" charset="1" panose="020F0502020204030204"/>
      <p:regular r:id="rId23"/>
    </p:embeddedFont>
    <p:embeddedFont>
      <p:font typeface="Canva Sans Bold" charset="1" panose="020B0803030501040103"/>
      <p:regular r:id="rId24"/>
    </p:embeddedFont>
    <p:embeddedFont>
      <p:font typeface="Canva San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72453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NeurofleetX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4480" y="4124325"/>
            <a:ext cx="664464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AI Powered Urban Fleet and Traffic Intelligence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130" y="446955"/>
            <a:ext cx="3879506" cy="511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4"/>
              </a:lnSpc>
            </a:pPr>
            <a:r>
              <a:rPr lang="en-US" sz="30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&amp; ML</a:t>
            </a:r>
            <a:r>
              <a:rPr lang="en-US" b="true" sz="301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Layer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9130" y="1309602"/>
            <a:ext cx="7444482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MySQL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Geospatial storage (routes, geofences)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Tribuo / DeepLearning4J → Forecasting, ETA models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ONNX Runtime / JPMML → ML model serving in Java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Optional Python ML Service → FastAPI + gRPC</a:t>
            </a:r>
          </a:p>
          <a:p>
            <a:pPr algn="ctr">
              <a:lnSpc>
                <a:spcPts val="3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79130" y="3577822"/>
            <a:ext cx="5095946" cy="50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5"/>
              </a:lnSpc>
            </a:pPr>
            <a:r>
              <a:rPr lang="en-US" sz="293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DevOps /</a:t>
            </a:r>
            <a:r>
              <a:rPr lang="en-US" b="true" sz="293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Infrastructure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9130" y="4493429"/>
            <a:ext cx="8475762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Docker + Kubernetes (EKS/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AKS/GKE) → Scalable deployment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Helm → Deployment charts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GitHub Actions / Jenkins → CI/CD pipelines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Prometheus + Grafana → Monitoring &amp; metrics</a:t>
            </a:r>
          </a:p>
          <a:p>
            <a:pPr algn="l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35414" y="1128854"/>
            <a:ext cx="48577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280602"/>
            <a:ext cx="9753600" cy="271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Input Sources → GPS devices, IoT sensors, traffic cameras, weather fee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Processing → AI/ML models analyze traffic flow, ETA, and congestion patterns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→ Optimized routes, live dashboards, smart traffic signals, notifications</a:t>
            </a: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46559"/>
            <a:ext cx="3510144" cy="51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1"/>
              </a:lnSpc>
            </a:pPr>
            <a:r>
              <a:rPr lang="en-US" sz="301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SWOT </a:t>
            </a:r>
            <a:r>
              <a:rPr lang="en-US" b="true" sz="301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2674" y="930756"/>
            <a:ext cx="7020289" cy="621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6"/>
              </a:lnSpc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Strengths (S):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</a:t>
            </a: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AI-powered decision making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 microservice architecture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 with smart city infrastructure</a:t>
            </a:r>
          </a:p>
          <a:p>
            <a:pPr algn="l">
              <a:lnSpc>
                <a:spcPts val="2896"/>
              </a:lnSpc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Weaknesses (W):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initial deployment cost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Requires strong internet connectivity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Complex ML model training</a:t>
            </a:r>
          </a:p>
          <a:p>
            <a:pPr algn="l">
              <a:lnSpc>
                <a:spcPts val="2896"/>
              </a:lnSpc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Opportunities (O):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Growing demand for smart cities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 expand to global logistics &amp; transport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Potential integration with EV fleets &amp; 5G</a:t>
            </a:r>
          </a:p>
          <a:p>
            <a:pPr algn="l">
              <a:lnSpc>
                <a:spcPts val="2896"/>
              </a:lnSpc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Threats (T):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privacy/security concerns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Dependency on external APIs (maps, traffic data)</a:t>
            </a:r>
          </a:p>
          <a:p>
            <a:pPr algn="l" marL="446700" indent="-223350" lvl="1">
              <a:lnSpc>
                <a:spcPts val="2896"/>
              </a:lnSpc>
              <a:buFont typeface="Arial"/>
              <a:buChar char="•"/>
            </a:pPr>
            <a:r>
              <a:rPr lang="en-US" sz="2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Competition from global fleet management systems</a:t>
            </a:r>
          </a:p>
          <a:p>
            <a:pPr algn="l">
              <a:lnSpc>
                <a:spcPts val="2896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9065" y="909490"/>
            <a:ext cx="8755470" cy="543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9"/>
              </a:lnSpc>
            </a:pPr>
            <a:r>
              <a:rPr lang="en-US" sz="279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Cost-Benefit </a:t>
            </a:r>
            <a:r>
              <a:rPr lang="en-US" sz="279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</a:t>
            </a: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Costs:</a:t>
            </a:r>
          </a:p>
          <a:p>
            <a:pPr algn="l" marL="602916" indent="-301458" lvl="1">
              <a:lnSpc>
                <a:spcPts val="3909"/>
              </a:lnSpc>
              <a:buFont typeface="Arial"/>
              <a:buChar char="•"/>
            </a:pPr>
            <a:r>
              <a:rPr lang="en-US" sz="2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Infrastructure setup (IoT, servers, cloud)</a:t>
            </a:r>
          </a:p>
          <a:p>
            <a:pPr algn="l" marL="602916" indent="-301458" lvl="1">
              <a:lnSpc>
                <a:spcPts val="3909"/>
              </a:lnSpc>
              <a:buFont typeface="Arial"/>
              <a:buChar char="•"/>
            </a:pPr>
            <a:r>
              <a:rPr lang="en-US" sz="2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Development &amp; maintenance</a:t>
            </a:r>
          </a:p>
          <a:p>
            <a:pPr algn="l" marL="602916" indent="-301458" lvl="1">
              <a:lnSpc>
                <a:spcPts val="3909"/>
              </a:lnSpc>
              <a:buFont typeface="Arial"/>
              <a:buChar char="•"/>
            </a:pPr>
            <a:r>
              <a:rPr lang="en-US" sz="2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AI/ML model training &amp; tuning</a:t>
            </a: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Benefits:</a:t>
            </a:r>
          </a:p>
          <a:p>
            <a:pPr algn="l" marL="602916" indent="-301458" lvl="1">
              <a:lnSpc>
                <a:spcPts val="3909"/>
              </a:lnSpc>
              <a:buFont typeface="Arial"/>
              <a:buChar char="•"/>
            </a:pPr>
            <a:r>
              <a:rPr lang="en-US" sz="2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25–30% reduction in fuel &amp; operational cost</a:t>
            </a:r>
          </a:p>
          <a:p>
            <a:pPr algn="l" marL="602916" indent="-301458" lvl="1">
              <a:lnSpc>
                <a:spcPts val="3909"/>
              </a:lnSpc>
              <a:buFont typeface="Arial"/>
              <a:buChar char="•"/>
            </a:pPr>
            <a:r>
              <a:rPr lang="en-US" sz="2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40% improved delivery efficiency</a:t>
            </a:r>
          </a:p>
          <a:p>
            <a:pPr algn="l" marL="602916" indent="-301458" lvl="1">
              <a:lnSpc>
                <a:spcPts val="3909"/>
              </a:lnSpc>
              <a:buFont typeface="Arial"/>
              <a:buChar char="•"/>
            </a:pPr>
            <a:r>
              <a:rPr lang="en-US" sz="2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Significant drop in traffic congestion &amp; idle time</a:t>
            </a:r>
          </a:p>
          <a:p>
            <a:pPr algn="l" marL="602916" indent="-301458" lvl="1">
              <a:lnSpc>
                <a:spcPts val="3909"/>
              </a:lnSpc>
              <a:buFont typeface="Arial"/>
              <a:buChar char="•"/>
            </a:pPr>
            <a:r>
              <a:rPr lang="en-US" sz="27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Long-term ROI through smart mobility adoption</a:t>
            </a:r>
          </a:p>
          <a:p>
            <a:pPr algn="ctr">
              <a:lnSpc>
                <a:spcPts val="390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5495" y="3609975"/>
            <a:ext cx="9753600" cy="315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Future Scope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 with 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Autonomous Vehicles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AI-powered demand prediction for ride-sharing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Green Mobility → EV fleet optimization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Integration with 5G &amp; Edge Computing for ultra-low latency traffic management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Expansion to global mega-cities</a:t>
            </a:r>
          </a:p>
          <a:p>
            <a:pPr algn="ctr">
              <a:lnSpc>
                <a:spcPts val="30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5495" y="693420"/>
            <a:ext cx="9182273" cy="274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Risk </a:t>
            </a:r>
            <a:r>
              <a:rPr lang="en-US" sz="2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Security Risks → Mitigated with OAuth2, JWT, encryption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System Downtime Risks → Mitigated with Resilience4j, Kubernetes auto-healing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Scalability Risks → Solved using Kafka, microservices, cloud infra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Adoption Risks → User training + government partnerships</a:t>
            </a: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Benefits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Reduced traffic congestion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Lower fuel &amp; operational costs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Fewer accidents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Time saving for commuters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Cleaner and greener cities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9172" y="1552958"/>
            <a:ext cx="7175256" cy="4060374"/>
          </a:xfrm>
          <a:custGeom>
            <a:avLst/>
            <a:gdLst/>
            <a:ahLst/>
            <a:cxnLst/>
            <a:rect r="r" b="b" t="t" l="l"/>
            <a:pathLst>
              <a:path h="4060374" w="7175256">
                <a:moveTo>
                  <a:pt x="0" y="0"/>
                </a:moveTo>
                <a:lnTo>
                  <a:pt x="7175256" y="0"/>
                </a:lnTo>
                <a:lnTo>
                  <a:pt x="7175256" y="4060374"/>
                </a:lnTo>
                <a:lnTo>
                  <a:pt x="0" y="4060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66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2535" y="674370"/>
            <a:ext cx="5806986" cy="50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2"/>
              </a:lnSpc>
              <a:spcBef>
                <a:spcPct val="0"/>
              </a:spcBef>
            </a:pPr>
            <a:r>
              <a:rPr lang="en-US" sz="296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Some of the work that i done:-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9172" y="5546657"/>
            <a:ext cx="71752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7915" y="330363"/>
            <a:ext cx="7164903" cy="3327237"/>
          </a:xfrm>
          <a:custGeom>
            <a:avLst/>
            <a:gdLst/>
            <a:ahLst/>
            <a:cxnLst/>
            <a:rect r="r" b="b" t="t" l="l"/>
            <a:pathLst>
              <a:path h="3327237" w="7164903">
                <a:moveTo>
                  <a:pt x="0" y="0"/>
                </a:moveTo>
                <a:lnTo>
                  <a:pt x="7164903" y="0"/>
                </a:lnTo>
                <a:lnTo>
                  <a:pt x="7164903" y="3327237"/>
                </a:lnTo>
                <a:lnTo>
                  <a:pt x="0" y="3327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1329" y="4171315"/>
            <a:ext cx="6401489" cy="2155507"/>
          </a:xfrm>
          <a:custGeom>
            <a:avLst/>
            <a:gdLst/>
            <a:ahLst/>
            <a:cxnLst/>
            <a:rect r="r" b="b" t="t" l="l"/>
            <a:pathLst>
              <a:path h="2155507" w="6401489">
                <a:moveTo>
                  <a:pt x="0" y="0"/>
                </a:moveTo>
                <a:lnTo>
                  <a:pt x="6401489" y="0"/>
                </a:lnTo>
                <a:lnTo>
                  <a:pt x="6401489" y="2155507"/>
                </a:lnTo>
                <a:lnTo>
                  <a:pt x="0" y="2155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028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77915" y="3077210"/>
            <a:ext cx="71649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55293" y="6260147"/>
            <a:ext cx="330356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Project Overview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NeurofleetX is an AI-powered solution designed to make urban transportation smarter, safer, and more efficient.</a:t>
            </a:r>
          </a:p>
          <a:p>
            <a:pPr algn="l" marL="439273" indent="-219637" lvl="1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focuses on two areas: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Fleet Management (buses, taxis, trucks, delivery vehicles)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Traffic Intelligence (monitoring and controlling traffic flow)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Problem Statement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Cities face traffic congestion, pollution, and accidents.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Fleet operators struggle with high fuel costs, delays, and poor route planning.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Traditional traffic systems are not adaptive or smart.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Project Objectives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Optimize fleet operations using AI.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Analyze and predict traffic patterns in real-time.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Reduce congestion, fuel usage, and emissions.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Improve safety and efficiency in urban mobility.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How It Works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1. Data Collection – GPS, IoT sensors, traffic cameras, weather.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2. AI &amp; ML Models – analyze vehicle speed, routes, driver behavior, traffic density.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3. Intelligent Decisions – route suggestions, traffic jam prediction, maintenance alerts, smart traffic signals.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Key Features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Smart Traffic Control (adaptive signals, route suggestions)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Fleet Tracking &amp; Optimization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Predictive Analytics for traffic &amp; accidents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Eco-friendly mobility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Dashboard &amp; Reports for managers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Use Cases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Ride-sharing companies (Uber, Ola)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Logistics firms (Delhivery, Amazon)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Smart cities with adaptive signals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Public transport (bus/train scheduling)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8838" y="407987"/>
            <a:ext cx="65129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Stack Overview:-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8838" y="1134256"/>
            <a:ext cx="5498406" cy="193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Full Stack architecture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Modern Frontend + Reactive Backend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AI/ML integration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Cloud-native deployment</a:t>
            </a:r>
          </a:p>
          <a:p>
            <a:pPr algn="ctr">
              <a:lnSpc>
                <a:spcPts val="30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88838" y="3126251"/>
            <a:ext cx="4110573" cy="40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4"/>
              </a:lnSpc>
            </a:pPr>
            <a:r>
              <a:rPr lang="en-US" sz="244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</a:t>
            </a:r>
            <a:r>
              <a:rPr lang="en-US" b="true" sz="244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(Web App)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8838" y="3587282"/>
            <a:ext cx="7527528" cy="271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React / </a:t>
            </a: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Angular → Fast, dynamic UI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TailwindCSS → Responsive styling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Mapbox GL JS / Leaflet → Real-time maps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Recharts / Apache ECharts → Dashboards &amp; analytics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WebSocket/SSE client → Live updates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PWA support → Offline &amp; installable</a:t>
            </a: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9287" y="351479"/>
            <a:ext cx="7114134" cy="47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1"/>
              </a:lnSpc>
            </a:pPr>
            <a:r>
              <a:rPr lang="en-US" sz="282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</a:t>
            </a:r>
            <a:r>
              <a:rPr lang="en-US" b="true" sz="28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(Java Microservices)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9287" y="1139884"/>
            <a:ext cx="5904402" cy="290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1614" indent="-220807" lvl="1">
              <a:lnSpc>
                <a:spcPts val="2863"/>
              </a:lnSpc>
              <a:buFont typeface="Arial"/>
              <a:buChar char="•"/>
            </a:pPr>
            <a:r>
              <a:rPr lang="en-US" sz="20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</a:t>
            </a:r>
            <a:r>
              <a:rPr lang="en-US" sz="20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21, Spring Boot 3.x</a:t>
            </a:r>
          </a:p>
          <a:p>
            <a:pPr algn="l" marL="441614" indent="-220807" lvl="1">
              <a:lnSpc>
                <a:spcPts val="2863"/>
              </a:lnSpc>
              <a:buFont typeface="Arial"/>
              <a:buChar char="•"/>
            </a:pPr>
            <a:r>
              <a:rPr lang="en-US" sz="20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Spring WebFlux – Reactive APIs</a:t>
            </a:r>
          </a:p>
          <a:p>
            <a:pPr algn="l" marL="441614" indent="-220807" lvl="1">
              <a:lnSpc>
                <a:spcPts val="2863"/>
              </a:lnSpc>
              <a:buFont typeface="Arial"/>
              <a:buChar char="•"/>
            </a:pPr>
            <a:r>
              <a:rPr lang="en-US" sz="20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Spring Data JPA / R2DBC – Database access</a:t>
            </a:r>
          </a:p>
          <a:p>
            <a:pPr algn="l" marL="441614" indent="-220807" lvl="1">
              <a:lnSpc>
                <a:spcPts val="2863"/>
              </a:lnSpc>
              <a:buFont typeface="Arial"/>
              <a:buChar char="•"/>
            </a:pPr>
            <a:r>
              <a:rPr lang="en-US" sz="20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Spring Security OAuth2 – JWT Auth</a:t>
            </a:r>
          </a:p>
          <a:p>
            <a:pPr algn="l" marL="441614" indent="-220807" lvl="1">
              <a:lnSpc>
                <a:spcPts val="2863"/>
              </a:lnSpc>
              <a:buFont typeface="Arial"/>
              <a:buChar char="•"/>
            </a:pPr>
            <a:r>
              <a:rPr lang="en-US" sz="20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Resilience4j – Circuit breakers</a:t>
            </a:r>
          </a:p>
          <a:p>
            <a:pPr algn="l" marL="441614" indent="-220807" lvl="1">
              <a:lnSpc>
                <a:spcPts val="2863"/>
              </a:lnSpc>
              <a:buFont typeface="Arial"/>
              <a:buChar char="•"/>
            </a:pPr>
            <a:r>
              <a:rPr lang="en-US" sz="20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MapStruct – DTO mapping</a:t>
            </a:r>
          </a:p>
          <a:p>
            <a:pPr algn="l" marL="441614" indent="-220807" lvl="1">
              <a:lnSpc>
                <a:spcPts val="2863"/>
              </a:lnSpc>
              <a:buFont typeface="Arial"/>
              <a:buChar char="•"/>
            </a:pPr>
            <a:r>
              <a:rPr lang="en-US" sz="20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OpenAPI/Swagger – API docs</a:t>
            </a:r>
          </a:p>
          <a:p>
            <a:pPr algn="ctr">
              <a:lnSpc>
                <a:spcPts val="286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09287" y="3992669"/>
            <a:ext cx="5358412" cy="478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4"/>
              </a:lnSpc>
            </a:pPr>
            <a:r>
              <a:rPr lang="en-US" sz="285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</a:t>
            </a:r>
            <a:r>
              <a:rPr lang="en-US" b="true" sz="28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Microservices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9287" y="4574077"/>
            <a:ext cx="8377238" cy="274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2469" indent="-211234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Device Ingestion Service → MQTT, REST, Kafka</a:t>
            </a:r>
          </a:p>
          <a:p>
            <a:pPr algn="l" marL="422469" indent="-211234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Geo/Routing Service → GraphHopper, OSM, ET</a:t>
            </a:r>
            <a:r>
              <a:rPr lang="en-US" sz="19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</a:p>
          <a:p>
            <a:pPr algn="l" marL="422469" indent="-211234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Fleet Management Service → Vehicles, drivers, compliance</a:t>
            </a:r>
          </a:p>
          <a:p>
            <a:pPr algn="l" marL="422469" indent="-211234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Dispatch/Optimization → Batching, re-routing (Kafka Streams/Flink)</a:t>
            </a:r>
          </a:p>
          <a:p>
            <a:pPr algn="l" marL="422469" indent="-211234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Traffic Intelligence Service → Congestion, incidents, heatmaps</a:t>
            </a:r>
          </a:p>
          <a:p>
            <a:pPr algn="l" marL="422469" indent="-211234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Notification Service → SMS, Email, Push, WebSockets</a:t>
            </a:r>
          </a:p>
          <a:p>
            <a:pPr algn="l" marL="422469" indent="-211234" lvl="1">
              <a:lnSpc>
                <a:spcPts val="2739"/>
              </a:lnSpc>
              <a:buFont typeface="Arial"/>
              <a:buChar char="•"/>
            </a:pPr>
            <a:r>
              <a:rPr lang="en-US" sz="195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Reporting Service → KPIs, exports</a:t>
            </a:r>
          </a:p>
          <a:p>
            <a:pPr algn="ctr">
              <a:lnSpc>
                <a:spcPts val="273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DAGxXVOUoYk</dc:identifier>
  <dcterms:modified xsi:type="dcterms:W3CDTF">2011-08-01T06:04:30Z</dcterms:modified>
  <cp:revision>1</cp:revision>
  <dc:title>NeurofleetX_Presentation_PPT</dc:title>
</cp:coreProperties>
</file>