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3" r:id="rId4"/>
    <p:sldId id="257" r:id="rId5"/>
    <p:sldId id="264" r:id="rId6"/>
    <p:sldId id="260" r:id="rId7"/>
    <p:sldId id="261" r:id="rId8"/>
    <p:sldId id="262" r:id="rId9"/>
    <p:sldId id="265" r:id="rId10"/>
    <p:sldId id="267" r:id="rId11"/>
    <p:sldId id="268" r:id="rId12"/>
    <p:sldId id="266" r:id="rId13"/>
    <p:sldId id="269" r:id="rId14"/>
    <p:sldId id="275" r:id="rId15"/>
    <p:sldId id="276" r:id="rId16"/>
    <p:sldId id="270" r:id="rId17"/>
    <p:sldId id="272" r:id="rId18"/>
    <p:sldId id="271" r:id="rId19"/>
    <p:sldId id="277" r:id="rId20"/>
    <p:sldId id="283" r:id="rId21"/>
    <p:sldId id="284" r:id="rId22"/>
    <p:sldId id="286" r:id="rId23"/>
    <p:sldId id="282" r:id="rId24"/>
    <p:sldId id="279" r:id="rId25"/>
    <p:sldId id="289" r:id="rId26"/>
    <p:sldId id="288" r:id="rId27"/>
    <p:sldId id="297" r:id="rId28"/>
    <p:sldId id="298" r:id="rId29"/>
    <p:sldId id="280" r:id="rId30"/>
    <p:sldId id="290" r:id="rId31"/>
    <p:sldId id="296" r:id="rId32"/>
    <p:sldId id="299" r:id="rId33"/>
    <p:sldId id="300" r:id="rId34"/>
    <p:sldId id="301" r:id="rId35"/>
    <p:sldId id="307" r:id="rId36"/>
    <p:sldId id="303" r:id="rId37"/>
    <p:sldId id="304" r:id="rId38"/>
    <p:sldId id="302" r:id="rId39"/>
    <p:sldId id="281" r:id="rId40"/>
    <p:sldId id="293" r:id="rId41"/>
    <p:sldId id="273" r:id="rId42"/>
    <p:sldId id="294" r:id="rId43"/>
    <p:sldId id="295" r:id="rId44"/>
    <p:sldId id="285" r:id="rId45"/>
    <p:sldId id="274" r:id="rId46"/>
    <p:sldId id="305"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8B0A7C-EF9F-4D8F-90AD-00BF34DFFA28}">
          <p14:sldIdLst>
            <p14:sldId id="256"/>
            <p14:sldId id="259"/>
            <p14:sldId id="263"/>
            <p14:sldId id="257"/>
            <p14:sldId id="264"/>
          </p14:sldIdLst>
        </p14:section>
        <p14:section name="Untitled Section" id="{6B615E7F-8061-483F-9B45-3E0E0B1D2B13}">
          <p14:sldIdLst>
            <p14:sldId id="260"/>
            <p14:sldId id="261"/>
            <p14:sldId id="262"/>
            <p14:sldId id="265"/>
            <p14:sldId id="267"/>
            <p14:sldId id="268"/>
            <p14:sldId id="266"/>
            <p14:sldId id="269"/>
            <p14:sldId id="275"/>
            <p14:sldId id="276"/>
            <p14:sldId id="270"/>
            <p14:sldId id="272"/>
            <p14:sldId id="271"/>
            <p14:sldId id="277"/>
            <p14:sldId id="283"/>
            <p14:sldId id="284"/>
            <p14:sldId id="286"/>
            <p14:sldId id="282"/>
            <p14:sldId id="279"/>
            <p14:sldId id="289"/>
            <p14:sldId id="288"/>
            <p14:sldId id="297"/>
            <p14:sldId id="298"/>
            <p14:sldId id="280"/>
            <p14:sldId id="290"/>
            <p14:sldId id="296"/>
            <p14:sldId id="299"/>
            <p14:sldId id="300"/>
            <p14:sldId id="301"/>
            <p14:sldId id="307"/>
            <p14:sldId id="303"/>
            <p14:sldId id="304"/>
            <p14:sldId id="302"/>
            <p14:sldId id="281"/>
            <p14:sldId id="293"/>
            <p14:sldId id="273"/>
            <p14:sldId id="294"/>
            <p14:sldId id="295"/>
            <p14:sldId id="285"/>
            <p14:sldId id="274"/>
            <p14:sldId id="305"/>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63579B-AE4A-46B3-85C3-FC612DC2AE0E}"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276265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63579B-AE4A-46B3-85C3-FC612DC2AE0E}"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25661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63579B-AE4A-46B3-85C3-FC612DC2AE0E}"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388177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63579B-AE4A-46B3-85C3-FC612DC2AE0E}"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342573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3579B-AE4A-46B3-85C3-FC612DC2AE0E}" type="datetimeFigureOut">
              <a:rPr lang="en-IN" smtClean="0"/>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374374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63579B-AE4A-46B3-85C3-FC612DC2AE0E}"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1193325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63579B-AE4A-46B3-85C3-FC612DC2AE0E}" type="datetimeFigureOut">
              <a:rPr lang="en-IN" smtClean="0"/>
              <a:t>29-10-2020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27864474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63579B-AE4A-46B3-85C3-FC612DC2AE0E}" type="datetimeFigureOut">
              <a:rPr lang="en-IN" smtClean="0"/>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194283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3579B-AE4A-46B3-85C3-FC612DC2AE0E}" type="datetimeFigureOut">
              <a:rPr lang="en-IN" smtClean="0"/>
              <a:t>29-10-2020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324822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63579B-AE4A-46B3-85C3-FC612DC2AE0E}"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6174718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63579B-AE4A-46B3-85C3-FC612DC2AE0E}" type="datetimeFigureOut">
              <a:rPr lang="en-IN" smtClean="0"/>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FFD7A-2997-4E31-8E48-E9FFFF14B93E}" type="slidenum">
              <a:rPr lang="en-IN" smtClean="0"/>
              <a:t>‹#›</a:t>
            </a:fld>
            <a:endParaRPr lang="en-IN"/>
          </a:p>
        </p:txBody>
      </p:sp>
    </p:spTree>
    <p:extLst>
      <p:ext uri="{BB962C8B-B14F-4D97-AF65-F5344CB8AC3E}">
        <p14:creationId xmlns:p14="http://schemas.microsoft.com/office/powerpoint/2010/main" val="412752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3579B-AE4A-46B3-85C3-FC612DC2AE0E}" type="datetimeFigureOut">
              <a:rPr lang="en-IN" smtClean="0"/>
              <a:t>29-10-2020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FFD7A-2997-4E31-8E48-E9FFFF14B93E}" type="slidenum">
              <a:rPr lang="en-IN" smtClean="0"/>
              <a:t>‹#›</a:t>
            </a:fld>
            <a:endParaRPr lang="en-IN"/>
          </a:p>
        </p:txBody>
      </p:sp>
    </p:spTree>
    <p:extLst>
      <p:ext uri="{BB962C8B-B14F-4D97-AF65-F5344CB8AC3E}">
        <p14:creationId xmlns:p14="http://schemas.microsoft.com/office/powerpoint/2010/main" val="183750342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Subquery</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17122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Examples</a:t>
            </a:r>
            <a:endParaRPr lang="en-IN" dirty="0"/>
          </a:p>
        </p:txBody>
      </p:sp>
      <p:sp>
        <p:nvSpPr>
          <p:cNvPr id="3" name="Content Placeholder 2"/>
          <p:cNvSpPr>
            <a:spLocks noGrp="1"/>
          </p:cNvSpPr>
          <p:nvPr>
            <p:ph idx="1"/>
          </p:nvPr>
        </p:nvSpPr>
        <p:spPr/>
        <p:txBody>
          <a:bodyPr/>
          <a:lstStyle/>
          <a:p>
            <a:endParaRPr lang="en-IN" dirty="0"/>
          </a:p>
        </p:txBody>
      </p:sp>
      <p:sp>
        <p:nvSpPr>
          <p:cNvPr id="4" name="Rounded Rectangle 3"/>
          <p:cNvSpPr/>
          <p:nvPr/>
        </p:nvSpPr>
        <p:spPr>
          <a:xfrm>
            <a:off x="838200" y="1582615"/>
            <a:ext cx="9964616" cy="1940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Who works in other department than that of Den .</a:t>
            </a:r>
          </a:p>
          <a:p>
            <a:pPr algn="ctr"/>
            <a:endParaRPr lang="en-IN" dirty="0"/>
          </a:p>
          <a:p>
            <a:pPr algn="ctr"/>
            <a:r>
              <a:rPr lang="en-IN" dirty="0" smtClean="0"/>
              <a:t>Hat is </a:t>
            </a:r>
            <a:endParaRPr lang="en-IN" dirty="0"/>
          </a:p>
        </p:txBody>
      </p:sp>
      <p:sp>
        <p:nvSpPr>
          <p:cNvPr id="5" name="Rectangle 4"/>
          <p:cNvSpPr/>
          <p:nvPr/>
        </p:nvSpPr>
        <p:spPr>
          <a:xfrm>
            <a:off x="1418493" y="2538083"/>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 from employees where </a:t>
            </a:r>
            <a:r>
              <a:rPr lang="en-IN" dirty="0" err="1" smtClean="0">
                <a:solidFill>
                  <a:schemeClr val="tx1"/>
                </a:solidFill>
              </a:rPr>
              <a:t>department_id</a:t>
            </a:r>
            <a:r>
              <a:rPr lang="en-IN" dirty="0" smtClean="0">
                <a:solidFill>
                  <a:schemeClr val="tx1"/>
                </a:solidFill>
              </a:rPr>
              <a:t> &lt;&gt; (select </a:t>
            </a:r>
            <a:r>
              <a:rPr lang="en-IN" dirty="0" err="1" smtClean="0">
                <a:solidFill>
                  <a:schemeClr val="tx1"/>
                </a:solidFill>
              </a:rPr>
              <a:t>department_id</a:t>
            </a:r>
            <a:r>
              <a:rPr lang="en-IN" dirty="0" smtClean="0">
                <a:solidFill>
                  <a:schemeClr val="tx1"/>
                </a:solidFill>
              </a:rPr>
              <a:t> from employees where </a:t>
            </a:r>
            <a:r>
              <a:rPr lang="en-IN" dirty="0" err="1" smtClean="0">
                <a:solidFill>
                  <a:schemeClr val="tx1"/>
                </a:solidFill>
              </a:rPr>
              <a:t>first_name</a:t>
            </a:r>
            <a:r>
              <a:rPr lang="en-IN" dirty="0" smtClean="0">
                <a:solidFill>
                  <a:schemeClr val="tx1"/>
                </a:solidFill>
              </a:rPr>
              <a:t> = ‘Den’);</a:t>
            </a:r>
            <a:endParaRPr lang="en-IN" dirty="0">
              <a:solidFill>
                <a:schemeClr val="tx1"/>
              </a:solidFill>
            </a:endParaRPr>
          </a:p>
        </p:txBody>
      </p:sp>
      <p:sp>
        <p:nvSpPr>
          <p:cNvPr id="6" name="Rounded Rectangle 5"/>
          <p:cNvSpPr/>
          <p:nvPr/>
        </p:nvSpPr>
        <p:spPr>
          <a:xfrm>
            <a:off x="849924" y="3833445"/>
            <a:ext cx="9964616" cy="1940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Which countries come under Europe regions. </a:t>
            </a:r>
          </a:p>
          <a:p>
            <a:pPr algn="ctr"/>
            <a:endParaRPr lang="en-IN" dirty="0"/>
          </a:p>
          <a:p>
            <a:pPr algn="ctr"/>
            <a:endParaRPr lang="en-IN" dirty="0"/>
          </a:p>
        </p:txBody>
      </p:sp>
      <p:sp>
        <p:nvSpPr>
          <p:cNvPr id="7" name="Rectangle 6"/>
          <p:cNvSpPr/>
          <p:nvPr/>
        </p:nvSpPr>
        <p:spPr>
          <a:xfrm>
            <a:off x="1430217" y="4788913"/>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 from countries where </a:t>
            </a:r>
            <a:r>
              <a:rPr lang="en-IN" dirty="0" err="1" smtClean="0">
                <a:solidFill>
                  <a:schemeClr val="tx1"/>
                </a:solidFill>
              </a:rPr>
              <a:t>region_id</a:t>
            </a:r>
            <a:r>
              <a:rPr lang="en-IN" dirty="0" smtClean="0">
                <a:solidFill>
                  <a:schemeClr val="tx1"/>
                </a:solidFill>
              </a:rPr>
              <a:t> </a:t>
            </a:r>
            <a:r>
              <a:rPr lang="en-IN" dirty="0">
                <a:solidFill>
                  <a:schemeClr val="tx1"/>
                </a:solidFill>
              </a:rPr>
              <a:t>=</a:t>
            </a:r>
            <a:r>
              <a:rPr lang="en-IN" dirty="0" smtClean="0">
                <a:solidFill>
                  <a:schemeClr val="tx1"/>
                </a:solidFill>
              </a:rPr>
              <a:t> (select </a:t>
            </a:r>
            <a:r>
              <a:rPr lang="en-IN" dirty="0" err="1" smtClean="0">
                <a:solidFill>
                  <a:schemeClr val="tx1"/>
                </a:solidFill>
              </a:rPr>
              <a:t>region_id</a:t>
            </a:r>
            <a:r>
              <a:rPr lang="en-IN" dirty="0" smtClean="0">
                <a:solidFill>
                  <a:schemeClr val="tx1"/>
                </a:solidFill>
              </a:rPr>
              <a:t> from regions where </a:t>
            </a:r>
            <a:r>
              <a:rPr lang="en-IN" dirty="0" err="1" smtClean="0">
                <a:solidFill>
                  <a:schemeClr val="tx1"/>
                </a:solidFill>
              </a:rPr>
              <a:t>region_name</a:t>
            </a:r>
            <a:r>
              <a:rPr lang="en-IN" dirty="0" smtClean="0">
                <a:solidFill>
                  <a:schemeClr val="tx1"/>
                </a:solidFill>
              </a:rPr>
              <a:t>=‘Europe’);</a:t>
            </a:r>
            <a:endParaRPr lang="en-IN" dirty="0">
              <a:solidFill>
                <a:schemeClr val="tx1"/>
              </a:solidFill>
            </a:endParaRPr>
          </a:p>
        </p:txBody>
      </p:sp>
    </p:spTree>
    <p:extLst>
      <p:ext uri="{BB962C8B-B14F-4D97-AF65-F5344CB8AC3E}">
        <p14:creationId xmlns:p14="http://schemas.microsoft.com/office/powerpoint/2010/main" val="1907759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this</a:t>
            </a:r>
            <a:endParaRPr lang="en-IN" dirty="0"/>
          </a:p>
        </p:txBody>
      </p:sp>
      <p:sp>
        <p:nvSpPr>
          <p:cNvPr id="3" name="Content Placeholder 2"/>
          <p:cNvSpPr>
            <a:spLocks noGrp="1"/>
          </p:cNvSpPr>
          <p:nvPr>
            <p:ph idx="1"/>
          </p:nvPr>
        </p:nvSpPr>
        <p:spPr/>
        <p:txBody>
          <a:bodyPr/>
          <a:lstStyle/>
          <a:p>
            <a:r>
              <a:rPr lang="en-IN" dirty="0" smtClean="0"/>
              <a:t>Which departments are available at ‘Seattle’ location.</a:t>
            </a:r>
          </a:p>
          <a:p>
            <a:r>
              <a:rPr lang="en-IN" dirty="0" smtClean="0"/>
              <a:t>Which employees have salary more than average salary of organization.</a:t>
            </a:r>
          </a:p>
          <a:p>
            <a:endParaRPr lang="en-IN" dirty="0" smtClean="0"/>
          </a:p>
          <a:p>
            <a:endParaRPr lang="en-IN" dirty="0"/>
          </a:p>
        </p:txBody>
      </p:sp>
    </p:spTree>
    <p:extLst>
      <p:ext uri="{BB962C8B-B14F-4D97-AF65-F5344CB8AC3E}">
        <p14:creationId xmlns:p14="http://schemas.microsoft.com/office/powerpoint/2010/main" val="4085090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returning Multiple Rows</a:t>
            </a:r>
            <a:endParaRPr lang="en-IN" dirty="0"/>
          </a:p>
        </p:txBody>
      </p:sp>
      <p:sp>
        <p:nvSpPr>
          <p:cNvPr id="3" name="Content Placeholder 2"/>
          <p:cNvSpPr>
            <a:spLocks noGrp="1"/>
          </p:cNvSpPr>
          <p:nvPr>
            <p:ph idx="1"/>
          </p:nvPr>
        </p:nvSpPr>
        <p:spPr/>
        <p:txBody>
          <a:bodyPr/>
          <a:lstStyle/>
          <a:p>
            <a:r>
              <a:rPr lang="en-IN" dirty="0"/>
              <a:t>Subquery returning single row should be compared with relational operators like </a:t>
            </a:r>
            <a:r>
              <a:rPr lang="en-IN" dirty="0" smtClean="0"/>
              <a:t>in, some, all, exists.</a:t>
            </a:r>
          </a:p>
          <a:p>
            <a:endParaRPr lang="en-IN" dirty="0"/>
          </a:p>
          <a:p>
            <a:endParaRPr lang="en-IN" dirty="0" smtClean="0"/>
          </a:p>
          <a:p>
            <a:endParaRPr lang="en-IN" dirty="0" smtClean="0"/>
          </a:p>
          <a:p>
            <a:endParaRPr lang="en-IN" dirty="0"/>
          </a:p>
        </p:txBody>
      </p:sp>
      <p:sp>
        <p:nvSpPr>
          <p:cNvPr id="4" name="Rounded Rectangle 3"/>
          <p:cNvSpPr/>
          <p:nvPr/>
        </p:nvSpPr>
        <p:spPr>
          <a:xfrm>
            <a:off x="849924" y="3270741"/>
            <a:ext cx="9964616" cy="1940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Which departments operates with country code US. </a:t>
            </a:r>
          </a:p>
          <a:p>
            <a:pPr algn="ctr"/>
            <a:endParaRPr lang="en-IN" dirty="0"/>
          </a:p>
          <a:p>
            <a:pPr algn="ctr"/>
            <a:endParaRPr lang="en-IN" dirty="0"/>
          </a:p>
        </p:txBody>
      </p:sp>
      <p:sp>
        <p:nvSpPr>
          <p:cNvPr id="5" name="Rectangle 4"/>
          <p:cNvSpPr/>
          <p:nvPr/>
        </p:nvSpPr>
        <p:spPr>
          <a:xfrm>
            <a:off x="1430217" y="4226209"/>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 from departments where </a:t>
            </a:r>
            <a:r>
              <a:rPr lang="en-IN" dirty="0" err="1" smtClean="0">
                <a:solidFill>
                  <a:schemeClr val="tx1"/>
                </a:solidFill>
              </a:rPr>
              <a:t>location_id</a:t>
            </a:r>
            <a:r>
              <a:rPr lang="en-IN" dirty="0" smtClean="0">
                <a:solidFill>
                  <a:schemeClr val="tx1"/>
                </a:solidFill>
              </a:rPr>
              <a:t> in( select </a:t>
            </a:r>
            <a:r>
              <a:rPr lang="en-IN" dirty="0" err="1" smtClean="0">
                <a:solidFill>
                  <a:schemeClr val="tx1"/>
                </a:solidFill>
              </a:rPr>
              <a:t>location_id</a:t>
            </a:r>
            <a:r>
              <a:rPr lang="en-IN" dirty="0" smtClean="0">
                <a:solidFill>
                  <a:schemeClr val="tx1"/>
                </a:solidFill>
              </a:rPr>
              <a:t> from locations where </a:t>
            </a:r>
            <a:r>
              <a:rPr lang="en-IN" dirty="0" err="1" smtClean="0">
                <a:solidFill>
                  <a:schemeClr val="tx1"/>
                </a:solidFill>
              </a:rPr>
              <a:t>country_id</a:t>
            </a:r>
            <a:r>
              <a:rPr lang="en-IN" dirty="0" smtClean="0">
                <a:solidFill>
                  <a:schemeClr val="tx1"/>
                </a:solidFill>
              </a:rPr>
              <a:t> =‘US’); </a:t>
            </a:r>
            <a:endParaRPr lang="en-IN" dirty="0">
              <a:solidFill>
                <a:schemeClr val="tx1"/>
              </a:solidFill>
            </a:endParaRPr>
          </a:p>
        </p:txBody>
      </p:sp>
    </p:spTree>
    <p:extLst>
      <p:ext uri="{BB962C8B-B14F-4D97-AF65-F5344CB8AC3E}">
        <p14:creationId xmlns:p14="http://schemas.microsoft.com/office/powerpoint/2010/main" val="533012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examples</a:t>
            </a:r>
            <a:endParaRPr lang="en-IN" dirty="0"/>
          </a:p>
        </p:txBody>
      </p:sp>
      <p:sp>
        <p:nvSpPr>
          <p:cNvPr id="3" name="Content Placeholder 2"/>
          <p:cNvSpPr>
            <a:spLocks noGrp="1"/>
          </p:cNvSpPr>
          <p:nvPr>
            <p:ph idx="1"/>
          </p:nvPr>
        </p:nvSpPr>
        <p:spPr/>
        <p:txBody>
          <a:bodyPr/>
          <a:lstStyle/>
          <a:p>
            <a:r>
              <a:rPr lang="en-IN" dirty="0" smtClean="0"/>
              <a:t>All operator :</a:t>
            </a:r>
          </a:p>
          <a:p>
            <a:r>
              <a:rPr lang="en-IN" dirty="0" smtClean="0"/>
              <a:t>5&gt;all(1,2,3) </a:t>
            </a:r>
            <a:r>
              <a:rPr lang="en-IN" dirty="0" smtClean="0">
                <a:sym typeface="Wingdings" panose="05000000000000000000" pitchFamily="2" charset="2"/>
              </a:rPr>
              <a:t> TRUE</a:t>
            </a:r>
          </a:p>
          <a:p>
            <a:r>
              <a:rPr lang="en-IN" dirty="0" smtClean="0">
                <a:sym typeface="Wingdings" panose="05000000000000000000" pitchFamily="2" charset="2"/>
              </a:rPr>
              <a:t>5&gt;all(6,7,8)  FALSE</a:t>
            </a:r>
          </a:p>
          <a:p>
            <a:r>
              <a:rPr lang="en-IN" dirty="0" smtClean="0">
                <a:sym typeface="Wingdings" panose="05000000000000000000" pitchFamily="2" charset="2"/>
              </a:rPr>
              <a:t>5&gt;all(2,5,7)  FALSE</a:t>
            </a:r>
          </a:p>
          <a:p>
            <a:endParaRPr lang="en-IN" dirty="0"/>
          </a:p>
        </p:txBody>
      </p:sp>
      <p:sp>
        <p:nvSpPr>
          <p:cNvPr id="4" name="Rounded Rectangle 3"/>
          <p:cNvSpPr/>
          <p:nvPr/>
        </p:nvSpPr>
        <p:spPr>
          <a:xfrm>
            <a:off x="849924" y="4114802"/>
            <a:ext cx="9964616" cy="1940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 the details of employees who have more salary than everybody who joined in 2009. </a:t>
            </a:r>
          </a:p>
          <a:p>
            <a:pPr algn="ctr"/>
            <a:endParaRPr lang="en-IN" dirty="0"/>
          </a:p>
          <a:p>
            <a:pPr algn="ctr"/>
            <a:endParaRPr lang="en-IN" dirty="0"/>
          </a:p>
        </p:txBody>
      </p:sp>
      <p:sp>
        <p:nvSpPr>
          <p:cNvPr id="5" name="Rectangle 4"/>
          <p:cNvSpPr/>
          <p:nvPr/>
        </p:nvSpPr>
        <p:spPr>
          <a:xfrm>
            <a:off x="1430217" y="5070270"/>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select * from employees where salary &gt; all(select salary from employees where year(</a:t>
            </a:r>
            <a:r>
              <a:rPr lang="en-GB" dirty="0" err="1">
                <a:solidFill>
                  <a:schemeClr val="tx1"/>
                </a:solidFill>
              </a:rPr>
              <a:t>hire_date</a:t>
            </a:r>
            <a:r>
              <a:rPr lang="en-GB" dirty="0">
                <a:solidFill>
                  <a:schemeClr val="tx1"/>
                </a:solidFill>
              </a:rPr>
              <a:t>)=2009);</a:t>
            </a:r>
            <a:endParaRPr lang="en-IN" dirty="0">
              <a:solidFill>
                <a:schemeClr val="tx1"/>
              </a:solidFill>
            </a:endParaRPr>
          </a:p>
        </p:txBody>
      </p:sp>
    </p:spTree>
    <p:extLst>
      <p:ext uri="{BB962C8B-B14F-4D97-AF65-F5344CB8AC3E}">
        <p14:creationId xmlns:p14="http://schemas.microsoft.com/office/powerpoint/2010/main" val="3250879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examples</a:t>
            </a:r>
            <a:endParaRPr lang="en-IN" dirty="0"/>
          </a:p>
        </p:txBody>
      </p:sp>
      <p:sp>
        <p:nvSpPr>
          <p:cNvPr id="3" name="Content Placeholder 2"/>
          <p:cNvSpPr>
            <a:spLocks noGrp="1"/>
          </p:cNvSpPr>
          <p:nvPr>
            <p:ph idx="1"/>
          </p:nvPr>
        </p:nvSpPr>
        <p:spPr/>
        <p:txBody>
          <a:bodyPr/>
          <a:lstStyle/>
          <a:p>
            <a:r>
              <a:rPr lang="en-IN" dirty="0" smtClean="0"/>
              <a:t>Any operator :</a:t>
            </a:r>
          </a:p>
          <a:p>
            <a:r>
              <a:rPr lang="en-IN" dirty="0" smtClean="0"/>
              <a:t>5&gt;any(1,2,3) </a:t>
            </a:r>
            <a:r>
              <a:rPr lang="en-IN" dirty="0" smtClean="0">
                <a:sym typeface="Wingdings" panose="05000000000000000000" pitchFamily="2" charset="2"/>
              </a:rPr>
              <a:t> TRUE</a:t>
            </a:r>
          </a:p>
          <a:p>
            <a:r>
              <a:rPr lang="en-IN" dirty="0" smtClean="0">
                <a:sym typeface="Wingdings" panose="05000000000000000000" pitchFamily="2" charset="2"/>
              </a:rPr>
              <a:t>5&gt;any(6,7,8)  FALSE</a:t>
            </a:r>
          </a:p>
          <a:p>
            <a:r>
              <a:rPr lang="en-IN" dirty="0" smtClean="0">
                <a:sym typeface="Wingdings" panose="05000000000000000000" pitchFamily="2" charset="2"/>
              </a:rPr>
              <a:t>5&gt;any(2,5,7)  TRUE</a:t>
            </a:r>
          </a:p>
          <a:p>
            <a:endParaRPr lang="en-IN" dirty="0"/>
          </a:p>
        </p:txBody>
      </p:sp>
      <p:sp>
        <p:nvSpPr>
          <p:cNvPr id="4" name="Rounded Rectangle 3"/>
          <p:cNvSpPr/>
          <p:nvPr/>
        </p:nvSpPr>
        <p:spPr>
          <a:xfrm>
            <a:off x="849924" y="4114802"/>
            <a:ext cx="9964616" cy="1940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 the details of employees who have more salary than maximum salary of either IT_PROG or ST_CLERK. </a:t>
            </a:r>
          </a:p>
          <a:p>
            <a:pPr algn="ctr"/>
            <a:endParaRPr lang="en-IN" dirty="0"/>
          </a:p>
          <a:p>
            <a:pPr algn="ctr"/>
            <a:endParaRPr lang="en-IN" dirty="0"/>
          </a:p>
        </p:txBody>
      </p:sp>
      <p:sp>
        <p:nvSpPr>
          <p:cNvPr id="5" name="Rectangle 4"/>
          <p:cNvSpPr/>
          <p:nvPr/>
        </p:nvSpPr>
        <p:spPr>
          <a:xfrm>
            <a:off x="1430217" y="5070270"/>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select * from employees where salary &gt; any(select </a:t>
            </a:r>
            <a:r>
              <a:rPr lang="en-GB" dirty="0" err="1">
                <a:solidFill>
                  <a:schemeClr val="tx1"/>
                </a:solidFill>
              </a:rPr>
              <a:t>max_salary</a:t>
            </a:r>
            <a:r>
              <a:rPr lang="en-GB" dirty="0">
                <a:solidFill>
                  <a:schemeClr val="tx1"/>
                </a:solidFill>
              </a:rPr>
              <a:t> from jobs where </a:t>
            </a:r>
            <a:r>
              <a:rPr lang="en-GB" dirty="0" err="1">
                <a:solidFill>
                  <a:schemeClr val="tx1"/>
                </a:solidFill>
              </a:rPr>
              <a:t>job_id</a:t>
            </a:r>
            <a:r>
              <a:rPr lang="en-GB" dirty="0">
                <a:solidFill>
                  <a:schemeClr val="tx1"/>
                </a:solidFill>
              </a:rPr>
              <a:t> in('IT_PROG', 'ST_CLERK'));</a:t>
            </a:r>
            <a:endParaRPr lang="en-IN" dirty="0">
              <a:solidFill>
                <a:schemeClr val="tx1"/>
              </a:solidFill>
            </a:endParaRPr>
          </a:p>
        </p:txBody>
      </p:sp>
    </p:spTree>
    <p:extLst>
      <p:ext uri="{BB962C8B-B14F-4D97-AF65-F5344CB8AC3E}">
        <p14:creationId xmlns:p14="http://schemas.microsoft.com/office/powerpoint/2010/main" val="1321909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examples</a:t>
            </a:r>
            <a:endParaRPr lang="en-IN" dirty="0"/>
          </a:p>
        </p:txBody>
      </p:sp>
      <p:sp>
        <p:nvSpPr>
          <p:cNvPr id="3" name="Content Placeholder 2"/>
          <p:cNvSpPr>
            <a:spLocks noGrp="1"/>
          </p:cNvSpPr>
          <p:nvPr>
            <p:ph idx="1"/>
          </p:nvPr>
        </p:nvSpPr>
        <p:spPr/>
        <p:txBody>
          <a:bodyPr/>
          <a:lstStyle/>
          <a:p>
            <a:r>
              <a:rPr lang="en-IN" dirty="0" smtClean="0"/>
              <a:t>SOME operator : </a:t>
            </a:r>
            <a:r>
              <a:rPr lang="en-GB" dirty="0"/>
              <a:t>The word SOME is an alias for ANY. Thus, these two statements are the same</a:t>
            </a:r>
            <a:endParaRPr lang="en-IN" dirty="0" smtClean="0"/>
          </a:p>
          <a:p>
            <a:r>
              <a:rPr lang="en-IN" dirty="0" smtClean="0"/>
              <a:t>5&gt;some(1,2,3) </a:t>
            </a:r>
            <a:r>
              <a:rPr lang="en-IN" dirty="0" smtClean="0">
                <a:sym typeface="Wingdings" panose="05000000000000000000" pitchFamily="2" charset="2"/>
              </a:rPr>
              <a:t> TRUE</a:t>
            </a:r>
          </a:p>
          <a:p>
            <a:r>
              <a:rPr lang="en-IN" dirty="0" smtClean="0">
                <a:sym typeface="Wingdings" panose="05000000000000000000" pitchFamily="2" charset="2"/>
              </a:rPr>
              <a:t>5&gt;some(6,7,8)  FALSE</a:t>
            </a:r>
          </a:p>
          <a:p>
            <a:r>
              <a:rPr lang="en-IN" dirty="0" smtClean="0">
                <a:sym typeface="Wingdings" panose="05000000000000000000" pitchFamily="2" charset="2"/>
              </a:rPr>
              <a:t>5&gt;some(2,5,7)  TRUE</a:t>
            </a:r>
          </a:p>
          <a:p>
            <a:endParaRPr lang="en-IN" dirty="0"/>
          </a:p>
        </p:txBody>
      </p:sp>
      <p:sp>
        <p:nvSpPr>
          <p:cNvPr id="4" name="Rounded Rectangle 3"/>
          <p:cNvSpPr/>
          <p:nvPr/>
        </p:nvSpPr>
        <p:spPr>
          <a:xfrm>
            <a:off x="849924" y="4114802"/>
            <a:ext cx="9964616" cy="1940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 the details of employees who have more salary than maximum salary of either IT_PROG or ST_CLERK. </a:t>
            </a:r>
          </a:p>
          <a:p>
            <a:pPr algn="ctr"/>
            <a:endParaRPr lang="en-IN" dirty="0"/>
          </a:p>
          <a:p>
            <a:pPr algn="ctr"/>
            <a:endParaRPr lang="en-IN" dirty="0"/>
          </a:p>
        </p:txBody>
      </p:sp>
      <p:sp>
        <p:nvSpPr>
          <p:cNvPr id="5" name="Rectangle 4"/>
          <p:cNvSpPr/>
          <p:nvPr/>
        </p:nvSpPr>
        <p:spPr>
          <a:xfrm>
            <a:off x="1430217" y="5070270"/>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select * from employees where salary &gt; </a:t>
            </a:r>
            <a:r>
              <a:rPr lang="en-GB" dirty="0" smtClean="0">
                <a:solidFill>
                  <a:schemeClr val="tx1"/>
                </a:solidFill>
              </a:rPr>
              <a:t>some(select </a:t>
            </a:r>
            <a:r>
              <a:rPr lang="en-GB" dirty="0" err="1">
                <a:solidFill>
                  <a:schemeClr val="tx1"/>
                </a:solidFill>
              </a:rPr>
              <a:t>max_salary</a:t>
            </a:r>
            <a:r>
              <a:rPr lang="en-GB" dirty="0">
                <a:solidFill>
                  <a:schemeClr val="tx1"/>
                </a:solidFill>
              </a:rPr>
              <a:t> from jobs where </a:t>
            </a:r>
            <a:r>
              <a:rPr lang="en-GB" dirty="0" err="1">
                <a:solidFill>
                  <a:schemeClr val="tx1"/>
                </a:solidFill>
              </a:rPr>
              <a:t>job_id</a:t>
            </a:r>
            <a:r>
              <a:rPr lang="en-GB" dirty="0">
                <a:solidFill>
                  <a:schemeClr val="tx1"/>
                </a:solidFill>
              </a:rPr>
              <a:t> in('IT_PROG', 'ST_CLERK'));</a:t>
            </a:r>
            <a:endParaRPr lang="en-IN" dirty="0">
              <a:solidFill>
                <a:schemeClr val="tx1"/>
              </a:solidFill>
            </a:endParaRPr>
          </a:p>
        </p:txBody>
      </p:sp>
    </p:spTree>
    <p:extLst>
      <p:ext uri="{BB962C8B-B14F-4D97-AF65-F5344CB8AC3E}">
        <p14:creationId xmlns:p14="http://schemas.microsoft.com/office/powerpoint/2010/main" val="2496566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examples</a:t>
            </a:r>
            <a:endParaRPr lang="en-IN" dirty="0"/>
          </a:p>
        </p:txBody>
      </p:sp>
      <p:sp>
        <p:nvSpPr>
          <p:cNvPr id="3" name="Content Placeholder 2"/>
          <p:cNvSpPr>
            <a:spLocks noGrp="1"/>
          </p:cNvSpPr>
          <p:nvPr>
            <p:ph idx="1"/>
          </p:nvPr>
        </p:nvSpPr>
        <p:spPr/>
        <p:txBody>
          <a:bodyPr/>
          <a:lstStyle/>
          <a:p>
            <a:r>
              <a:rPr lang="en-IN" dirty="0" smtClean="0"/>
              <a:t>EXISTS operator :</a:t>
            </a:r>
          </a:p>
          <a:p>
            <a:r>
              <a:rPr lang="en-GB" dirty="0"/>
              <a:t>The EXISTS operator tests for the existence of rows in the results set of the subquery. If a subquery row value is found, EXISTS subquery is </a:t>
            </a:r>
            <a:r>
              <a:rPr lang="en-GB" dirty="0" smtClean="0"/>
              <a:t>TRUE.</a:t>
            </a:r>
            <a:endParaRPr lang="en-IN" dirty="0"/>
          </a:p>
        </p:txBody>
      </p:sp>
      <p:sp>
        <p:nvSpPr>
          <p:cNvPr id="4" name="Rounded Rectangle 3"/>
          <p:cNvSpPr/>
          <p:nvPr/>
        </p:nvSpPr>
        <p:spPr>
          <a:xfrm>
            <a:off x="849924" y="3683000"/>
            <a:ext cx="9964616" cy="2372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Find </a:t>
            </a:r>
            <a:r>
              <a:rPr lang="en-GB" sz="2400" dirty="0"/>
              <a:t>employees (</a:t>
            </a:r>
            <a:r>
              <a:rPr lang="en-GB" sz="2400" dirty="0" err="1"/>
              <a:t>employee_id</a:t>
            </a:r>
            <a:r>
              <a:rPr lang="en-GB" sz="2400" dirty="0"/>
              <a:t>, </a:t>
            </a:r>
            <a:r>
              <a:rPr lang="en-GB" sz="2400" dirty="0" err="1"/>
              <a:t>first_name</a:t>
            </a:r>
            <a:r>
              <a:rPr lang="en-GB" sz="2400" dirty="0"/>
              <a:t>, </a:t>
            </a:r>
            <a:r>
              <a:rPr lang="en-GB" sz="2400" dirty="0" err="1"/>
              <a:t>last_name</a:t>
            </a:r>
            <a:r>
              <a:rPr lang="en-GB" sz="2400" dirty="0"/>
              <a:t>, </a:t>
            </a:r>
            <a:r>
              <a:rPr lang="en-GB" sz="2400" dirty="0" err="1"/>
              <a:t>job_id</a:t>
            </a:r>
            <a:r>
              <a:rPr lang="en-GB" sz="2400" dirty="0"/>
              <a:t>, </a:t>
            </a:r>
            <a:r>
              <a:rPr lang="en-GB" sz="2400" dirty="0" err="1"/>
              <a:t>department_id</a:t>
            </a:r>
            <a:r>
              <a:rPr lang="en-GB" sz="2400" dirty="0"/>
              <a:t>) who have at least one person reporting to them.</a:t>
            </a:r>
            <a:endParaRPr lang="en-IN" sz="2400" dirty="0"/>
          </a:p>
          <a:p>
            <a:pPr algn="ctr"/>
            <a:endParaRPr lang="en-IN" sz="2400" dirty="0"/>
          </a:p>
        </p:txBody>
      </p:sp>
      <p:sp>
        <p:nvSpPr>
          <p:cNvPr id="5" name="Rectangle 4"/>
          <p:cNvSpPr/>
          <p:nvPr/>
        </p:nvSpPr>
        <p:spPr>
          <a:xfrm>
            <a:off x="1430217" y="5070270"/>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select employee_id, first_name, last_name, job_id, department_id FROM employees E WHERE EXISTS (SELECT * FROM employees WHERE manager_id = E.employee_id);</a:t>
            </a:r>
            <a:endParaRPr lang="en-IN" dirty="0">
              <a:solidFill>
                <a:schemeClr val="tx1"/>
              </a:solidFill>
            </a:endParaRPr>
          </a:p>
        </p:txBody>
      </p:sp>
    </p:spTree>
    <p:extLst>
      <p:ext uri="{BB962C8B-B14F-4D97-AF65-F5344CB8AC3E}">
        <p14:creationId xmlns:p14="http://schemas.microsoft.com/office/powerpoint/2010/main" val="3465316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examples</a:t>
            </a:r>
            <a:endParaRPr lang="en-IN" dirty="0"/>
          </a:p>
        </p:txBody>
      </p:sp>
      <p:sp>
        <p:nvSpPr>
          <p:cNvPr id="3" name="Content Placeholder 2"/>
          <p:cNvSpPr>
            <a:spLocks noGrp="1"/>
          </p:cNvSpPr>
          <p:nvPr>
            <p:ph idx="1"/>
          </p:nvPr>
        </p:nvSpPr>
        <p:spPr/>
        <p:txBody>
          <a:bodyPr/>
          <a:lstStyle/>
          <a:p>
            <a:r>
              <a:rPr lang="en-IN" dirty="0" smtClean="0"/>
              <a:t>EXISTS operator :</a:t>
            </a:r>
          </a:p>
          <a:p>
            <a:r>
              <a:rPr lang="en-GB" dirty="0"/>
              <a:t>The EXISTS operator tests for the existence of rows in the results set of the subquery. If a subquery row value is found, EXISTS subquery is </a:t>
            </a:r>
            <a:r>
              <a:rPr lang="en-GB" dirty="0" smtClean="0"/>
              <a:t>TRUE.</a:t>
            </a:r>
            <a:endParaRPr lang="en-IN" dirty="0"/>
          </a:p>
        </p:txBody>
      </p:sp>
      <p:sp>
        <p:nvSpPr>
          <p:cNvPr id="4" name="Rounded Rectangle 3"/>
          <p:cNvSpPr/>
          <p:nvPr/>
        </p:nvSpPr>
        <p:spPr>
          <a:xfrm>
            <a:off x="849924" y="3683000"/>
            <a:ext cx="9964616" cy="2372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Find </a:t>
            </a:r>
            <a:r>
              <a:rPr lang="en-GB" sz="2400" dirty="0"/>
              <a:t>employees (</a:t>
            </a:r>
            <a:r>
              <a:rPr lang="en-GB" sz="2400" dirty="0" err="1"/>
              <a:t>employee_id</a:t>
            </a:r>
            <a:r>
              <a:rPr lang="en-GB" sz="2400" dirty="0"/>
              <a:t>, </a:t>
            </a:r>
            <a:r>
              <a:rPr lang="en-GB" sz="2400" dirty="0" err="1"/>
              <a:t>first_name</a:t>
            </a:r>
            <a:r>
              <a:rPr lang="en-GB" sz="2400" dirty="0"/>
              <a:t>, </a:t>
            </a:r>
            <a:r>
              <a:rPr lang="en-GB" sz="2400" dirty="0" err="1"/>
              <a:t>last_name</a:t>
            </a:r>
            <a:r>
              <a:rPr lang="en-GB" sz="2400" dirty="0"/>
              <a:t>, </a:t>
            </a:r>
            <a:r>
              <a:rPr lang="en-GB" sz="2400" dirty="0" err="1"/>
              <a:t>job_id</a:t>
            </a:r>
            <a:r>
              <a:rPr lang="en-GB" sz="2400" dirty="0"/>
              <a:t>, </a:t>
            </a:r>
            <a:r>
              <a:rPr lang="en-GB" sz="2400" dirty="0" err="1"/>
              <a:t>department_id</a:t>
            </a:r>
            <a:r>
              <a:rPr lang="en-GB" sz="2400" dirty="0"/>
              <a:t>) who have at least one person reporting to them.</a:t>
            </a:r>
            <a:endParaRPr lang="en-IN" sz="2400" dirty="0"/>
          </a:p>
          <a:p>
            <a:pPr algn="ctr"/>
            <a:endParaRPr lang="en-IN" sz="2400" dirty="0"/>
          </a:p>
        </p:txBody>
      </p:sp>
      <p:sp>
        <p:nvSpPr>
          <p:cNvPr id="5" name="Rectangle 4"/>
          <p:cNvSpPr/>
          <p:nvPr/>
        </p:nvSpPr>
        <p:spPr>
          <a:xfrm>
            <a:off x="1430217" y="5070270"/>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select employee_id, first_name, last_name, job_id, department_id FROM employees E WHERE EXISTS (SELECT * FROM employees WHERE manager_id = E.employee_id);</a:t>
            </a:r>
            <a:endParaRPr lang="en-IN" dirty="0">
              <a:solidFill>
                <a:schemeClr val="tx1"/>
              </a:solidFill>
            </a:endParaRPr>
          </a:p>
        </p:txBody>
      </p:sp>
    </p:spTree>
    <p:extLst>
      <p:ext uri="{BB962C8B-B14F-4D97-AF65-F5344CB8AC3E}">
        <p14:creationId xmlns:p14="http://schemas.microsoft.com/office/powerpoint/2010/main" val="2766249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a:t>
            </a:r>
            <a:endParaRPr lang="en-IN" dirty="0"/>
          </a:p>
        </p:txBody>
      </p:sp>
      <p:sp>
        <p:nvSpPr>
          <p:cNvPr id="3" name="Content Placeholder 2"/>
          <p:cNvSpPr>
            <a:spLocks noGrp="1"/>
          </p:cNvSpPr>
          <p:nvPr>
            <p:ph idx="1"/>
          </p:nvPr>
        </p:nvSpPr>
        <p:spPr/>
        <p:txBody>
          <a:bodyPr/>
          <a:lstStyle/>
          <a:p>
            <a:r>
              <a:rPr lang="en-IN" dirty="0" smtClean="0"/>
              <a:t>NOT EXISTS </a:t>
            </a:r>
            <a:r>
              <a:rPr lang="en-IN" dirty="0"/>
              <a:t>operator :</a:t>
            </a:r>
          </a:p>
          <a:p>
            <a:r>
              <a:rPr lang="en-GB" dirty="0"/>
              <a:t>The </a:t>
            </a:r>
            <a:r>
              <a:rPr lang="en-GB" dirty="0" smtClean="0"/>
              <a:t>not EXISTS </a:t>
            </a:r>
            <a:r>
              <a:rPr lang="en-GB" dirty="0"/>
              <a:t>operator tests for the existence of rows in the results set of the subquery. If a subquery row value is </a:t>
            </a:r>
            <a:r>
              <a:rPr lang="en-GB" dirty="0" smtClean="0"/>
              <a:t>not found</a:t>
            </a:r>
            <a:r>
              <a:rPr lang="en-GB" dirty="0"/>
              <a:t>, </a:t>
            </a:r>
            <a:r>
              <a:rPr lang="en-GB" dirty="0" smtClean="0"/>
              <a:t>NOT EXISTS </a:t>
            </a:r>
            <a:r>
              <a:rPr lang="en-GB" dirty="0"/>
              <a:t>subquery is TRUE.</a:t>
            </a:r>
            <a:endParaRPr lang="en-IN" dirty="0"/>
          </a:p>
          <a:p>
            <a:endParaRPr lang="en-IN" dirty="0"/>
          </a:p>
        </p:txBody>
      </p:sp>
      <p:sp>
        <p:nvSpPr>
          <p:cNvPr id="4" name="Rounded Rectangle 3"/>
          <p:cNvSpPr/>
          <p:nvPr/>
        </p:nvSpPr>
        <p:spPr>
          <a:xfrm>
            <a:off x="849924" y="3683000"/>
            <a:ext cx="9964616" cy="2372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Find out the employees  who are not managers.</a:t>
            </a:r>
            <a:endParaRPr lang="en-IN" sz="2400" dirty="0"/>
          </a:p>
          <a:p>
            <a:pPr algn="ctr"/>
            <a:endParaRPr lang="en-IN" sz="2400" dirty="0"/>
          </a:p>
        </p:txBody>
      </p:sp>
      <p:sp>
        <p:nvSpPr>
          <p:cNvPr id="5" name="Rectangle 4"/>
          <p:cNvSpPr/>
          <p:nvPr/>
        </p:nvSpPr>
        <p:spPr>
          <a:xfrm>
            <a:off x="1430217" y="5070270"/>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select </a:t>
            </a:r>
            <a:r>
              <a:rPr lang="en-GB" dirty="0" err="1">
                <a:solidFill>
                  <a:schemeClr val="tx1"/>
                </a:solidFill>
              </a:rPr>
              <a:t>employee_id</a:t>
            </a:r>
            <a:r>
              <a:rPr lang="en-GB" dirty="0">
                <a:solidFill>
                  <a:schemeClr val="tx1"/>
                </a:solidFill>
              </a:rPr>
              <a:t>, </a:t>
            </a:r>
            <a:r>
              <a:rPr lang="en-GB" dirty="0" err="1">
                <a:solidFill>
                  <a:schemeClr val="tx1"/>
                </a:solidFill>
              </a:rPr>
              <a:t>first_name</a:t>
            </a:r>
            <a:r>
              <a:rPr lang="en-GB" dirty="0">
                <a:solidFill>
                  <a:schemeClr val="tx1"/>
                </a:solidFill>
              </a:rPr>
              <a:t>, </a:t>
            </a:r>
            <a:r>
              <a:rPr lang="en-GB" dirty="0" err="1">
                <a:solidFill>
                  <a:schemeClr val="tx1"/>
                </a:solidFill>
              </a:rPr>
              <a:t>last_name</a:t>
            </a:r>
            <a:r>
              <a:rPr lang="en-GB" dirty="0">
                <a:solidFill>
                  <a:schemeClr val="tx1"/>
                </a:solidFill>
              </a:rPr>
              <a:t>, </a:t>
            </a:r>
            <a:r>
              <a:rPr lang="en-GB" dirty="0" err="1">
                <a:solidFill>
                  <a:schemeClr val="tx1"/>
                </a:solidFill>
              </a:rPr>
              <a:t>job_id</a:t>
            </a:r>
            <a:r>
              <a:rPr lang="en-GB" dirty="0">
                <a:solidFill>
                  <a:schemeClr val="tx1"/>
                </a:solidFill>
              </a:rPr>
              <a:t>, </a:t>
            </a:r>
            <a:r>
              <a:rPr lang="en-GB" dirty="0" err="1">
                <a:solidFill>
                  <a:schemeClr val="tx1"/>
                </a:solidFill>
              </a:rPr>
              <a:t>department_id</a:t>
            </a:r>
            <a:r>
              <a:rPr lang="en-GB" dirty="0">
                <a:solidFill>
                  <a:schemeClr val="tx1"/>
                </a:solidFill>
              </a:rPr>
              <a:t> FROM employees E WHERE not EXISTS (SELECT * FROM employees WHERE </a:t>
            </a:r>
            <a:r>
              <a:rPr lang="en-GB" dirty="0" err="1">
                <a:solidFill>
                  <a:schemeClr val="tx1"/>
                </a:solidFill>
              </a:rPr>
              <a:t>manager_id</a:t>
            </a:r>
            <a:r>
              <a:rPr lang="en-GB" dirty="0">
                <a:solidFill>
                  <a:schemeClr val="tx1"/>
                </a:solidFill>
              </a:rPr>
              <a:t> = </a:t>
            </a:r>
            <a:r>
              <a:rPr lang="en-GB" dirty="0" err="1">
                <a:solidFill>
                  <a:schemeClr val="tx1"/>
                </a:solidFill>
              </a:rPr>
              <a:t>E.employee_id</a:t>
            </a:r>
            <a:r>
              <a:rPr lang="en-GB"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2510803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This</a:t>
            </a:r>
            <a:endParaRPr lang="en-IN" dirty="0"/>
          </a:p>
        </p:txBody>
      </p:sp>
      <p:sp>
        <p:nvSpPr>
          <p:cNvPr id="3" name="Content Placeholder 2"/>
          <p:cNvSpPr>
            <a:spLocks noGrp="1"/>
          </p:cNvSpPr>
          <p:nvPr>
            <p:ph idx="1"/>
          </p:nvPr>
        </p:nvSpPr>
        <p:spPr/>
        <p:txBody>
          <a:bodyPr/>
          <a:lstStyle/>
          <a:p>
            <a:r>
              <a:rPr lang="en-IN" dirty="0" smtClean="0"/>
              <a:t>List the departments which are at same locations as of sales.</a:t>
            </a:r>
          </a:p>
          <a:p>
            <a:r>
              <a:rPr lang="en-IN" dirty="0" smtClean="0"/>
              <a:t>List the employees who have salary more than any employees of HR department.</a:t>
            </a:r>
          </a:p>
          <a:p>
            <a:pPr marL="0" indent="0">
              <a:buNone/>
            </a:pPr>
            <a:endParaRPr lang="en-IN" dirty="0"/>
          </a:p>
        </p:txBody>
      </p:sp>
    </p:spTree>
    <p:extLst>
      <p:ext uri="{BB962C8B-B14F-4D97-AF65-F5344CB8AC3E}">
        <p14:creationId xmlns:p14="http://schemas.microsoft.com/office/powerpoint/2010/main" val="1420935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normAutofit/>
          </a:bodyPr>
          <a:lstStyle/>
          <a:p>
            <a:r>
              <a:rPr lang="en-IN" dirty="0" smtClean="0"/>
              <a:t>Subquery Syntax</a:t>
            </a:r>
          </a:p>
          <a:p>
            <a:r>
              <a:rPr lang="en-IN" dirty="0" smtClean="0"/>
              <a:t>MySQL Subquery Example</a:t>
            </a:r>
          </a:p>
          <a:p>
            <a:r>
              <a:rPr lang="en-IN" dirty="0" smtClean="0"/>
              <a:t>Subqueries : Guidelines and Types of Subqueries</a:t>
            </a:r>
          </a:p>
          <a:p>
            <a:r>
              <a:rPr lang="en-IN" dirty="0" smtClean="0"/>
              <a:t>MySQL Subquery as Scalar Operand</a:t>
            </a:r>
          </a:p>
          <a:p>
            <a:r>
              <a:rPr lang="en-IN" dirty="0" smtClean="0"/>
              <a:t>MySQL Subqueries : Using Comparisons</a:t>
            </a:r>
          </a:p>
          <a:p>
            <a:r>
              <a:rPr lang="en-IN" dirty="0" smtClean="0"/>
              <a:t>MySQL Subqueries with ALL, ANY, IN, or SOME</a:t>
            </a:r>
          </a:p>
          <a:p>
            <a:r>
              <a:rPr lang="en-IN" dirty="0" smtClean="0"/>
              <a:t>MySQL Row Subqueries</a:t>
            </a:r>
            <a:endParaRPr lang="en-IN" dirty="0"/>
          </a:p>
        </p:txBody>
      </p:sp>
    </p:spTree>
    <p:extLst>
      <p:ext uri="{BB962C8B-B14F-4D97-AF65-F5344CB8AC3E}">
        <p14:creationId xmlns:p14="http://schemas.microsoft.com/office/powerpoint/2010/main" val="519476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from clause</a:t>
            </a:r>
            <a:endParaRPr lang="en-IN" dirty="0"/>
          </a:p>
        </p:txBody>
      </p:sp>
      <p:sp>
        <p:nvSpPr>
          <p:cNvPr id="3" name="Content Placeholder 2"/>
          <p:cNvSpPr>
            <a:spLocks noGrp="1"/>
          </p:cNvSpPr>
          <p:nvPr>
            <p:ph idx="1"/>
          </p:nvPr>
        </p:nvSpPr>
        <p:spPr>
          <a:xfrm>
            <a:off x="838200" y="1690688"/>
            <a:ext cx="10515600" cy="4486275"/>
          </a:xfrm>
        </p:spPr>
        <p:txBody>
          <a:bodyPr>
            <a:normAutofit/>
          </a:bodyPr>
          <a:lstStyle/>
          <a:p>
            <a:r>
              <a:rPr lang="en-IN" sz="2400" dirty="0" smtClean="0"/>
              <a:t>A subquery can be written in from clause where it is treated as a relation and select and where clauses are applied on it.</a:t>
            </a:r>
          </a:p>
          <a:p>
            <a:r>
              <a:rPr lang="en-GB" sz="2400" dirty="0"/>
              <a:t>A </a:t>
            </a:r>
            <a:r>
              <a:rPr lang="en-GB" sz="2400" u="sng" dirty="0">
                <a:solidFill>
                  <a:srgbClr val="FF0000"/>
                </a:solidFill>
              </a:rPr>
              <a:t>derived table </a:t>
            </a:r>
            <a:r>
              <a:rPr lang="en-GB" sz="2400" dirty="0"/>
              <a:t>is an expression that generates a table within the scope of a query FROM clause. For example, a subquery in a SELECT statement FROM clause is a derived table:</a:t>
            </a:r>
            <a:endParaRPr lang="en-IN" sz="2400" dirty="0" smtClean="0"/>
          </a:p>
          <a:p>
            <a:r>
              <a:rPr lang="en-GB" sz="2400" dirty="0"/>
              <a:t>Every table in a FROM clause must have a name, therefore the [AS] name clause is mandatory. Any columns in the subquery select list must have unique names.</a:t>
            </a:r>
            <a:endParaRPr lang="en-IN" sz="2400" dirty="0"/>
          </a:p>
        </p:txBody>
      </p:sp>
      <p:sp>
        <p:nvSpPr>
          <p:cNvPr id="4" name="Rounded Rectangle 3"/>
          <p:cNvSpPr/>
          <p:nvPr/>
        </p:nvSpPr>
        <p:spPr>
          <a:xfrm>
            <a:off x="849924" y="4350318"/>
            <a:ext cx="9964616" cy="1607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Find out the average salary of the jobs which gets commission.</a:t>
            </a:r>
            <a:endParaRPr lang="en-IN" dirty="0"/>
          </a:p>
          <a:p>
            <a:pPr algn="ctr"/>
            <a:endParaRPr lang="en-IN" dirty="0"/>
          </a:p>
        </p:txBody>
      </p:sp>
      <p:sp>
        <p:nvSpPr>
          <p:cNvPr id="5" name="Rectangle 4"/>
          <p:cNvSpPr/>
          <p:nvPr/>
        </p:nvSpPr>
        <p:spPr>
          <a:xfrm>
            <a:off x="1430217" y="5226723"/>
            <a:ext cx="8710246" cy="5957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select </a:t>
            </a:r>
            <a:r>
              <a:rPr lang="en-GB" dirty="0" err="1">
                <a:solidFill>
                  <a:schemeClr val="tx1"/>
                </a:solidFill>
              </a:rPr>
              <a:t>avg</a:t>
            </a:r>
            <a:r>
              <a:rPr lang="en-GB" dirty="0">
                <a:solidFill>
                  <a:schemeClr val="tx1"/>
                </a:solidFill>
              </a:rPr>
              <a:t>(</a:t>
            </a:r>
            <a:r>
              <a:rPr lang="en-GB" dirty="0" err="1">
                <a:solidFill>
                  <a:schemeClr val="tx1"/>
                </a:solidFill>
              </a:rPr>
              <a:t>s.salary</a:t>
            </a:r>
            <a:r>
              <a:rPr lang="en-GB" dirty="0">
                <a:solidFill>
                  <a:schemeClr val="tx1"/>
                </a:solidFill>
              </a:rPr>
              <a:t>), </a:t>
            </a:r>
            <a:r>
              <a:rPr lang="en-GB" dirty="0" err="1">
                <a:solidFill>
                  <a:schemeClr val="tx1"/>
                </a:solidFill>
              </a:rPr>
              <a:t>s.job_id</a:t>
            </a:r>
            <a:r>
              <a:rPr lang="en-GB" dirty="0">
                <a:solidFill>
                  <a:schemeClr val="tx1"/>
                </a:solidFill>
              </a:rPr>
              <a:t> from (select </a:t>
            </a:r>
            <a:r>
              <a:rPr lang="en-GB" dirty="0" err="1">
                <a:solidFill>
                  <a:schemeClr val="tx1"/>
                </a:solidFill>
              </a:rPr>
              <a:t>salary,job_id</a:t>
            </a:r>
            <a:r>
              <a:rPr lang="en-GB" dirty="0">
                <a:solidFill>
                  <a:schemeClr val="tx1"/>
                </a:solidFill>
              </a:rPr>
              <a:t> from employees where </a:t>
            </a:r>
            <a:r>
              <a:rPr lang="en-GB" dirty="0" err="1">
                <a:solidFill>
                  <a:schemeClr val="tx1"/>
                </a:solidFill>
              </a:rPr>
              <a:t>commission_pct</a:t>
            </a:r>
            <a:r>
              <a:rPr lang="en-GB" dirty="0">
                <a:solidFill>
                  <a:schemeClr val="tx1"/>
                </a:solidFill>
              </a:rPr>
              <a:t> is not NULL) s group by </a:t>
            </a:r>
            <a:r>
              <a:rPr lang="en-GB" dirty="0" err="1">
                <a:solidFill>
                  <a:schemeClr val="tx1"/>
                </a:solidFill>
              </a:rPr>
              <a:t>job_id</a:t>
            </a:r>
            <a:r>
              <a:rPr lang="en-GB" dirty="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2929983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select clause </a:t>
            </a:r>
            <a:endParaRPr lang="en-IN" dirty="0"/>
          </a:p>
        </p:txBody>
      </p:sp>
      <p:sp>
        <p:nvSpPr>
          <p:cNvPr id="3" name="Content Placeholder 2"/>
          <p:cNvSpPr>
            <a:spLocks noGrp="1"/>
          </p:cNvSpPr>
          <p:nvPr>
            <p:ph idx="1"/>
          </p:nvPr>
        </p:nvSpPr>
        <p:spPr/>
        <p:txBody>
          <a:bodyPr/>
          <a:lstStyle/>
          <a:p>
            <a:r>
              <a:rPr lang="en-IN" dirty="0" smtClean="0"/>
              <a:t>The subquery written in select clause is used to display / project the columns which are mentioned in the select clause.</a:t>
            </a:r>
          </a:p>
          <a:p>
            <a:r>
              <a:rPr lang="en-IN" dirty="0" smtClean="0"/>
              <a:t>Use aliases to get proper column headers </a:t>
            </a:r>
            <a:endParaRPr lang="en-IN" dirty="0"/>
          </a:p>
        </p:txBody>
      </p:sp>
      <p:sp>
        <p:nvSpPr>
          <p:cNvPr id="4" name="Rounded Rectangle 3"/>
          <p:cNvSpPr/>
          <p:nvPr/>
        </p:nvSpPr>
        <p:spPr>
          <a:xfrm>
            <a:off x="955432" y="3273521"/>
            <a:ext cx="9964616" cy="1243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Display the current summary of organization</a:t>
            </a:r>
            <a:r>
              <a:rPr lang="en-IN" dirty="0" smtClean="0"/>
              <a:t>.</a:t>
            </a:r>
            <a:endParaRPr lang="en-IN" dirty="0"/>
          </a:p>
          <a:p>
            <a:pPr algn="ctr"/>
            <a:endParaRPr lang="en-IN" dirty="0"/>
          </a:p>
        </p:txBody>
      </p:sp>
      <p:sp>
        <p:nvSpPr>
          <p:cNvPr id="5" name="Rectangle 4"/>
          <p:cNvSpPr/>
          <p:nvPr/>
        </p:nvSpPr>
        <p:spPr>
          <a:xfrm>
            <a:off x="1582617" y="3934152"/>
            <a:ext cx="8710246" cy="7173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select </a:t>
            </a:r>
            <a:r>
              <a:rPr lang="en-GB" dirty="0" err="1">
                <a:solidFill>
                  <a:schemeClr val="tx1"/>
                </a:solidFill>
              </a:rPr>
              <a:t>curdate</a:t>
            </a:r>
            <a:r>
              <a:rPr lang="en-GB" dirty="0">
                <a:solidFill>
                  <a:schemeClr val="tx1"/>
                </a:solidFill>
              </a:rPr>
              <a:t>() Today,(select count(*) from departments) </a:t>
            </a:r>
            <a:r>
              <a:rPr lang="en-GB" dirty="0" err="1">
                <a:solidFill>
                  <a:schemeClr val="tx1"/>
                </a:solidFill>
              </a:rPr>
              <a:t>Dept_count</a:t>
            </a:r>
            <a:r>
              <a:rPr lang="en-GB" dirty="0">
                <a:solidFill>
                  <a:schemeClr val="tx1"/>
                </a:solidFill>
              </a:rPr>
              <a:t>,(select count(*) from employees) </a:t>
            </a:r>
            <a:r>
              <a:rPr lang="en-GB" dirty="0" err="1">
                <a:solidFill>
                  <a:schemeClr val="tx1"/>
                </a:solidFill>
              </a:rPr>
              <a:t>Emp_countfrom</a:t>
            </a:r>
            <a:r>
              <a:rPr lang="en-GB" dirty="0">
                <a:solidFill>
                  <a:schemeClr val="tx1"/>
                </a:solidFill>
              </a:rPr>
              <a:t> dual;</a:t>
            </a:r>
            <a:endParaRPr lang="en-IN" dirty="0">
              <a:solidFill>
                <a:schemeClr val="tx1"/>
              </a:solidFill>
            </a:endParaRPr>
          </a:p>
        </p:txBody>
      </p:sp>
      <p:sp>
        <p:nvSpPr>
          <p:cNvPr id="6" name="Rounded Rectangle 5"/>
          <p:cNvSpPr/>
          <p:nvPr/>
        </p:nvSpPr>
        <p:spPr>
          <a:xfrm>
            <a:off x="969282" y="4977625"/>
            <a:ext cx="9964616" cy="1243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What is the possible maximum commission that the organization has to pay, assuming the maximum salary gainer get the maximum commission percentage..</a:t>
            </a:r>
            <a:endParaRPr lang="en-IN" sz="2000" dirty="0"/>
          </a:p>
          <a:p>
            <a:pPr algn="ctr"/>
            <a:endParaRPr lang="en-IN" dirty="0"/>
          </a:p>
        </p:txBody>
      </p:sp>
      <p:sp>
        <p:nvSpPr>
          <p:cNvPr id="7" name="Rectangle 6"/>
          <p:cNvSpPr/>
          <p:nvPr/>
        </p:nvSpPr>
        <p:spPr>
          <a:xfrm>
            <a:off x="1596467" y="5776806"/>
            <a:ext cx="8710246" cy="7173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select (select max(salary) from employees) * </a:t>
            </a:r>
            <a:endParaRPr lang="en-GB" dirty="0" smtClean="0">
              <a:solidFill>
                <a:schemeClr val="tx1"/>
              </a:solidFill>
            </a:endParaRPr>
          </a:p>
          <a:p>
            <a:pPr algn="ctr"/>
            <a:r>
              <a:rPr lang="en-GB" dirty="0" smtClean="0">
                <a:solidFill>
                  <a:schemeClr val="tx1"/>
                </a:solidFill>
              </a:rPr>
              <a:t>(</a:t>
            </a:r>
            <a:r>
              <a:rPr lang="en-GB" dirty="0">
                <a:solidFill>
                  <a:schemeClr val="tx1"/>
                </a:solidFill>
              </a:rPr>
              <a:t>select max(</a:t>
            </a:r>
            <a:r>
              <a:rPr lang="en-GB" dirty="0" err="1">
                <a:solidFill>
                  <a:schemeClr val="tx1"/>
                </a:solidFill>
              </a:rPr>
              <a:t>commission_pct</a:t>
            </a:r>
            <a:r>
              <a:rPr lang="en-GB" dirty="0">
                <a:solidFill>
                  <a:schemeClr val="tx1"/>
                </a:solidFill>
              </a:rPr>
              <a:t>) from employees ) /100 from dual;</a:t>
            </a:r>
            <a:endParaRPr lang="en-IN" dirty="0">
              <a:solidFill>
                <a:schemeClr val="tx1"/>
              </a:solidFill>
            </a:endParaRPr>
          </a:p>
        </p:txBody>
      </p:sp>
    </p:spTree>
    <p:extLst>
      <p:ext uri="{BB962C8B-B14F-4D97-AF65-F5344CB8AC3E}">
        <p14:creationId xmlns:p14="http://schemas.microsoft.com/office/powerpoint/2010/main" val="1280233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as a Scalar operand</a:t>
            </a:r>
            <a:endParaRPr lang="en-IN" dirty="0"/>
          </a:p>
        </p:txBody>
      </p:sp>
      <p:sp>
        <p:nvSpPr>
          <p:cNvPr id="3" name="Content Placeholder 2"/>
          <p:cNvSpPr>
            <a:spLocks noGrp="1"/>
          </p:cNvSpPr>
          <p:nvPr>
            <p:ph idx="1"/>
          </p:nvPr>
        </p:nvSpPr>
        <p:spPr/>
        <p:txBody>
          <a:bodyPr/>
          <a:lstStyle/>
          <a:p>
            <a:r>
              <a:rPr lang="en-GB" dirty="0"/>
              <a:t>A scalar subquery is a subquery that returns exactly one column value from one row. </a:t>
            </a:r>
            <a:endParaRPr lang="en-GB" dirty="0" smtClean="0"/>
          </a:p>
          <a:p>
            <a:r>
              <a:rPr lang="en-GB" dirty="0" smtClean="0"/>
              <a:t>A </a:t>
            </a:r>
            <a:r>
              <a:rPr lang="en-GB" dirty="0"/>
              <a:t>scalar subquery is a simple operand, and you can use it almost anywhere a single column value or literal is legal. </a:t>
            </a:r>
            <a:endParaRPr lang="en-GB" dirty="0" smtClean="0"/>
          </a:p>
          <a:p>
            <a:r>
              <a:rPr lang="en-GB" dirty="0" smtClean="0"/>
              <a:t>If </a:t>
            </a:r>
            <a:r>
              <a:rPr lang="en-GB" dirty="0"/>
              <a:t>the subquery returns 0 </a:t>
            </a:r>
            <a:r>
              <a:rPr lang="en-GB" dirty="0" smtClean="0"/>
              <a:t>row </a:t>
            </a:r>
            <a:r>
              <a:rPr lang="en-GB" dirty="0"/>
              <a:t>then the value of scalar subquery expression in NULL and if the subquery returns more than one row then MySQL returns an error</a:t>
            </a:r>
            <a:r>
              <a:rPr lang="en-GB" dirty="0" smtClean="0"/>
              <a:t>.</a:t>
            </a:r>
          </a:p>
          <a:p>
            <a:endParaRPr lang="en-IN" dirty="0"/>
          </a:p>
        </p:txBody>
      </p:sp>
      <p:sp>
        <p:nvSpPr>
          <p:cNvPr id="4" name="Content Placeholder 3"/>
          <p:cNvSpPr txBox="1">
            <a:spLocks/>
          </p:cNvSpPr>
          <p:nvPr/>
        </p:nvSpPr>
        <p:spPr>
          <a:xfrm>
            <a:off x="847259" y="4918365"/>
            <a:ext cx="10515600" cy="1939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dirty="0" smtClean="0"/>
              <a:t>Display the location of employees based on the department.</a:t>
            </a:r>
          </a:p>
          <a:p>
            <a:pPr algn="ctr"/>
            <a:endParaRPr lang="en-IN" dirty="0"/>
          </a:p>
        </p:txBody>
      </p:sp>
      <p:sp>
        <p:nvSpPr>
          <p:cNvPr id="5" name="Rectangle 4"/>
          <p:cNvSpPr/>
          <p:nvPr/>
        </p:nvSpPr>
        <p:spPr>
          <a:xfrm>
            <a:off x="1740877" y="5784271"/>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a:t>
            </a:r>
            <a:r>
              <a:rPr lang="en-GB" sz="2000" dirty="0" err="1">
                <a:solidFill>
                  <a:schemeClr val="tx1"/>
                </a:solidFill>
              </a:rPr>
              <a:t>employee_id</a:t>
            </a:r>
            <a:r>
              <a:rPr lang="en-GB" sz="2000" dirty="0">
                <a:solidFill>
                  <a:schemeClr val="tx1"/>
                </a:solidFill>
              </a:rPr>
              <a:t>, </a:t>
            </a:r>
            <a:r>
              <a:rPr lang="en-GB" sz="2000" dirty="0" err="1">
                <a:solidFill>
                  <a:schemeClr val="tx1"/>
                </a:solidFill>
              </a:rPr>
              <a:t>last_name</a:t>
            </a:r>
            <a:r>
              <a:rPr lang="en-GB" sz="2000" dirty="0">
                <a:solidFill>
                  <a:schemeClr val="tx1"/>
                </a:solidFill>
              </a:rPr>
              <a:t>, (CASE WHEN </a:t>
            </a:r>
            <a:r>
              <a:rPr lang="en-GB" sz="2000" dirty="0" err="1">
                <a:solidFill>
                  <a:schemeClr val="tx1"/>
                </a:solidFill>
              </a:rPr>
              <a:t>department_id</a:t>
            </a:r>
            <a:r>
              <a:rPr lang="en-GB" sz="2000" dirty="0">
                <a:solidFill>
                  <a:schemeClr val="tx1"/>
                </a:solidFill>
              </a:rPr>
              <a:t>=(SELECT </a:t>
            </a:r>
            <a:r>
              <a:rPr lang="en-GB" sz="2000" dirty="0" err="1">
                <a:solidFill>
                  <a:schemeClr val="tx1"/>
                </a:solidFill>
              </a:rPr>
              <a:t>department_id</a:t>
            </a:r>
            <a:r>
              <a:rPr lang="en-GB" sz="2000" dirty="0">
                <a:solidFill>
                  <a:schemeClr val="tx1"/>
                </a:solidFill>
              </a:rPr>
              <a:t> from departments WHERE </a:t>
            </a:r>
            <a:r>
              <a:rPr lang="en-GB" sz="2000" dirty="0" err="1">
                <a:solidFill>
                  <a:schemeClr val="tx1"/>
                </a:solidFill>
              </a:rPr>
              <a:t>location_id</a:t>
            </a:r>
            <a:r>
              <a:rPr lang="en-GB" sz="2000" dirty="0">
                <a:solidFill>
                  <a:schemeClr val="tx1"/>
                </a:solidFill>
              </a:rPr>
              <a:t>=2500) THEN 'Canada' ELSE 'USA' END) location FROM employees;</a:t>
            </a:r>
            <a:endParaRPr lang="en-IN" sz="2000" dirty="0">
              <a:solidFill>
                <a:schemeClr val="tx1"/>
              </a:solidFill>
            </a:endParaRPr>
          </a:p>
        </p:txBody>
      </p:sp>
    </p:spTree>
    <p:extLst>
      <p:ext uri="{BB962C8B-B14F-4D97-AF65-F5344CB8AC3E}">
        <p14:creationId xmlns:p14="http://schemas.microsoft.com/office/powerpoint/2010/main" val="1974621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a:t>
            </a:r>
            <a:r>
              <a:rPr lang="en-IN" baseline="30000" dirty="0" smtClean="0"/>
              <a:t>nd</a:t>
            </a:r>
            <a:r>
              <a:rPr lang="en-IN" dirty="0" smtClean="0"/>
              <a:t>  Highest record</a:t>
            </a:r>
            <a:endParaRPr lang="en-IN" dirty="0"/>
          </a:p>
        </p:txBody>
      </p:sp>
      <p:sp>
        <p:nvSpPr>
          <p:cNvPr id="3" name="Content Placeholder 2"/>
          <p:cNvSpPr>
            <a:spLocks noGrp="1"/>
          </p:cNvSpPr>
          <p:nvPr>
            <p:ph idx="1"/>
          </p:nvPr>
        </p:nvSpPr>
        <p:spPr/>
        <p:txBody>
          <a:bodyPr/>
          <a:lstStyle/>
          <a:p>
            <a:r>
              <a:rPr lang="en-IN" dirty="0" smtClean="0"/>
              <a:t>One of the way to find the Kth highest record is using subquery.</a:t>
            </a:r>
            <a:endParaRPr lang="en-IN" dirty="0"/>
          </a:p>
        </p:txBody>
      </p:sp>
      <p:sp>
        <p:nvSpPr>
          <p:cNvPr id="4" name="Content Placeholder 3"/>
          <p:cNvSpPr txBox="1">
            <a:spLocks/>
          </p:cNvSpPr>
          <p:nvPr/>
        </p:nvSpPr>
        <p:spPr>
          <a:xfrm>
            <a:off x="838200" y="3879273"/>
            <a:ext cx="10515600" cy="229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mtClean="0"/>
              <a:t>Find the employee with second maximum salary</a:t>
            </a:r>
          </a:p>
          <a:p>
            <a:pPr algn="ctr"/>
            <a:endParaRPr lang="en-IN" dirty="0"/>
          </a:p>
        </p:txBody>
      </p:sp>
      <p:sp>
        <p:nvSpPr>
          <p:cNvPr id="5" name="Rectangle 4"/>
          <p:cNvSpPr/>
          <p:nvPr/>
        </p:nvSpPr>
        <p:spPr>
          <a:xfrm>
            <a:off x="1740877" y="5125691"/>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a:t>
            </a:r>
            <a:r>
              <a:rPr lang="en-GB" sz="2000" dirty="0" err="1" smtClean="0">
                <a:solidFill>
                  <a:schemeClr val="tx1"/>
                </a:solidFill>
              </a:rPr>
              <a:t>first_name</a:t>
            </a:r>
            <a:r>
              <a:rPr lang="en-GB" sz="2000" dirty="0" smtClean="0">
                <a:solidFill>
                  <a:schemeClr val="tx1"/>
                </a:solidFill>
              </a:rPr>
              <a:t>, max(salary</a:t>
            </a:r>
            <a:r>
              <a:rPr lang="en-GB" sz="2000" dirty="0">
                <a:solidFill>
                  <a:schemeClr val="tx1"/>
                </a:solidFill>
              </a:rPr>
              <a:t>) from Employees where salary &lt; ( select max(salary) from Employees );</a:t>
            </a:r>
            <a:endParaRPr lang="en-IN" sz="2000" dirty="0">
              <a:solidFill>
                <a:schemeClr val="tx1"/>
              </a:solidFill>
            </a:endParaRPr>
          </a:p>
        </p:txBody>
      </p:sp>
    </p:spTree>
    <p:extLst>
      <p:ext uri="{BB962C8B-B14F-4D97-AF65-F5344CB8AC3E}">
        <p14:creationId xmlns:p14="http://schemas.microsoft.com/office/powerpoint/2010/main" val="3434234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This</a:t>
            </a:r>
            <a:endParaRPr lang="en-IN" dirty="0"/>
          </a:p>
        </p:txBody>
      </p:sp>
      <p:sp>
        <p:nvSpPr>
          <p:cNvPr id="3" name="Content Placeholder 2"/>
          <p:cNvSpPr>
            <a:spLocks noGrp="1"/>
          </p:cNvSpPr>
          <p:nvPr>
            <p:ph idx="1"/>
          </p:nvPr>
        </p:nvSpPr>
        <p:spPr/>
        <p:txBody>
          <a:bodyPr/>
          <a:lstStyle/>
          <a:p>
            <a:r>
              <a:rPr lang="en-IN" dirty="0" smtClean="0"/>
              <a:t>Find 3</a:t>
            </a:r>
            <a:r>
              <a:rPr lang="en-IN" baseline="30000" dirty="0" smtClean="0"/>
              <a:t>rd</a:t>
            </a:r>
            <a:r>
              <a:rPr lang="en-IN" dirty="0" smtClean="0"/>
              <a:t> highest salary</a:t>
            </a:r>
            <a:endParaRPr lang="en-IN" dirty="0"/>
          </a:p>
        </p:txBody>
      </p:sp>
    </p:spTree>
    <p:extLst>
      <p:ext uri="{BB962C8B-B14F-4D97-AF65-F5344CB8AC3E}">
        <p14:creationId xmlns:p14="http://schemas.microsoft.com/office/powerpoint/2010/main" val="268164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This</a:t>
            </a:r>
            <a:endParaRPr lang="en-IN" dirty="0"/>
          </a:p>
        </p:txBody>
      </p:sp>
      <p:sp>
        <p:nvSpPr>
          <p:cNvPr id="3" name="Content Placeholder 2"/>
          <p:cNvSpPr>
            <a:spLocks noGrp="1"/>
          </p:cNvSpPr>
          <p:nvPr>
            <p:ph idx="1"/>
          </p:nvPr>
        </p:nvSpPr>
        <p:spPr/>
        <p:txBody>
          <a:bodyPr/>
          <a:lstStyle/>
          <a:p>
            <a:r>
              <a:rPr lang="en-IN" dirty="0" smtClean="0"/>
              <a:t>Find 3</a:t>
            </a:r>
            <a:r>
              <a:rPr lang="en-IN" baseline="30000" dirty="0" smtClean="0"/>
              <a:t>rd</a:t>
            </a:r>
            <a:r>
              <a:rPr lang="en-IN" dirty="0" smtClean="0"/>
              <a:t> highest salary</a:t>
            </a:r>
          </a:p>
          <a:p>
            <a:r>
              <a:rPr lang="en-GB" b="1" dirty="0"/>
              <a:t>SELECT</a:t>
            </a:r>
            <a:r>
              <a:rPr lang="en-GB" dirty="0"/>
              <a:t> * </a:t>
            </a:r>
            <a:r>
              <a:rPr lang="en-GB" b="1" dirty="0"/>
              <a:t>FROM</a:t>
            </a:r>
            <a:r>
              <a:rPr lang="en-GB" dirty="0"/>
              <a:t> </a:t>
            </a:r>
            <a:r>
              <a:rPr lang="en-GB" dirty="0" err="1"/>
              <a:t>table_name</a:t>
            </a:r>
            <a:r>
              <a:rPr lang="en-GB" dirty="0"/>
              <a:t> </a:t>
            </a:r>
            <a:r>
              <a:rPr lang="en-GB" b="1" dirty="0"/>
              <a:t>AS</a:t>
            </a:r>
            <a:r>
              <a:rPr lang="en-GB" dirty="0"/>
              <a:t> a </a:t>
            </a:r>
            <a:r>
              <a:rPr lang="en-GB" b="1" dirty="0"/>
              <a:t>WHERE</a:t>
            </a:r>
            <a:r>
              <a:rPr lang="en-GB" dirty="0"/>
              <a:t> n - 1 = ( </a:t>
            </a:r>
            <a:r>
              <a:rPr lang="en-GB" b="1" dirty="0"/>
              <a:t>SELECT</a:t>
            </a:r>
            <a:r>
              <a:rPr lang="en-GB" dirty="0"/>
              <a:t> </a:t>
            </a:r>
            <a:r>
              <a:rPr lang="en-GB" b="1" dirty="0"/>
              <a:t>COUNT</a:t>
            </a:r>
            <a:r>
              <a:rPr lang="en-GB" dirty="0"/>
              <a:t>(</a:t>
            </a:r>
            <a:r>
              <a:rPr lang="en-GB" dirty="0" err="1"/>
              <a:t>primary_key_column</a:t>
            </a:r>
            <a:r>
              <a:rPr lang="en-GB" dirty="0"/>
              <a:t>) </a:t>
            </a:r>
            <a:r>
              <a:rPr lang="en-GB" b="1" dirty="0"/>
              <a:t>FROM</a:t>
            </a:r>
            <a:r>
              <a:rPr lang="en-GB" dirty="0"/>
              <a:t> </a:t>
            </a:r>
            <a:r>
              <a:rPr lang="en-GB" dirty="0" err="1" smtClean="0"/>
              <a:t>table_name</a:t>
            </a:r>
            <a:r>
              <a:rPr lang="en-GB" dirty="0" smtClean="0"/>
              <a:t> </a:t>
            </a:r>
            <a:r>
              <a:rPr lang="en-GB" dirty="0"/>
              <a:t>b </a:t>
            </a:r>
            <a:r>
              <a:rPr lang="en-GB" b="1" dirty="0"/>
              <a:t>WHERE</a:t>
            </a:r>
            <a:r>
              <a:rPr lang="en-GB" dirty="0"/>
              <a:t> </a:t>
            </a:r>
            <a:r>
              <a:rPr lang="en-GB" dirty="0" err="1"/>
              <a:t>b.column_name</a:t>
            </a:r>
            <a:r>
              <a:rPr lang="en-GB" dirty="0"/>
              <a:t> &gt; a. </a:t>
            </a:r>
            <a:r>
              <a:rPr lang="en-GB" dirty="0" err="1"/>
              <a:t>column_name</a:t>
            </a:r>
            <a:r>
              <a:rPr lang="en-GB" dirty="0" smtClean="0"/>
              <a:t>)</a:t>
            </a:r>
          </a:p>
          <a:p>
            <a:endParaRPr lang="en-IN" dirty="0"/>
          </a:p>
        </p:txBody>
      </p:sp>
      <p:sp>
        <p:nvSpPr>
          <p:cNvPr id="4" name="Content Placeholder 3"/>
          <p:cNvSpPr txBox="1">
            <a:spLocks/>
          </p:cNvSpPr>
          <p:nvPr/>
        </p:nvSpPr>
        <p:spPr>
          <a:xfrm>
            <a:off x="838200" y="3879273"/>
            <a:ext cx="10515600" cy="229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dirty="0" smtClean="0"/>
              <a:t>Find 3</a:t>
            </a:r>
            <a:r>
              <a:rPr lang="en-IN" baseline="30000" dirty="0" smtClean="0"/>
              <a:t>rd</a:t>
            </a:r>
            <a:r>
              <a:rPr lang="en-IN" dirty="0" smtClean="0"/>
              <a:t> highest salary</a:t>
            </a:r>
          </a:p>
          <a:p>
            <a:pPr algn="ctr"/>
            <a:endParaRPr lang="en-IN" dirty="0"/>
          </a:p>
        </p:txBody>
      </p:sp>
      <p:sp>
        <p:nvSpPr>
          <p:cNvPr id="5" name="Rectangle 4"/>
          <p:cNvSpPr/>
          <p:nvPr/>
        </p:nvSpPr>
        <p:spPr>
          <a:xfrm>
            <a:off x="1740877" y="5125691"/>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 FROM employees AS a WHERE 2 = ( SELECT COUNT(</a:t>
            </a:r>
            <a:r>
              <a:rPr lang="en-GB" sz="2000" dirty="0" err="1">
                <a:solidFill>
                  <a:schemeClr val="tx1"/>
                </a:solidFill>
              </a:rPr>
              <a:t>employee_id</a:t>
            </a:r>
            <a:r>
              <a:rPr lang="en-GB" sz="2000" dirty="0">
                <a:solidFill>
                  <a:schemeClr val="tx1"/>
                </a:solidFill>
              </a:rPr>
              <a:t>) FROM employees b WHERE </a:t>
            </a:r>
            <a:r>
              <a:rPr lang="en-GB" sz="2000" dirty="0" err="1">
                <a:solidFill>
                  <a:schemeClr val="tx1"/>
                </a:solidFill>
              </a:rPr>
              <a:t>b.salary</a:t>
            </a:r>
            <a:r>
              <a:rPr lang="en-GB" sz="2000" dirty="0">
                <a:solidFill>
                  <a:schemeClr val="tx1"/>
                </a:solidFill>
              </a:rPr>
              <a:t> &gt; a. salary);</a:t>
            </a:r>
            <a:endParaRPr lang="en-IN" sz="2000" dirty="0">
              <a:solidFill>
                <a:schemeClr val="tx1"/>
              </a:solidFill>
            </a:endParaRPr>
          </a:p>
        </p:txBody>
      </p:sp>
    </p:spTree>
    <p:extLst>
      <p:ext uri="{BB962C8B-B14F-4D97-AF65-F5344CB8AC3E}">
        <p14:creationId xmlns:p14="http://schemas.microsoft.com/office/powerpoint/2010/main" val="813692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Correlated Subquery</a:t>
            </a:r>
            <a:endParaRPr lang="en-IN" dirty="0"/>
          </a:p>
        </p:txBody>
      </p:sp>
      <p:sp>
        <p:nvSpPr>
          <p:cNvPr id="3" name="Content Placeholder 2"/>
          <p:cNvSpPr>
            <a:spLocks noGrp="1"/>
          </p:cNvSpPr>
          <p:nvPr>
            <p:ph idx="1"/>
          </p:nvPr>
        </p:nvSpPr>
        <p:spPr/>
        <p:txBody>
          <a:bodyPr/>
          <a:lstStyle/>
          <a:p>
            <a:r>
              <a:rPr lang="en-GB" dirty="0"/>
              <a:t>A correlated subquery is a subquery that contains a reference to a table (in the parent query) that also appears in the outer query. MySQL evaluates from inside to outside</a:t>
            </a:r>
            <a:r>
              <a:rPr lang="en-GB" dirty="0" smtClean="0"/>
              <a:t>.</a:t>
            </a:r>
          </a:p>
          <a:p>
            <a:endParaRPr lang="en-IN" dirty="0"/>
          </a:p>
        </p:txBody>
      </p:sp>
      <p:sp>
        <p:nvSpPr>
          <p:cNvPr id="4" name="Content Placeholder 3"/>
          <p:cNvSpPr txBox="1">
            <a:spLocks/>
          </p:cNvSpPr>
          <p:nvPr/>
        </p:nvSpPr>
        <p:spPr>
          <a:xfrm>
            <a:off x="838200" y="3075707"/>
            <a:ext cx="10515600" cy="1911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dirty="0" smtClean="0"/>
              <a:t>Find the employees who have salary more than average their department.</a:t>
            </a:r>
          </a:p>
          <a:p>
            <a:pPr algn="ctr"/>
            <a:endParaRPr lang="en-IN" dirty="0"/>
          </a:p>
        </p:txBody>
      </p:sp>
      <p:sp>
        <p:nvSpPr>
          <p:cNvPr id="5" name="Rectangle 4"/>
          <p:cNvSpPr/>
          <p:nvPr/>
        </p:nvSpPr>
        <p:spPr>
          <a:xfrm>
            <a:off x="1565564" y="4128155"/>
            <a:ext cx="8885559" cy="8215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a:t>
            </a:r>
            <a:r>
              <a:rPr lang="en-GB" sz="2000" dirty="0" err="1">
                <a:solidFill>
                  <a:schemeClr val="tx1"/>
                </a:solidFill>
              </a:rPr>
              <a:t>last_name</a:t>
            </a:r>
            <a:r>
              <a:rPr lang="en-GB" sz="2000" dirty="0">
                <a:solidFill>
                  <a:schemeClr val="tx1"/>
                </a:solidFill>
              </a:rPr>
              <a:t>, salary, </a:t>
            </a:r>
            <a:r>
              <a:rPr lang="en-GB" sz="2000" dirty="0" err="1">
                <a:solidFill>
                  <a:schemeClr val="tx1"/>
                </a:solidFill>
              </a:rPr>
              <a:t>department_id</a:t>
            </a:r>
            <a:r>
              <a:rPr lang="en-GB" sz="2000" dirty="0">
                <a:solidFill>
                  <a:schemeClr val="tx1"/>
                </a:solidFill>
              </a:rPr>
              <a:t> FROM employees </a:t>
            </a:r>
            <a:r>
              <a:rPr lang="en-GB" sz="2000" dirty="0" err="1">
                <a:solidFill>
                  <a:schemeClr val="tx1"/>
                </a:solidFill>
              </a:rPr>
              <a:t>outerrWHERE</a:t>
            </a:r>
            <a:r>
              <a:rPr lang="en-GB" sz="2000" dirty="0">
                <a:solidFill>
                  <a:schemeClr val="tx1"/>
                </a:solidFill>
              </a:rPr>
              <a:t> salary &gt; (SELECT AVG(salary) FROM employees WHERE </a:t>
            </a:r>
            <a:r>
              <a:rPr lang="en-GB" sz="2000" dirty="0" err="1">
                <a:solidFill>
                  <a:schemeClr val="tx1"/>
                </a:solidFill>
              </a:rPr>
              <a:t>department_id</a:t>
            </a:r>
            <a:r>
              <a:rPr lang="en-GB" sz="2000" dirty="0">
                <a:solidFill>
                  <a:schemeClr val="tx1"/>
                </a:solidFill>
              </a:rPr>
              <a:t> = </a:t>
            </a:r>
            <a:r>
              <a:rPr lang="en-GB" sz="2000" dirty="0" err="1">
                <a:solidFill>
                  <a:schemeClr val="tx1"/>
                </a:solidFill>
              </a:rPr>
              <a:t>outerr.department_id</a:t>
            </a:r>
            <a:r>
              <a:rPr lang="en-GB" sz="2000" dirty="0">
                <a:solidFill>
                  <a:schemeClr val="tx1"/>
                </a:solidFill>
              </a:rPr>
              <a:t>);</a:t>
            </a:r>
            <a:endParaRPr lang="en-IN" sz="2000" dirty="0">
              <a:solidFill>
                <a:schemeClr val="tx1"/>
              </a:solidFill>
            </a:endParaRPr>
          </a:p>
        </p:txBody>
      </p:sp>
      <p:sp>
        <p:nvSpPr>
          <p:cNvPr id="6" name="Content Placeholder 3"/>
          <p:cNvSpPr txBox="1">
            <a:spLocks/>
          </p:cNvSpPr>
          <p:nvPr/>
        </p:nvSpPr>
        <p:spPr>
          <a:xfrm>
            <a:off x="893615" y="5084606"/>
            <a:ext cx="10515600" cy="171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GB" dirty="0"/>
              <a:t>D</a:t>
            </a:r>
            <a:r>
              <a:rPr lang="en-GB" dirty="0" smtClean="0"/>
              <a:t>isplay </a:t>
            </a:r>
            <a:r>
              <a:rPr lang="en-GB" dirty="0"/>
              <a:t>details of those employees who have changed jobs at least once.</a:t>
            </a:r>
            <a:endParaRPr lang="en-IN" dirty="0"/>
          </a:p>
        </p:txBody>
      </p:sp>
      <p:sp>
        <p:nvSpPr>
          <p:cNvPr id="7" name="Rectangle 6"/>
          <p:cNvSpPr/>
          <p:nvPr/>
        </p:nvSpPr>
        <p:spPr>
          <a:xfrm>
            <a:off x="1796292" y="6201431"/>
            <a:ext cx="8710246" cy="6565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a:t>
            </a:r>
            <a:r>
              <a:rPr lang="en-GB" sz="2000" dirty="0" err="1">
                <a:solidFill>
                  <a:schemeClr val="tx1"/>
                </a:solidFill>
              </a:rPr>
              <a:t>first_name</a:t>
            </a:r>
            <a:r>
              <a:rPr lang="en-GB" sz="2000" dirty="0">
                <a:solidFill>
                  <a:schemeClr val="tx1"/>
                </a:solidFill>
              </a:rPr>
              <a:t>, </a:t>
            </a:r>
            <a:r>
              <a:rPr lang="en-GB" sz="2000" dirty="0" err="1">
                <a:solidFill>
                  <a:schemeClr val="tx1"/>
                </a:solidFill>
              </a:rPr>
              <a:t>last_name</a:t>
            </a:r>
            <a:r>
              <a:rPr lang="en-GB" sz="2000" dirty="0">
                <a:solidFill>
                  <a:schemeClr val="tx1"/>
                </a:solidFill>
              </a:rPr>
              <a:t>, </a:t>
            </a:r>
            <a:r>
              <a:rPr lang="en-GB" sz="2000" dirty="0" err="1">
                <a:solidFill>
                  <a:schemeClr val="tx1"/>
                </a:solidFill>
              </a:rPr>
              <a:t>employee_id</a:t>
            </a:r>
            <a:r>
              <a:rPr lang="en-GB" sz="2000" dirty="0">
                <a:solidFill>
                  <a:schemeClr val="tx1"/>
                </a:solidFill>
              </a:rPr>
              <a:t>, </a:t>
            </a:r>
            <a:r>
              <a:rPr lang="en-GB" sz="2000" dirty="0" err="1">
                <a:solidFill>
                  <a:schemeClr val="tx1"/>
                </a:solidFill>
              </a:rPr>
              <a:t>job_id</a:t>
            </a:r>
            <a:r>
              <a:rPr lang="en-GB" sz="2000" dirty="0">
                <a:solidFill>
                  <a:schemeClr val="tx1"/>
                </a:solidFill>
              </a:rPr>
              <a:t> FROM employees E WHERE 1 &lt;= (SELECT COUNT(*) FROM </a:t>
            </a:r>
            <a:r>
              <a:rPr lang="en-GB" sz="2000" dirty="0" err="1">
                <a:solidFill>
                  <a:schemeClr val="tx1"/>
                </a:solidFill>
              </a:rPr>
              <a:t>Job_history</a:t>
            </a:r>
            <a:r>
              <a:rPr lang="en-GB" sz="2000" dirty="0">
                <a:solidFill>
                  <a:schemeClr val="tx1"/>
                </a:solidFill>
              </a:rPr>
              <a:t> WHERE </a:t>
            </a:r>
            <a:r>
              <a:rPr lang="en-GB" sz="2000" dirty="0" err="1">
                <a:solidFill>
                  <a:schemeClr val="tx1"/>
                </a:solidFill>
              </a:rPr>
              <a:t>employee_id</a:t>
            </a:r>
            <a:r>
              <a:rPr lang="en-GB" sz="2000" dirty="0">
                <a:solidFill>
                  <a:schemeClr val="tx1"/>
                </a:solidFill>
              </a:rPr>
              <a:t> = </a:t>
            </a:r>
            <a:r>
              <a:rPr lang="en-GB" sz="2000" dirty="0" err="1">
                <a:solidFill>
                  <a:schemeClr val="tx1"/>
                </a:solidFill>
              </a:rPr>
              <a:t>E.employee_id</a:t>
            </a:r>
            <a:r>
              <a:rPr lang="en-GB" sz="2000" dirty="0">
                <a:solidFill>
                  <a:schemeClr val="tx1"/>
                </a:solidFill>
              </a:rPr>
              <a:t>);</a:t>
            </a:r>
            <a:endParaRPr lang="en-IN" sz="2000" dirty="0">
              <a:solidFill>
                <a:schemeClr val="tx1"/>
              </a:solidFill>
            </a:endParaRPr>
          </a:p>
        </p:txBody>
      </p:sp>
    </p:spTree>
    <p:extLst>
      <p:ext uri="{BB962C8B-B14F-4D97-AF65-F5344CB8AC3E}">
        <p14:creationId xmlns:p14="http://schemas.microsoft.com/office/powerpoint/2010/main" val="999118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This</a:t>
            </a:r>
            <a:endParaRPr lang="en-IN" dirty="0"/>
          </a:p>
        </p:txBody>
      </p:sp>
      <p:sp>
        <p:nvSpPr>
          <p:cNvPr id="3" name="Content Placeholder 2"/>
          <p:cNvSpPr>
            <a:spLocks noGrp="1"/>
          </p:cNvSpPr>
          <p:nvPr>
            <p:ph idx="1"/>
          </p:nvPr>
        </p:nvSpPr>
        <p:spPr/>
        <p:txBody>
          <a:bodyPr/>
          <a:lstStyle/>
          <a:p>
            <a:r>
              <a:rPr lang="en-GB" dirty="0" smtClean="0"/>
              <a:t>Find the employees who changed their jobs in other departments.</a:t>
            </a:r>
          </a:p>
        </p:txBody>
      </p:sp>
    </p:spTree>
    <p:extLst>
      <p:ext uri="{BB962C8B-B14F-4D97-AF65-F5344CB8AC3E}">
        <p14:creationId xmlns:p14="http://schemas.microsoft.com/office/powerpoint/2010/main" val="2870029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This</a:t>
            </a:r>
            <a:endParaRPr lang="en-IN" dirty="0"/>
          </a:p>
        </p:txBody>
      </p:sp>
      <p:sp>
        <p:nvSpPr>
          <p:cNvPr id="3" name="Content Placeholder 2"/>
          <p:cNvSpPr>
            <a:spLocks noGrp="1"/>
          </p:cNvSpPr>
          <p:nvPr>
            <p:ph idx="1"/>
          </p:nvPr>
        </p:nvSpPr>
        <p:spPr/>
        <p:txBody>
          <a:bodyPr/>
          <a:lstStyle/>
          <a:p>
            <a:r>
              <a:rPr lang="en-GB" dirty="0" smtClean="0"/>
              <a:t>Find the employees who changed their jobs in other departments.</a:t>
            </a:r>
          </a:p>
          <a:p>
            <a:r>
              <a:rPr lang="en-GB" dirty="0" smtClean="0"/>
              <a:t>select </a:t>
            </a:r>
            <a:r>
              <a:rPr lang="en-GB" dirty="0"/>
              <a:t>* from employees E where </a:t>
            </a:r>
            <a:r>
              <a:rPr lang="en-GB" dirty="0" err="1"/>
              <a:t>employee_id</a:t>
            </a:r>
            <a:r>
              <a:rPr lang="en-GB" dirty="0"/>
              <a:t> in (select </a:t>
            </a:r>
            <a:r>
              <a:rPr lang="en-GB" dirty="0" err="1"/>
              <a:t>employee_id</a:t>
            </a:r>
            <a:r>
              <a:rPr lang="en-GB" dirty="0"/>
              <a:t> from </a:t>
            </a:r>
            <a:r>
              <a:rPr lang="en-GB" dirty="0" err="1"/>
              <a:t>job_history</a:t>
            </a:r>
            <a:r>
              <a:rPr lang="en-GB" dirty="0"/>
              <a:t> where </a:t>
            </a:r>
            <a:r>
              <a:rPr lang="en-GB" dirty="0" err="1"/>
              <a:t>E.department_id</a:t>
            </a:r>
            <a:r>
              <a:rPr lang="en-GB" dirty="0"/>
              <a:t> &lt;&gt; </a:t>
            </a:r>
            <a:r>
              <a:rPr lang="en-GB" dirty="0" err="1"/>
              <a:t>department_id</a:t>
            </a:r>
            <a:r>
              <a:rPr lang="en-GB" dirty="0"/>
              <a:t>);</a:t>
            </a:r>
            <a:endParaRPr lang="en-IN" dirty="0"/>
          </a:p>
        </p:txBody>
      </p:sp>
    </p:spTree>
    <p:extLst>
      <p:ext uri="{BB962C8B-B14F-4D97-AF65-F5344CB8AC3E}">
        <p14:creationId xmlns:p14="http://schemas.microsoft.com/office/powerpoint/2010/main" val="2920107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Having clause</a:t>
            </a:r>
            <a:endParaRPr lang="en-IN" dirty="0"/>
          </a:p>
        </p:txBody>
      </p:sp>
      <p:sp>
        <p:nvSpPr>
          <p:cNvPr id="3" name="Content Placeholder 2"/>
          <p:cNvSpPr>
            <a:spLocks noGrp="1"/>
          </p:cNvSpPr>
          <p:nvPr>
            <p:ph idx="1"/>
          </p:nvPr>
        </p:nvSpPr>
        <p:spPr/>
        <p:txBody>
          <a:bodyPr/>
          <a:lstStyle/>
          <a:p>
            <a:pPr fontAlgn="base"/>
            <a:r>
              <a:rPr lang="en-GB" dirty="0"/>
              <a:t>You can use sub queries in the </a:t>
            </a:r>
            <a:r>
              <a:rPr lang="en-GB" u="sng" dirty="0"/>
              <a:t>HAVING</a:t>
            </a:r>
            <a:r>
              <a:rPr lang="en-GB" dirty="0"/>
              <a:t> </a:t>
            </a:r>
            <a:r>
              <a:rPr lang="en-GB" dirty="0" smtClean="0"/>
              <a:t>clause</a:t>
            </a:r>
            <a:r>
              <a:rPr lang="en-GB" dirty="0"/>
              <a:t> to filter out groups of records.  Just as the WHERE clause is used to filter rows of records, the HAVING clause is used to filter groups.  Because of this, it becomes very useful in filtering on aggregate values such as averages, summations, and count.</a:t>
            </a:r>
          </a:p>
          <a:p>
            <a:pPr fontAlgn="base"/>
            <a:r>
              <a:rPr lang="en-GB" dirty="0"/>
              <a:t>The power of using a subquery in the HAVING clause is now you don’t have to hard-code values within the comparisons. You can rely on the subquery’s results to do so for you.</a:t>
            </a:r>
          </a:p>
          <a:p>
            <a:endParaRPr lang="en-IN" dirty="0"/>
          </a:p>
        </p:txBody>
      </p:sp>
      <p:sp>
        <p:nvSpPr>
          <p:cNvPr id="4" name="Content Placeholder 3"/>
          <p:cNvSpPr txBox="1">
            <a:spLocks/>
          </p:cNvSpPr>
          <p:nvPr/>
        </p:nvSpPr>
        <p:spPr>
          <a:xfrm>
            <a:off x="838200" y="5092972"/>
            <a:ext cx="10592181" cy="1218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l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lt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lt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9pPr>
          </a:lstStyle>
          <a:p>
            <a:pPr algn="ctr"/>
            <a:r>
              <a:rPr lang="en-IN" dirty="0" smtClean="0"/>
              <a:t>Find the departments with average salary greater than the salary of Lex</a:t>
            </a:r>
          </a:p>
          <a:p>
            <a:pPr algn="ctr"/>
            <a:endParaRPr lang="en-IN" dirty="0"/>
          </a:p>
        </p:txBody>
      </p:sp>
      <p:sp>
        <p:nvSpPr>
          <p:cNvPr id="5" name="Rectangle 4"/>
          <p:cNvSpPr/>
          <p:nvPr/>
        </p:nvSpPr>
        <p:spPr>
          <a:xfrm>
            <a:off x="1740877" y="5651722"/>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select </a:t>
            </a:r>
            <a:r>
              <a:rPr lang="en-GB" dirty="0" err="1">
                <a:solidFill>
                  <a:schemeClr val="tx1"/>
                </a:solidFill>
              </a:rPr>
              <a:t>department_id</a:t>
            </a:r>
            <a:r>
              <a:rPr lang="en-GB" dirty="0">
                <a:solidFill>
                  <a:schemeClr val="tx1"/>
                </a:solidFill>
              </a:rPr>
              <a:t>, </a:t>
            </a:r>
            <a:r>
              <a:rPr lang="en-GB" dirty="0" err="1">
                <a:solidFill>
                  <a:schemeClr val="tx1"/>
                </a:solidFill>
              </a:rPr>
              <a:t>avg</a:t>
            </a:r>
            <a:r>
              <a:rPr lang="en-GB" dirty="0">
                <a:solidFill>
                  <a:schemeClr val="tx1"/>
                </a:solidFill>
              </a:rPr>
              <a:t>(salary) from employees group by </a:t>
            </a:r>
            <a:r>
              <a:rPr lang="en-GB" dirty="0" err="1">
                <a:solidFill>
                  <a:schemeClr val="tx1"/>
                </a:solidFill>
              </a:rPr>
              <a:t>department_id</a:t>
            </a:r>
            <a:r>
              <a:rPr lang="en-GB" dirty="0">
                <a:solidFill>
                  <a:schemeClr val="tx1"/>
                </a:solidFill>
              </a:rPr>
              <a:t> having </a:t>
            </a:r>
            <a:r>
              <a:rPr lang="en-GB" dirty="0" err="1">
                <a:solidFill>
                  <a:schemeClr val="tx1"/>
                </a:solidFill>
              </a:rPr>
              <a:t>avg</a:t>
            </a:r>
            <a:r>
              <a:rPr lang="en-GB" dirty="0">
                <a:solidFill>
                  <a:schemeClr val="tx1"/>
                </a:solidFill>
              </a:rPr>
              <a:t>(salary) &gt; (select salary from employees where </a:t>
            </a:r>
            <a:r>
              <a:rPr lang="en-GB" dirty="0" err="1">
                <a:solidFill>
                  <a:schemeClr val="tx1"/>
                </a:solidFill>
              </a:rPr>
              <a:t>first_name</a:t>
            </a:r>
            <a:r>
              <a:rPr lang="en-GB" dirty="0">
                <a:solidFill>
                  <a:schemeClr val="tx1"/>
                </a:solidFill>
              </a:rPr>
              <a:t> ='Lex');</a:t>
            </a:r>
            <a:endParaRPr lang="en-IN" dirty="0">
              <a:solidFill>
                <a:schemeClr val="tx1"/>
              </a:solidFill>
            </a:endParaRPr>
          </a:p>
        </p:txBody>
      </p:sp>
    </p:spTree>
    <p:extLst>
      <p:ext uri="{BB962C8B-B14F-4D97-AF65-F5344CB8AC3E}">
        <p14:creationId xmlns:p14="http://schemas.microsoft.com/office/powerpoint/2010/main" val="3859542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Collecting Data from </a:t>
            </a:r>
            <a:r>
              <a:rPr lang="en-IN" dirty="0"/>
              <a:t>M</a:t>
            </a:r>
            <a:r>
              <a:rPr lang="en-IN" dirty="0" smtClean="0"/>
              <a:t>ultiple Table</a:t>
            </a:r>
            <a:endParaRPr lang="en-IN" dirty="0"/>
          </a:p>
        </p:txBody>
      </p:sp>
      <p:sp>
        <p:nvSpPr>
          <p:cNvPr id="3" name="Content Placeholder 2"/>
          <p:cNvSpPr>
            <a:spLocks noGrp="1"/>
          </p:cNvSpPr>
          <p:nvPr>
            <p:ph idx="1"/>
          </p:nvPr>
        </p:nvSpPr>
        <p:spPr/>
        <p:txBody>
          <a:bodyPr/>
          <a:lstStyle/>
          <a:p>
            <a:r>
              <a:rPr lang="en-IN" dirty="0" smtClean="0"/>
              <a:t>Set of tables are result of normalization</a:t>
            </a:r>
          </a:p>
          <a:p>
            <a:r>
              <a:rPr lang="en-IN" dirty="0" smtClean="0"/>
              <a:t>The required data is spread across multiple tables.</a:t>
            </a:r>
          </a:p>
          <a:p>
            <a:r>
              <a:rPr lang="en-IN" dirty="0" smtClean="0"/>
              <a:t>Techniques to read data from multiple tables</a:t>
            </a:r>
          </a:p>
          <a:p>
            <a:pPr lvl="1"/>
            <a:r>
              <a:rPr lang="en-IN" dirty="0" smtClean="0"/>
              <a:t>Joins</a:t>
            </a:r>
          </a:p>
          <a:p>
            <a:pPr lvl="1"/>
            <a:r>
              <a:rPr lang="en-IN" dirty="0" smtClean="0"/>
              <a:t>Subquery</a:t>
            </a:r>
            <a:endParaRPr lang="en-IN" dirty="0"/>
          </a:p>
        </p:txBody>
      </p:sp>
    </p:spTree>
    <p:extLst>
      <p:ext uri="{BB962C8B-B14F-4D97-AF65-F5344CB8AC3E}">
        <p14:creationId xmlns:p14="http://schemas.microsoft.com/office/powerpoint/2010/main" val="9223882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Subquery</a:t>
            </a:r>
            <a:endParaRPr lang="en-IN" dirty="0"/>
          </a:p>
        </p:txBody>
      </p:sp>
      <p:sp>
        <p:nvSpPr>
          <p:cNvPr id="3" name="Content Placeholder 2"/>
          <p:cNvSpPr>
            <a:spLocks noGrp="1"/>
          </p:cNvSpPr>
          <p:nvPr>
            <p:ph idx="1"/>
          </p:nvPr>
        </p:nvSpPr>
        <p:spPr/>
        <p:txBody>
          <a:bodyPr/>
          <a:lstStyle/>
          <a:p>
            <a:r>
              <a:rPr lang="en-GB" dirty="0"/>
              <a:t>A subquery can be nested inside other subqueries. SQL has an ability to nest queries within one another. </a:t>
            </a:r>
            <a:endParaRPr lang="en-GB" dirty="0" smtClean="0"/>
          </a:p>
          <a:p>
            <a:r>
              <a:rPr lang="en-GB" dirty="0" smtClean="0"/>
              <a:t>A </a:t>
            </a:r>
            <a:r>
              <a:rPr lang="en-GB" dirty="0"/>
              <a:t>subquery is a SELECT statement that is nested within another SELECT statement and which return intermediate results. </a:t>
            </a:r>
            <a:endParaRPr lang="en-GB" dirty="0" smtClean="0"/>
          </a:p>
          <a:p>
            <a:r>
              <a:rPr lang="en-GB" dirty="0" smtClean="0"/>
              <a:t>SQL </a:t>
            </a:r>
            <a:r>
              <a:rPr lang="en-GB" dirty="0"/>
              <a:t>executes innermost subquery first, then next level</a:t>
            </a:r>
            <a:r>
              <a:rPr lang="en-GB" dirty="0" smtClean="0"/>
              <a:t>.</a:t>
            </a:r>
          </a:p>
          <a:p>
            <a:endParaRPr lang="en-IN" dirty="0"/>
          </a:p>
        </p:txBody>
      </p:sp>
      <p:sp>
        <p:nvSpPr>
          <p:cNvPr id="4" name="Content Placeholder 3"/>
          <p:cNvSpPr txBox="1">
            <a:spLocks/>
          </p:cNvSpPr>
          <p:nvPr/>
        </p:nvSpPr>
        <p:spPr>
          <a:xfrm>
            <a:off x="761619" y="4153989"/>
            <a:ext cx="10592181" cy="149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l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lt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lt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9pPr>
          </a:lstStyle>
          <a:p>
            <a:pPr algn="ctr"/>
            <a:r>
              <a:rPr lang="en-IN" dirty="0" smtClean="0"/>
              <a:t>List the locations in Asia region.</a:t>
            </a:r>
          </a:p>
          <a:p>
            <a:pPr algn="ctr"/>
            <a:endParaRPr lang="en-IN" dirty="0"/>
          </a:p>
        </p:txBody>
      </p:sp>
      <p:sp>
        <p:nvSpPr>
          <p:cNvPr id="5" name="Rectangle 4"/>
          <p:cNvSpPr/>
          <p:nvPr/>
        </p:nvSpPr>
        <p:spPr>
          <a:xfrm>
            <a:off x="1440431" y="4772491"/>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 from locations where </a:t>
            </a:r>
            <a:r>
              <a:rPr lang="en-GB" sz="2000" dirty="0" err="1">
                <a:solidFill>
                  <a:schemeClr val="tx1"/>
                </a:solidFill>
              </a:rPr>
              <a:t>country_id</a:t>
            </a:r>
            <a:r>
              <a:rPr lang="en-GB" sz="2000" dirty="0">
                <a:solidFill>
                  <a:schemeClr val="tx1"/>
                </a:solidFill>
              </a:rPr>
              <a:t> in </a:t>
            </a:r>
            <a:endParaRPr lang="en-GB" sz="2000" dirty="0" smtClean="0">
              <a:solidFill>
                <a:schemeClr val="tx1"/>
              </a:solidFill>
            </a:endParaRPr>
          </a:p>
          <a:p>
            <a:pPr algn="ctr"/>
            <a:r>
              <a:rPr lang="en-GB" sz="2000" dirty="0" smtClean="0">
                <a:solidFill>
                  <a:schemeClr val="tx1"/>
                </a:solidFill>
              </a:rPr>
              <a:t>(</a:t>
            </a:r>
            <a:r>
              <a:rPr lang="en-GB" sz="2000" dirty="0">
                <a:solidFill>
                  <a:schemeClr val="tx1"/>
                </a:solidFill>
              </a:rPr>
              <a:t>select </a:t>
            </a:r>
            <a:r>
              <a:rPr lang="en-GB" sz="2000" dirty="0" err="1">
                <a:solidFill>
                  <a:schemeClr val="tx1"/>
                </a:solidFill>
              </a:rPr>
              <a:t>country_id</a:t>
            </a:r>
            <a:r>
              <a:rPr lang="en-GB" sz="2000" dirty="0">
                <a:solidFill>
                  <a:schemeClr val="tx1"/>
                </a:solidFill>
              </a:rPr>
              <a:t> from countries where </a:t>
            </a:r>
            <a:r>
              <a:rPr lang="en-GB" sz="2000" dirty="0" err="1">
                <a:solidFill>
                  <a:schemeClr val="tx1"/>
                </a:solidFill>
              </a:rPr>
              <a:t>region_id</a:t>
            </a:r>
            <a:r>
              <a:rPr lang="en-GB" sz="2000" dirty="0">
                <a:solidFill>
                  <a:schemeClr val="tx1"/>
                </a:solidFill>
              </a:rPr>
              <a:t> = </a:t>
            </a:r>
            <a:endParaRPr lang="en-GB" sz="2000" dirty="0" smtClean="0">
              <a:solidFill>
                <a:schemeClr val="tx1"/>
              </a:solidFill>
            </a:endParaRPr>
          </a:p>
          <a:p>
            <a:pPr algn="ctr"/>
            <a:r>
              <a:rPr lang="en-GB" sz="2000" dirty="0" smtClean="0">
                <a:solidFill>
                  <a:schemeClr val="tx1"/>
                </a:solidFill>
              </a:rPr>
              <a:t>( </a:t>
            </a:r>
            <a:r>
              <a:rPr lang="en-GB" sz="2000" dirty="0">
                <a:solidFill>
                  <a:schemeClr val="tx1"/>
                </a:solidFill>
              </a:rPr>
              <a:t>select </a:t>
            </a:r>
            <a:r>
              <a:rPr lang="en-GB" sz="2000" dirty="0" err="1">
                <a:solidFill>
                  <a:schemeClr val="tx1"/>
                </a:solidFill>
              </a:rPr>
              <a:t>region_id</a:t>
            </a:r>
            <a:r>
              <a:rPr lang="en-GB" sz="2000" dirty="0">
                <a:solidFill>
                  <a:schemeClr val="tx1"/>
                </a:solidFill>
              </a:rPr>
              <a:t> from regions where </a:t>
            </a:r>
            <a:r>
              <a:rPr lang="en-GB" sz="2000" dirty="0" err="1">
                <a:solidFill>
                  <a:schemeClr val="tx1"/>
                </a:solidFill>
              </a:rPr>
              <a:t>region_name</a:t>
            </a:r>
            <a:r>
              <a:rPr lang="en-GB" sz="2000" dirty="0">
                <a:solidFill>
                  <a:schemeClr val="tx1"/>
                </a:solidFill>
              </a:rPr>
              <a:t> = 'Asia'));</a:t>
            </a:r>
            <a:endParaRPr lang="en-IN" sz="2000" dirty="0">
              <a:solidFill>
                <a:schemeClr val="tx1"/>
              </a:solidFill>
            </a:endParaRPr>
          </a:p>
        </p:txBody>
      </p:sp>
    </p:spTree>
    <p:extLst>
      <p:ext uri="{BB962C8B-B14F-4D97-AF65-F5344CB8AC3E}">
        <p14:creationId xmlns:p14="http://schemas.microsoft.com/office/powerpoint/2010/main" val="1150428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Examples</a:t>
            </a:r>
            <a:endParaRPr lang="en-IN" dirty="0"/>
          </a:p>
        </p:txBody>
      </p:sp>
      <p:sp>
        <p:nvSpPr>
          <p:cNvPr id="3" name="Content Placeholder 2"/>
          <p:cNvSpPr>
            <a:spLocks noGrp="1"/>
          </p:cNvSpPr>
          <p:nvPr>
            <p:ph idx="1"/>
          </p:nvPr>
        </p:nvSpPr>
        <p:spPr/>
        <p:txBody>
          <a:bodyPr/>
          <a:lstStyle/>
          <a:p>
            <a:endParaRPr lang="en-IN" dirty="0"/>
          </a:p>
        </p:txBody>
      </p:sp>
      <p:sp>
        <p:nvSpPr>
          <p:cNvPr id="4" name="Content Placeholder 3"/>
          <p:cNvSpPr txBox="1">
            <a:spLocks/>
          </p:cNvSpPr>
          <p:nvPr/>
        </p:nvSpPr>
        <p:spPr>
          <a:xfrm>
            <a:off x="761619" y="1907174"/>
            <a:ext cx="10592181" cy="149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l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lt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lt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9pPr>
          </a:lstStyle>
          <a:p>
            <a:pPr algn="ctr"/>
            <a:r>
              <a:rPr lang="en-IN" dirty="0" smtClean="0"/>
              <a:t>List the employees working from  London.</a:t>
            </a:r>
          </a:p>
          <a:p>
            <a:pPr algn="ctr"/>
            <a:endParaRPr lang="en-IN" dirty="0"/>
          </a:p>
        </p:txBody>
      </p:sp>
      <p:sp>
        <p:nvSpPr>
          <p:cNvPr id="5" name="Rectangle 4"/>
          <p:cNvSpPr/>
          <p:nvPr/>
        </p:nvSpPr>
        <p:spPr>
          <a:xfrm>
            <a:off x="1440431" y="2525676"/>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 from employees where </a:t>
            </a:r>
            <a:r>
              <a:rPr lang="en-GB" sz="2000" dirty="0" err="1">
                <a:solidFill>
                  <a:schemeClr val="tx1"/>
                </a:solidFill>
              </a:rPr>
              <a:t>department_id</a:t>
            </a:r>
            <a:r>
              <a:rPr lang="en-GB" sz="2000" dirty="0">
                <a:solidFill>
                  <a:schemeClr val="tx1"/>
                </a:solidFill>
              </a:rPr>
              <a:t> = </a:t>
            </a:r>
            <a:endParaRPr lang="en-GB" sz="2000" dirty="0" smtClean="0">
              <a:solidFill>
                <a:schemeClr val="tx1"/>
              </a:solidFill>
            </a:endParaRPr>
          </a:p>
          <a:p>
            <a:pPr algn="ctr"/>
            <a:r>
              <a:rPr lang="en-GB" sz="2000" dirty="0" smtClean="0">
                <a:solidFill>
                  <a:schemeClr val="tx1"/>
                </a:solidFill>
              </a:rPr>
              <a:t>(</a:t>
            </a:r>
            <a:r>
              <a:rPr lang="en-GB" sz="2000" dirty="0">
                <a:solidFill>
                  <a:schemeClr val="tx1"/>
                </a:solidFill>
              </a:rPr>
              <a:t>select </a:t>
            </a:r>
            <a:r>
              <a:rPr lang="en-GB" sz="2000" dirty="0" err="1">
                <a:solidFill>
                  <a:schemeClr val="tx1"/>
                </a:solidFill>
              </a:rPr>
              <a:t>department_id</a:t>
            </a:r>
            <a:r>
              <a:rPr lang="en-GB" sz="2000" dirty="0">
                <a:solidFill>
                  <a:schemeClr val="tx1"/>
                </a:solidFill>
              </a:rPr>
              <a:t> from departments where </a:t>
            </a:r>
            <a:r>
              <a:rPr lang="en-GB" sz="2000" dirty="0" err="1">
                <a:solidFill>
                  <a:schemeClr val="tx1"/>
                </a:solidFill>
              </a:rPr>
              <a:t>location_id</a:t>
            </a:r>
            <a:r>
              <a:rPr lang="en-GB" sz="2000" dirty="0">
                <a:solidFill>
                  <a:schemeClr val="tx1"/>
                </a:solidFill>
              </a:rPr>
              <a:t> = </a:t>
            </a:r>
            <a:endParaRPr lang="en-GB" sz="2000" dirty="0" smtClean="0">
              <a:solidFill>
                <a:schemeClr val="tx1"/>
              </a:solidFill>
            </a:endParaRPr>
          </a:p>
          <a:p>
            <a:pPr algn="ctr"/>
            <a:r>
              <a:rPr lang="en-GB" sz="2000" dirty="0" smtClean="0">
                <a:solidFill>
                  <a:schemeClr val="tx1"/>
                </a:solidFill>
              </a:rPr>
              <a:t>(</a:t>
            </a:r>
            <a:r>
              <a:rPr lang="en-GB" sz="2000" dirty="0">
                <a:solidFill>
                  <a:schemeClr val="tx1"/>
                </a:solidFill>
              </a:rPr>
              <a:t>select </a:t>
            </a:r>
            <a:r>
              <a:rPr lang="en-GB" sz="2000" dirty="0" err="1">
                <a:solidFill>
                  <a:schemeClr val="tx1"/>
                </a:solidFill>
              </a:rPr>
              <a:t>location_id</a:t>
            </a:r>
            <a:r>
              <a:rPr lang="en-GB" sz="2000" dirty="0">
                <a:solidFill>
                  <a:schemeClr val="tx1"/>
                </a:solidFill>
              </a:rPr>
              <a:t> from locations where city ='London'));</a:t>
            </a:r>
            <a:endParaRPr lang="en-IN" sz="2000" dirty="0">
              <a:solidFill>
                <a:schemeClr val="tx1"/>
              </a:solidFill>
            </a:endParaRPr>
          </a:p>
        </p:txBody>
      </p:sp>
      <p:sp>
        <p:nvSpPr>
          <p:cNvPr id="6" name="Content Placeholder 3"/>
          <p:cNvSpPr txBox="1">
            <a:spLocks/>
          </p:cNvSpPr>
          <p:nvPr/>
        </p:nvSpPr>
        <p:spPr>
          <a:xfrm>
            <a:off x="914019" y="4149633"/>
            <a:ext cx="10592181" cy="149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l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lt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lt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9pPr>
          </a:lstStyle>
          <a:p>
            <a:pPr algn="ctr"/>
            <a:r>
              <a:rPr lang="en-IN" dirty="0" smtClean="0"/>
              <a:t>List the employees who have ‘St’ in their office address.</a:t>
            </a:r>
          </a:p>
          <a:p>
            <a:pPr algn="ctr"/>
            <a:endParaRPr lang="en-IN" dirty="0"/>
          </a:p>
        </p:txBody>
      </p:sp>
      <p:sp>
        <p:nvSpPr>
          <p:cNvPr id="7" name="Rectangle 6"/>
          <p:cNvSpPr/>
          <p:nvPr/>
        </p:nvSpPr>
        <p:spPr>
          <a:xfrm>
            <a:off x="1592831" y="4781990"/>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 from employees where </a:t>
            </a:r>
            <a:r>
              <a:rPr lang="en-GB" sz="2000" dirty="0" err="1">
                <a:solidFill>
                  <a:schemeClr val="tx1"/>
                </a:solidFill>
              </a:rPr>
              <a:t>department_id</a:t>
            </a:r>
            <a:r>
              <a:rPr lang="en-GB" sz="2000" dirty="0">
                <a:solidFill>
                  <a:schemeClr val="tx1"/>
                </a:solidFill>
              </a:rPr>
              <a:t> </a:t>
            </a:r>
            <a:r>
              <a:rPr lang="en-GB" sz="2000" dirty="0" smtClean="0">
                <a:solidFill>
                  <a:schemeClr val="tx1"/>
                </a:solidFill>
              </a:rPr>
              <a:t>in </a:t>
            </a:r>
          </a:p>
          <a:p>
            <a:pPr algn="ctr"/>
            <a:r>
              <a:rPr lang="en-GB" sz="2000" dirty="0" smtClean="0">
                <a:solidFill>
                  <a:schemeClr val="tx1"/>
                </a:solidFill>
              </a:rPr>
              <a:t>(</a:t>
            </a:r>
            <a:r>
              <a:rPr lang="en-GB" sz="2000" dirty="0">
                <a:solidFill>
                  <a:schemeClr val="tx1"/>
                </a:solidFill>
              </a:rPr>
              <a:t>select </a:t>
            </a:r>
            <a:r>
              <a:rPr lang="en-GB" sz="2000" dirty="0" err="1">
                <a:solidFill>
                  <a:schemeClr val="tx1"/>
                </a:solidFill>
              </a:rPr>
              <a:t>department_id</a:t>
            </a:r>
            <a:r>
              <a:rPr lang="en-GB" sz="2000" dirty="0">
                <a:solidFill>
                  <a:schemeClr val="tx1"/>
                </a:solidFill>
              </a:rPr>
              <a:t> from departments where </a:t>
            </a:r>
            <a:r>
              <a:rPr lang="en-GB" sz="2000" dirty="0" err="1">
                <a:solidFill>
                  <a:schemeClr val="tx1"/>
                </a:solidFill>
              </a:rPr>
              <a:t>location_id</a:t>
            </a:r>
            <a:r>
              <a:rPr lang="en-GB" sz="2000" dirty="0">
                <a:solidFill>
                  <a:schemeClr val="tx1"/>
                </a:solidFill>
              </a:rPr>
              <a:t> </a:t>
            </a:r>
            <a:r>
              <a:rPr lang="en-GB" sz="2000" dirty="0" smtClean="0">
                <a:solidFill>
                  <a:schemeClr val="tx1"/>
                </a:solidFill>
              </a:rPr>
              <a:t>in</a:t>
            </a:r>
          </a:p>
          <a:p>
            <a:pPr algn="ctr"/>
            <a:r>
              <a:rPr lang="en-GB" sz="2000" dirty="0" smtClean="0">
                <a:solidFill>
                  <a:schemeClr val="tx1"/>
                </a:solidFill>
              </a:rPr>
              <a:t>(</a:t>
            </a:r>
            <a:r>
              <a:rPr lang="en-GB" sz="2000" dirty="0">
                <a:solidFill>
                  <a:schemeClr val="tx1"/>
                </a:solidFill>
              </a:rPr>
              <a:t>select </a:t>
            </a:r>
            <a:r>
              <a:rPr lang="en-GB" sz="2000" dirty="0" err="1">
                <a:solidFill>
                  <a:schemeClr val="tx1"/>
                </a:solidFill>
              </a:rPr>
              <a:t>location_id</a:t>
            </a:r>
            <a:r>
              <a:rPr lang="en-GB" sz="2000" dirty="0">
                <a:solidFill>
                  <a:schemeClr val="tx1"/>
                </a:solidFill>
              </a:rPr>
              <a:t> from locations where </a:t>
            </a:r>
            <a:r>
              <a:rPr lang="en-GB" sz="2000" dirty="0" err="1">
                <a:solidFill>
                  <a:schemeClr val="tx1"/>
                </a:solidFill>
              </a:rPr>
              <a:t>street_address</a:t>
            </a:r>
            <a:r>
              <a:rPr lang="en-GB" sz="2000" dirty="0">
                <a:solidFill>
                  <a:schemeClr val="tx1"/>
                </a:solidFill>
              </a:rPr>
              <a:t> like '%St%'));</a:t>
            </a:r>
            <a:endParaRPr lang="en-IN" sz="2000" dirty="0">
              <a:solidFill>
                <a:schemeClr val="tx1"/>
              </a:solidFill>
            </a:endParaRPr>
          </a:p>
        </p:txBody>
      </p:sp>
    </p:spTree>
    <p:extLst>
      <p:ext uri="{BB962C8B-B14F-4D97-AF65-F5344CB8AC3E}">
        <p14:creationId xmlns:p14="http://schemas.microsoft.com/office/powerpoint/2010/main" val="4159263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DML statements</a:t>
            </a:r>
            <a:endParaRPr lang="en-IN" dirty="0"/>
          </a:p>
        </p:txBody>
      </p:sp>
      <p:sp>
        <p:nvSpPr>
          <p:cNvPr id="3" name="Content Placeholder 2"/>
          <p:cNvSpPr>
            <a:spLocks noGrp="1"/>
          </p:cNvSpPr>
          <p:nvPr>
            <p:ph idx="1"/>
          </p:nvPr>
        </p:nvSpPr>
        <p:spPr/>
        <p:txBody>
          <a:bodyPr>
            <a:normAutofit/>
          </a:bodyPr>
          <a:lstStyle/>
          <a:p>
            <a:pPr fontAlgn="base"/>
            <a:r>
              <a:rPr lang="en-GB" dirty="0"/>
              <a:t>Besides subqueries within the WHERE clause of a SELECT statement, you can use subqueries within other data manipulation language (DML) statements, including the WHERE clause of DELETE and UPDATE statements.</a:t>
            </a:r>
          </a:p>
          <a:p>
            <a:pPr fontAlgn="base"/>
            <a:r>
              <a:rPr lang="en-GB" dirty="0" smtClean="0"/>
              <a:t>Subquery can also be used in DML </a:t>
            </a:r>
            <a:r>
              <a:rPr lang="en-GB" dirty="0"/>
              <a:t>statement </a:t>
            </a:r>
            <a:r>
              <a:rPr lang="en-GB" dirty="0" smtClean="0"/>
              <a:t>like INSERT </a:t>
            </a:r>
            <a:r>
              <a:rPr lang="en-GB" dirty="0"/>
              <a:t>statement.</a:t>
            </a:r>
          </a:p>
          <a:p>
            <a:pPr fontAlgn="base"/>
            <a:r>
              <a:rPr lang="en-GB" u="sng" dirty="0" smtClean="0">
                <a:solidFill>
                  <a:srgbClr val="0070C0"/>
                </a:solidFill>
              </a:rPr>
              <a:t>The </a:t>
            </a:r>
            <a:r>
              <a:rPr lang="en-GB" u="sng" dirty="0">
                <a:solidFill>
                  <a:srgbClr val="0070C0"/>
                </a:solidFill>
              </a:rPr>
              <a:t>subquery does not include a correlated column </a:t>
            </a:r>
            <a:r>
              <a:rPr lang="en-GB" u="sng" dirty="0" smtClean="0">
                <a:solidFill>
                  <a:srgbClr val="0070C0"/>
                </a:solidFill>
              </a:rPr>
              <a:t>name for DML.</a:t>
            </a:r>
            <a:endParaRPr lang="en-GB" u="sng" dirty="0">
              <a:solidFill>
                <a:srgbClr val="0070C0"/>
              </a:solidFill>
            </a:endParaRPr>
          </a:p>
          <a:p>
            <a:pPr fontAlgn="base"/>
            <a:r>
              <a:rPr lang="en-GB" dirty="0"/>
              <a:t>The subquery is specified using the Condition with Subquery syntax in the WHERE clause of the DELETE or UPDATE statement.</a:t>
            </a:r>
          </a:p>
          <a:p>
            <a:endParaRPr lang="en-IN" dirty="0"/>
          </a:p>
        </p:txBody>
      </p:sp>
    </p:spTree>
    <p:extLst>
      <p:ext uri="{BB962C8B-B14F-4D97-AF65-F5344CB8AC3E}">
        <p14:creationId xmlns:p14="http://schemas.microsoft.com/office/powerpoint/2010/main" val="357584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Insert statement</a:t>
            </a:r>
            <a:endParaRPr lang="en-IN" dirty="0"/>
          </a:p>
        </p:txBody>
      </p:sp>
      <p:sp>
        <p:nvSpPr>
          <p:cNvPr id="3" name="Content Placeholder 2"/>
          <p:cNvSpPr>
            <a:spLocks noGrp="1"/>
          </p:cNvSpPr>
          <p:nvPr>
            <p:ph idx="1"/>
          </p:nvPr>
        </p:nvSpPr>
        <p:spPr/>
        <p:txBody>
          <a:bodyPr/>
          <a:lstStyle/>
          <a:p>
            <a:r>
              <a:rPr lang="en-GB" dirty="0" smtClean="0"/>
              <a:t>Insert statement does not clauses, but it has values to provide.</a:t>
            </a:r>
          </a:p>
          <a:p>
            <a:r>
              <a:rPr lang="en-GB" dirty="0" smtClean="0"/>
              <a:t>Subquery can be used to copy the values of one table into other table.</a:t>
            </a:r>
          </a:p>
          <a:p>
            <a:r>
              <a:rPr lang="en-GB" dirty="0" smtClean="0"/>
              <a:t>The general syntax is </a:t>
            </a:r>
          </a:p>
          <a:p>
            <a:r>
              <a:rPr lang="en-GB" i="1" dirty="0" smtClean="0">
                <a:solidFill>
                  <a:schemeClr val="accent1"/>
                </a:solidFill>
              </a:rPr>
              <a:t>Insert into </a:t>
            </a:r>
            <a:r>
              <a:rPr lang="en-GB" i="1" dirty="0" err="1" smtClean="0">
                <a:solidFill>
                  <a:schemeClr val="accent1"/>
                </a:solidFill>
              </a:rPr>
              <a:t>tablename</a:t>
            </a:r>
            <a:r>
              <a:rPr lang="en-GB" i="1" dirty="0" smtClean="0">
                <a:solidFill>
                  <a:schemeClr val="accent1"/>
                </a:solidFill>
              </a:rPr>
              <a:t> subquery</a:t>
            </a:r>
          </a:p>
          <a:p>
            <a:r>
              <a:rPr lang="en-GB" dirty="0" smtClean="0"/>
              <a:t>Example - </a:t>
            </a:r>
          </a:p>
          <a:p>
            <a:r>
              <a:rPr lang="en-GB" dirty="0" smtClean="0"/>
              <a:t>insert </a:t>
            </a:r>
            <a:r>
              <a:rPr lang="en-GB" dirty="0"/>
              <a:t>into student2 select * from student1;</a:t>
            </a:r>
            <a:endParaRPr lang="en-IN" dirty="0"/>
          </a:p>
        </p:txBody>
      </p:sp>
    </p:spTree>
    <p:extLst>
      <p:ext uri="{BB962C8B-B14F-4D97-AF65-F5344CB8AC3E}">
        <p14:creationId xmlns:p14="http://schemas.microsoft.com/office/powerpoint/2010/main" val="424253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Update and Delete statement</a:t>
            </a:r>
            <a:endParaRPr lang="en-IN" dirty="0"/>
          </a:p>
        </p:txBody>
      </p:sp>
      <p:sp>
        <p:nvSpPr>
          <p:cNvPr id="3" name="Content Placeholder 2"/>
          <p:cNvSpPr>
            <a:spLocks noGrp="1"/>
          </p:cNvSpPr>
          <p:nvPr>
            <p:ph idx="1"/>
          </p:nvPr>
        </p:nvSpPr>
        <p:spPr/>
        <p:txBody>
          <a:bodyPr/>
          <a:lstStyle/>
          <a:p>
            <a:r>
              <a:rPr lang="en-IN" dirty="0" smtClean="0"/>
              <a:t>A subquery can be written in update and delete statement in the where clause </a:t>
            </a:r>
          </a:p>
          <a:p>
            <a:endParaRPr lang="en-IN" dirty="0"/>
          </a:p>
        </p:txBody>
      </p:sp>
      <p:sp>
        <p:nvSpPr>
          <p:cNvPr id="4" name="Content Placeholder 3"/>
          <p:cNvSpPr txBox="1">
            <a:spLocks/>
          </p:cNvSpPr>
          <p:nvPr/>
        </p:nvSpPr>
        <p:spPr>
          <a:xfrm>
            <a:off x="914019" y="2686596"/>
            <a:ext cx="10592181" cy="149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l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lt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lt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9pPr>
          </a:lstStyle>
          <a:p>
            <a:pPr algn="ctr"/>
            <a:r>
              <a:rPr lang="en-IN" dirty="0" smtClean="0"/>
              <a:t>Give 5% increment to all employees of sales department.</a:t>
            </a:r>
          </a:p>
          <a:p>
            <a:pPr algn="ctr"/>
            <a:endParaRPr lang="en-IN" dirty="0"/>
          </a:p>
        </p:txBody>
      </p:sp>
      <p:sp>
        <p:nvSpPr>
          <p:cNvPr id="5" name="Rectangle 4"/>
          <p:cNvSpPr/>
          <p:nvPr/>
        </p:nvSpPr>
        <p:spPr>
          <a:xfrm>
            <a:off x="1592831" y="3305098"/>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update employees set salary = salary * 1.05 where </a:t>
            </a:r>
            <a:r>
              <a:rPr lang="en-GB" sz="2000" dirty="0" err="1">
                <a:solidFill>
                  <a:schemeClr val="tx1"/>
                </a:solidFill>
              </a:rPr>
              <a:t>department_id</a:t>
            </a:r>
            <a:r>
              <a:rPr lang="en-GB" sz="2000" dirty="0">
                <a:solidFill>
                  <a:schemeClr val="tx1"/>
                </a:solidFill>
              </a:rPr>
              <a:t> = (select </a:t>
            </a:r>
            <a:r>
              <a:rPr lang="en-GB" sz="2000" dirty="0" err="1">
                <a:solidFill>
                  <a:schemeClr val="tx1"/>
                </a:solidFill>
              </a:rPr>
              <a:t>department_id</a:t>
            </a:r>
            <a:r>
              <a:rPr lang="en-GB" sz="2000" dirty="0">
                <a:solidFill>
                  <a:schemeClr val="tx1"/>
                </a:solidFill>
              </a:rPr>
              <a:t> from departments where </a:t>
            </a:r>
            <a:r>
              <a:rPr lang="en-GB" sz="2000" dirty="0" err="1">
                <a:solidFill>
                  <a:schemeClr val="tx1"/>
                </a:solidFill>
              </a:rPr>
              <a:t>department_name</a:t>
            </a:r>
            <a:r>
              <a:rPr lang="en-GB" sz="2000" dirty="0">
                <a:solidFill>
                  <a:schemeClr val="tx1"/>
                </a:solidFill>
              </a:rPr>
              <a:t> ='sales');</a:t>
            </a:r>
            <a:endParaRPr lang="en-IN" sz="2000" dirty="0">
              <a:solidFill>
                <a:schemeClr val="tx1"/>
              </a:solidFill>
            </a:endParaRPr>
          </a:p>
        </p:txBody>
      </p:sp>
      <p:sp>
        <p:nvSpPr>
          <p:cNvPr id="6" name="Content Placeholder 3"/>
          <p:cNvSpPr txBox="1">
            <a:spLocks/>
          </p:cNvSpPr>
          <p:nvPr/>
        </p:nvSpPr>
        <p:spPr>
          <a:xfrm>
            <a:off x="1066419" y="4667790"/>
            <a:ext cx="10592181" cy="149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l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lt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lt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9pPr>
          </a:lstStyle>
          <a:p>
            <a:pPr algn="ctr"/>
            <a:r>
              <a:rPr lang="en-IN" dirty="0" smtClean="0"/>
              <a:t>Remove all the employees from sales department.</a:t>
            </a:r>
          </a:p>
          <a:p>
            <a:pPr algn="ctr"/>
            <a:endParaRPr lang="en-IN" dirty="0"/>
          </a:p>
        </p:txBody>
      </p:sp>
      <p:sp>
        <p:nvSpPr>
          <p:cNvPr id="7" name="Rectangle 6"/>
          <p:cNvSpPr/>
          <p:nvPr/>
        </p:nvSpPr>
        <p:spPr>
          <a:xfrm>
            <a:off x="1745231" y="5286292"/>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delete from employees where </a:t>
            </a:r>
            <a:r>
              <a:rPr lang="en-GB" sz="2000" dirty="0" err="1">
                <a:solidFill>
                  <a:schemeClr val="tx1"/>
                </a:solidFill>
              </a:rPr>
              <a:t>department_id</a:t>
            </a:r>
            <a:r>
              <a:rPr lang="en-GB" sz="2000" dirty="0">
                <a:solidFill>
                  <a:schemeClr val="tx1"/>
                </a:solidFill>
              </a:rPr>
              <a:t> = (select </a:t>
            </a:r>
            <a:r>
              <a:rPr lang="en-GB" sz="2000" dirty="0" err="1">
                <a:solidFill>
                  <a:schemeClr val="tx1"/>
                </a:solidFill>
              </a:rPr>
              <a:t>department_id</a:t>
            </a:r>
            <a:r>
              <a:rPr lang="en-GB" sz="2000" dirty="0">
                <a:solidFill>
                  <a:schemeClr val="tx1"/>
                </a:solidFill>
              </a:rPr>
              <a:t> from departments where </a:t>
            </a:r>
            <a:r>
              <a:rPr lang="en-GB" sz="2000" dirty="0" err="1">
                <a:solidFill>
                  <a:schemeClr val="tx1"/>
                </a:solidFill>
              </a:rPr>
              <a:t>department_name</a:t>
            </a:r>
            <a:r>
              <a:rPr lang="en-GB" sz="2000" dirty="0">
                <a:solidFill>
                  <a:schemeClr val="tx1"/>
                </a:solidFill>
              </a:rPr>
              <a:t> ='sales');</a:t>
            </a:r>
            <a:endParaRPr lang="en-IN" sz="2000" dirty="0">
              <a:solidFill>
                <a:schemeClr val="tx1"/>
              </a:solidFill>
            </a:endParaRPr>
          </a:p>
        </p:txBody>
      </p:sp>
    </p:spTree>
    <p:extLst>
      <p:ext uri="{BB962C8B-B14F-4D97-AF65-F5344CB8AC3E}">
        <p14:creationId xmlns:p14="http://schemas.microsoft.com/office/powerpoint/2010/main" val="647748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Row Subquery</a:t>
            </a:r>
            <a:endParaRPr lang="en-IN" dirty="0"/>
          </a:p>
        </p:txBody>
      </p:sp>
      <p:sp>
        <p:nvSpPr>
          <p:cNvPr id="3" name="Content Placeholder 2"/>
          <p:cNvSpPr>
            <a:spLocks noGrp="1"/>
          </p:cNvSpPr>
          <p:nvPr>
            <p:ph idx="1"/>
          </p:nvPr>
        </p:nvSpPr>
        <p:spPr/>
        <p:txBody>
          <a:bodyPr/>
          <a:lstStyle/>
          <a:p>
            <a:r>
              <a:rPr lang="en-GB" dirty="0"/>
              <a:t>A row subquery is a subquery that returns a single row and more than one column value. You can use = , &gt;, &lt;, &gt;=, &lt;=, &lt;&gt;, !=, &lt;=&gt; comparison operators</a:t>
            </a:r>
            <a:r>
              <a:rPr lang="en-GB" dirty="0" smtClean="0"/>
              <a:t>.</a:t>
            </a:r>
          </a:p>
          <a:p>
            <a:r>
              <a:rPr lang="en-GB" dirty="0"/>
              <a:t>An error occurs if the subquery produces multiple rows because a row subquery can return at most one row.</a:t>
            </a:r>
            <a:endParaRPr lang="en-IN" dirty="0"/>
          </a:p>
        </p:txBody>
      </p:sp>
      <p:sp>
        <p:nvSpPr>
          <p:cNvPr id="4" name="Content Placeholder 3"/>
          <p:cNvSpPr txBox="1">
            <a:spLocks/>
          </p:cNvSpPr>
          <p:nvPr/>
        </p:nvSpPr>
        <p:spPr>
          <a:xfrm>
            <a:off x="838200" y="3879273"/>
            <a:ext cx="10515600" cy="229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dirty="0" smtClean="0"/>
              <a:t>Find the employee working at location 1800 and who is not a manager.</a:t>
            </a:r>
          </a:p>
          <a:p>
            <a:pPr algn="ctr"/>
            <a:endParaRPr lang="en-IN" dirty="0"/>
          </a:p>
        </p:txBody>
      </p:sp>
      <p:sp>
        <p:nvSpPr>
          <p:cNvPr id="5" name="Rectangle 4"/>
          <p:cNvSpPr/>
          <p:nvPr/>
        </p:nvSpPr>
        <p:spPr>
          <a:xfrm>
            <a:off x="1740877" y="5125691"/>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 FROM employees WHERE ROW(</a:t>
            </a:r>
            <a:r>
              <a:rPr lang="en-GB" sz="2000" dirty="0" err="1">
                <a:solidFill>
                  <a:schemeClr val="tx1"/>
                </a:solidFill>
              </a:rPr>
              <a:t>department_id</a:t>
            </a:r>
            <a:r>
              <a:rPr lang="en-GB" sz="2000" dirty="0">
                <a:solidFill>
                  <a:schemeClr val="tx1"/>
                </a:solidFill>
              </a:rPr>
              <a:t>, </a:t>
            </a:r>
            <a:r>
              <a:rPr lang="en-GB" sz="2000" dirty="0" err="1">
                <a:solidFill>
                  <a:schemeClr val="tx1"/>
                </a:solidFill>
              </a:rPr>
              <a:t>manager_id</a:t>
            </a:r>
            <a:r>
              <a:rPr lang="en-GB" sz="2000" dirty="0">
                <a:solidFill>
                  <a:schemeClr val="tx1"/>
                </a:solidFill>
              </a:rPr>
              <a:t>) = (SELECT </a:t>
            </a:r>
            <a:r>
              <a:rPr lang="en-GB" sz="2000" dirty="0" err="1">
                <a:solidFill>
                  <a:schemeClr val="tx1"/>
                </a:solidFill>
              </a:rPr>
              <a:t>department_id</a:t>
            </a:r>
            <a:r>
              <a:rPr lang="en-GB" sz="2000" dirty="0">
                <a:solidFill>
                  <a:schemeClr val="tx1"/>
                </a:solidFill>
              </a:rPr>
              <a:t>, </a:t>
            </a:r>
            <a:r>
              <a:rPr lang="en-GB" sz="2000" dirty="0" err="1">
                <a:solidFill>
                  <a:schemeClr val="tx1"/>
                </a:solidFill>
              </a:rPr>
              <a:t>manager_id</a:t>
            </a:r>
            <a:r>
              <a:rPr lang="en-GB" sz="2000" dirty="0">
                <a:solidFill>
                  <a:schemeClr val="tx1"/>
                </a:solidFill>
              </a:rPr>
              <a:t> FROM departments WHERE </a:t>
            </a:r>
            <a:r>
              <a:rPr lang="en-GB" sz="2000" dirty="0" err="1">
                <a:solidFill>
                  <a:schemeClr val="tx1"/>
                </a:solidFill>
              </a:rPr>
              <a:t>location_id</a:t>
            </a:r>
            <a:r>
              <a:rPr lang="en-GB" sz="2000" dirty="0">
                <a:solidFill>
                  <a:schemeClr val="tx1"/>
                </a:solidFill>
              </a:rPr>
              <a:t> = 1800);</a:t>
            </a:r>
            <a:endParaRPr lang="en-IN" sz="2000" dirty="0">
              <a:solidFill>
                <a:schemeClr val="tx1"/>
              </a:solidFill>
            </a:endParaRPr>
          </a:p>
        </p:txBody>
      </p:sp>
    </p:spTree>
    <p:extLst>
      <p:ext uri="{BB962C8B-B14F-4D97-AF65-F5344CB8AC3E}">
        <p14:creationId xmlns:p14="http://schemas.microsoft.com/office/powerpoint/2010/main" val="38495974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with clause</a:t>
            </a:r>
            <a:endParaRPr lang="en-IN" dirty="0"/>
          </a:p>
        </p:txBody>
      </p:sp>
      <p:sp>
        <p:nvSpPr>
          <p:cNvPr id="3" name="Content Placeholder 2"/>
          <p:cNvSpPr>
            <a:spLocks noGrp="1"/>
          </p:cNvSpPr>
          <p:nvPr>
            <p:ph idx="1"/>
          </p:nvPr>
        </p:nvSpPr>
        <p:spPr/>
        <p:txBody>
          <a:bodyPr/>
          <a:lstStyle/>
          <a:p>
            <a:r>
              <a:rPr lang="en-GB" dirty="0"/>
              <a:t>To specify common table expressions, use a WITH clause that has one or more comma-separated </a:t>
            </a:r>
            <a:r>
              <a:rPr lang="en-GB" dirty="0" err="1"/>
              <a:t>subclauses</a:t>
            </a:r>
            <a:r>
              <a:rPr lang="en-GB" dirty="0"/>
              <a:t>. </a:t>
            </a:r>
            <a:endParaRPr lang="en-GB" dirty="0" smtClean="0"/>
          </a:p>
          <a:p>
            <a:r>
              <a:rPr lang="en-GB" dirty="0" smtClean="0"/>
              <a:t>Each </a:t>
            </a:r>
            <a:r>
              <a:rPr lang="en-GB" dirty="0" err="1"/>
              <a:t>subclause</a:t>
            </a:r>
            <a:r>
              <a:rPr lang="en-GB" dirty="0"/>
              <a:t> provides a subquery that produces a result set, and associates a name with the subquery. </a:t>
            </a:r>
            <a:endParaRPr lang="en-GB" dirty="0" smtClean="0"/>
          </a:p>
          <a:p>
            <a:r>
              <a:rPr lang="en-GB" dirty="0" smtClean="0"/>
              <a:t>The </a:t>
            </a:r>
            <a:r>
              <a:rPr lang="en-GB" dirty="0"/>
              <a:t>following example defines CTEs named cte1 and cte2 in the WITH clause, and refers to them in the top-level SELECT that follows the WITH clause</a:t>
            </a:r>
            <a:r>
              <a:rPr lang="en-GB" dirty="0" smtClean="0"/>
              <a:t>:</a:t>
            </a:r>
          </a:p>
          <a:p>
            <a:r>
              <a:rPr lang="en-GB" i="1" dirty="0">
                <a:solidFill>
                  <a:schemeClr val="accent1"/>
                </a:solidFill>
              </a:rPr>
              <a:t>WITH cte1 AS (SELECT a, b FROM table1), cte2 AS (SELECT c, d FROM table2) SELECT b, d FROM cte1 JOIN cte2 WHERE cte1.a = cte2.c;</a:t>
            </a:r>
            <a:endParaRPr lang="en-IN" i="1" dirty="0">
              <a:solidFill>
                <a:schemeClr val="accent1"/>
              </a:solidFill>
            </a:endParaRPr>
          </a:p>
        </p:txBody>
      </p:sp>
    </p:spTree>
    <p:extLst>
      <p:ext uri="{BB962C8B-B14F-4D97-AF65-F5344CB8AC3E}">
        <p14:creationId xmlns:p14="http://schemas.microsoft.com/office/powerpoint/2010/main" val="22018104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idx="1"/>
          </p:nvPr>
        </p:nvSpPr>
        <p:spPr/>
        <p:txBody>
          <a:bodyPr/>
          <a:lstStyle/>
          <a:p>
            <a:r>
              <a:rPr lang="en-GB" dirty="0"/>
              <a:t>with </a:t>
            </a:r>
            <a:r>
              <a:rPr lang="en-GB" dirty="0" err="1"/>
              <a:t>temporaryTable</a:t>
            </a:r>
            <a:r>
              <a:rPr lang="en-GB" dirty="0"/>
              <a:t>(</a:t>
            </a:r>
            <a:r>
              <a:rPr lang="en-GB" dirty="0" err="1"/>
              <a:t>averageValue</a:t>
            </a:r>
            <a:r>
              <a:rPr lang="en-GB" dirty="0"/>
              <a:t>) as    </a:t>
            </a:r>
            <a:endParaRPr lang="en-GB" dirty="0" smtClean="0"/>
          </a:p>
          <a:p>
            <a:r>
              <a:rPr lang="en-GB" dirty="0" smtClean="0"/>
              <a:t>(</a:t>
            </a:r>
            <a:r>
              <a:rPr lang="en-GB" dirty="0"/>
              <a:t>SELECT </a:t>
            </a:r>
            <a:r>
              <a:rPr lang="en-GB" dirty="0" err="1"/>
              <a:t>avg</a:t>
            </a:r>
            <a:r>
              <a:rPr lang="en-GB" dirty="0"/>
              <a:t>(salary)    from </a:t>
            </a:r>
            <a:r>
              <a:rPr lang="en-GB" dirty="0" smtClean="0"/>
              <a:t>employees   )     </a:t>
            </a:r>
          </a:p>
          <a:p>
            <a:r>
              <a:rPr lang="en-GB" dirty="0" smtClean="0"/>
              <a:t>SELECT </a:t>
            </a:r>
            <a:r>
              <a:rPr lang="en-GB" dirty="0" err="1"/>
              <a:t>first_name</a:t>
            </a:r>
            <a:r>
              <a:rPr lang="en-GB" dirty="0"/>
              <a:t>, salary         FROM employees, </a:t>
            </a:r>
            <a:r>
              <a:rPr lang="en-GB" dirty="0" err="1"/>
              <a:t>temporaryTable</a:t>
            </a:r>
            <a:r>
              <a:rPr lang="en-GB" dirty="0"/>
              <a:t>         WHERE </a:t>
            </a:r>
            <a:r>
              <a:rPr lang="en-GB" dirty="0" err="1"/>
              <a:t>employees.salary</a:t>
            </a:r>
            <a:r>
              <a:rPr lang="en-GB" dirty="0"/>
              <a:t> &gt; </a:t>
            </a:r>
            <a:r>
              <a:rPr lang="en-GB" dirty="0" err="1"/>
              <a:t>temporaryTable.averageValue</a:t>
            </a:r>
            <a:r>
              <a:rPr lang="en-GB" dirty="0"/>
              <a:t>;</a:t>
            </a:r>
            <a:endParaRPr lang="en-IN" dirty="0"/>
          </a:p>
        </p:txBody>
      </p:sp>
    </p:spTree>
    <p:extLst>
      <p:ext uri="{BB962C8B-B14F-4D97-AF65-F5344CB8AC3E}">
        <p14:creationId xmlns:p14="http://schemas.microsoft.com/office/powerpoint/2010/main" val="22760171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Subquery in joins</a:t>
            </a:r>
          </a:p>
        </p:txBody>
      </p:sp>
      <p:sp>
        <p:nvSpPr>
          <p:cNvPr id="3" name="Content Placeholder 2"/>
          <p:cNvSpPr>
            <a:spLocks noGrp="1"/>
          </p:cNvSpPr>
          <p:nvPr>
            <p:ph idx="1"/>
          </p:nvPr>
        </p:nvSpPr>
        <p:spPr/>
        <p:txBody>
          <a:bodyPr/>
          <a:lstStyle/>
          <a:p>
            <a:r>
              <a:rPr lang="en-GB" dirty="0"/>
              <a:t>A subquery can be used with JOIN operation</a:t>
            </a:r>
            <a:r>
              <a:rPr lang="en-GB" dirty="0" smtClean="0"/>
              <a:t>.</a:t>
            </a:r>
          </a:p>
          <a:p>
            <a:r>
              <a:rPr lang="en-GB" dirty="0" smtClean="0"/>
              <a:t>The </a:t>
            </a:r>
            <a:r>
              <a:rPr lang="en-GB" dirty="0"/>
              <a:t>subquery actually returns a temporary table which is handled by database server in memory. </a:t>
            </a:r>
            <a:endParaRPr lang="en-GB" dirty="0" smtClean="0"/>
          </a:p>
          <a:p>
            <a:r>
              <a:rPr lang="en-GB" dirty="0" smtClean="0"/>
              <a:t>The </a:t>
            </a:r>
            <a:r>
              <a:rPr lang="en-GB" dirty="0"/>
              <a:t>temporary table from the subquery is given an alias so that we can refer to it in the outer select statement</a:t>
            </a:r>
            <a:r>
              <a:rPr lang="en-GB" dirty="0" smtClean="0"/>
              <a:t>.</a:t>
            </a:r>
          </a:p>
          <a:p>
            <a:endParaRPr lang="en-GB" dirty="0"/>
          </a:p>
          <a:p>
            <a:endParaRPr lang="en-IN" dirty="0"/>
          </a:p>
        </p:txBody>
      </p:sp>
      <p:sp>
        <p:nvSpPr>
          <p:cNvPr id="4" name="Content Placeholder 3"/>
          <p:cNvSpPr txBox="1">
            <a:spLocks/>
          </p:cNvSpPr>
          <p:nvPr/>
        </p:nvSpPr>
        <p:spPr>
          <a:xfrm>
            <a:off x="974979" y="4380407"/>
            <a:ext cx="10592181" cy="1497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l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lt1"/>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lt1"/>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lt1"/>
                </a:solidFill>
                <a:latin typeface="+mn-lt"/>
                <a:ea typeface="+mn-ea"/>
                <a:cs typeface="+mn-cs"/>
              </a:defRPr>
            </a:lvl9pPr>
          </a:lstStyle>
          <a:p>
            <a:pPr algn="ctr"/>
            <a:r>
              <a:rPr lang="en-IN" dirty="0" smtClean="0"/>
              <a:t>Find maximum salary for each country.</a:t>
            </a:r>
          </a:p>
          <a:p>
            <a:pPr algn="ctr"/>
            <a:endParaRPr lang="en-IN" dirty="0"/>
          </a:p>
        </p:txBody>
      </p:sp>
      <p:sp>
        <p:nvSpPr>
          <p:cNvPr id="5" name="Rectangle 4"/>
          <p:cNvSpPr/>
          <p:nvPr/>
        </p:nvSpPr>
        <p:spPr>
          <a:xfrm>
            <a:off x="1653791" y="4998909"/>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select max(</a:t>
            </a:r>
            <a:r>
              <a:rPr lang="en-GB" sz="2000" dirty="0" err="1">
                <a:solidFill>
                  <a:schemeClr val="tx1"/>
                </a:solidFill>
              </a:rPr>
              <a:t>T.salary</a:t>
            </a:r>
            <a:r>
              <a:rPr lang="en-GB" sz="2000" dirty="0">
                <a:solidFill>
                  <a:schemeClr val="tx1"/>
                </a:solidFill>
              </a:rPr>
              <a:t>),</a:t>
            </a:r>
            <a:r>
              <a:rPr lang="en-GB" sz="2000" dirty="0" err="1">
                <a:solidFill>
                  <a:schemeClr val="tx1"/>
                </a:solidFill>
              </a:rPr>
              <a:t>T.country_id</a:t>
            </a:r>
            <a:r>
              <a:rPr lang="en-GB" sz="2000" dirty="0">
                <a:solidFill>
                  <a:schemeClr val="tx1"/>
                </a:solidFill>
              </a:rPr>
              <a:t> from (select </a:t>
            </a:r>
            <a:r>
              <a:rPr lang="en-GB" sz="2000" dirty="0" err="1">
                <a:solidFill>
                  <a:schemeClr val="tx1"/>
                </a:solidFill>
              </a:rPr>
              <a:t>salary,department_id,location_id,country_id</a:t>
            </a:r>
            <a:r>
              <a:rPr lang="en-GB" sz="2000" dirty="0">
                <a:solidFill>
                  <a:schemeClr val="tx1"/>
                </a:solidFill>
              </a:rPr>
              <a:t> from employees natural join departments natural join locations) </a:t>
            </a:r>
            <a:r>
              <a:rPr lang="en-GB" sz="2000" dirty="0" smtClean="0">
                <a:solidFill>
                  <a:schemeClr val="tx1"/>
                </a:solidFill>
              </a:rPr>
              <a:t>T group </a:t>
            </a:r>
            <a:r>
              <a:rPr lang="en-GB" sz="2000" dirty="0">
                <a:solidFill>
                  <a:schemeClr val="tx1"/>
                </a:solidFill>
              </a:rPr>
              <a:t>by </a:t>
            </a:r>
            <a:r>
              <a:rPr lang="en-GB" sz="2000" dirty="0" err="1">
                <a:solidFill>
                  <a:schemeClr val="tx1"/>
                </a:solidFill>
              </a:rPr>
              <a:t>T.country_id</a:t>
            </a:r>
            <a:r>
              <a:rPr lang="en-GB" sz="2000" dirty="0">
                <a:solidFill>
                  <a:schemeClr val="tx1"/>
                </a:solidFill>
              </a:rPr>
              <a:t>;</a:t>
            </a:r>
          </a:p>
        </p:txBody>
      </p:sp>
    </p:spTree>
    <p:extLst>
      <p:ext uri="{BB962C8B-B14F-4D97-AF65-F5344CB8AC3E}">
        <p14:creationId xmlns:p14="http://schemas.microsoft.com/office/powerpoint/2010/main" val="1459829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joins</a:t>
            </a:r>
            <a:endParaRPr lang="en-IN" dirty="0"/>
          </a:p>
        </p:txBody>
      </p:sp>
      <p:sp>
        <p:nvSpPr>
          <p:cNvPr id="3" name="Content Placeholder 2"/>
          <p:cNvSpPr>
            <a:spLocks noGrp="1"/>
          </p:cNvSpPr>
          <p:nvPr>
            <p:ph idx="1"/>
          </p:nvPr>
        </p:nvSpPr>
        <p:spPr/>
        <p:txBody>
          <a:bodyPr/>
          <a:lstStyle/>
          <a:p>
            <a:r>
              <a:rPr lang="en-GB" dirty="0" smtClean="0"/>
              <a:t>List the employees of the department where at least 5 employees are working.</a:t>
            </a:r>
          </a:p>
          <a:p>
            <a:endParaRPr lang="en-GB" dirty="0" smtClean="0"/>
          </a:p>
          <a:p>
            <a:r>
              <a:rPr lang="en-GB" dirty="0" smtClean="0"/>
              <a:t>select </a:t>
            </a:r>
            <a:r>
              <a:rPr lang="en-GB" dirty="0" err="1" smtClean="0"/>
              <a:t>first_name</a:t>
            </a:r>
            <a:r>
              <a:rPr lang="en-GB" dirty="0" smtClean="0"/>
              <a:t>, </a:t>
            </a:r>
            <a:r>
              <a:rPr lang="en-GB" dirty="0" err="1" smtClean="0"/>
              <a:t>Last_name</a:t>
            </a:r>
            <a:r>
              <a:rPr lang="en-GB" dirty="0" smtClean="0"/>
              <a:t>, </a:t>
            </a:r>
            <a:r>
              <a:rPr lang="en-GB" dirty="0" err="1" smtClean="0"/>
              <a:t>s.department_id</a:t>
            </a:r>
            <a:r>
              <a:rPr lang="en-GB" dirty="0" smtClean="0"/>
              <a:t> from (select </a:t>
            </a:r>
            <a:r>
              <a:rPr lang="en-GB" dirty="0" err="1" smtClean="0"/>
              <a:t>department_id</a:t>
            </a:r>
            <a:r>
              <a:rPr lang="en-GB" dirty="0" smtClean="0"/>
              <a:t> from employees group by </a:t>
            </a:r>
            <a:r>
              <a:rPr lang="en-GB" dirty="0" err="1" smtClean="0"/>
              <a:t>department_id</a:t>
            </a:r>
            <a:r>
              <a:rPr lang="en-GB" dirty="0" smtClean="0"/>
              <a:t> having count(</a:t>
            </a:r>
            <a:r>
              <a:rPr lang="en-GB" dirty="0" err="1" smtClean="0"/>
              <a:t>employee_id</a:t>
            </a:r>
            <a:r>
              <a:rPr lang="en-GB" dirty="0" smtClean="0"/>
              <a:t>) &gt;5) s, employees  where </a:t>
            </a:r>
            <a:r>
              <a:rPr lang="en-GB" dirty="0" err="1" smtClean="0"/>
              <a:t>employees.department_id</a:t>
            </a:r>
            <a:r>
              <a:rPr lang="en-GB" dirty="0" smtClean="0"/>
              <a:t> = </a:t>
            </a:r>
            <a:r>
              <a:rPr lang="en-GB" dirty="0" err="1" smtClean="0"/>
              <a:t>s.department_id</a:t>
            </a:r>
            <a:r>
              <a:rPr lang="en-GB" dirty="0" smtClean="0"/>
              <a:t> order by </a:t>
            </a:r>
            <a:r>
              <a:rPr lang="en-GB" dirty="0" err="1" smtClean="0"/>
              <a:t>department_id</a:t>
            </a:r>
            <a:r>
              <a:rPr lang="en-GB" dirty="0" smtClean="0"/>
              <a:t>;</a:t>
            </a:r>
          </a:p>
          <a:p>
            <a:endParaRPr lang="en-GB" dirty="0" smtClean="0"/>
          </a:p>
          <a:p>
            <a:endParaRPr lang="en-IN" dirty="0"/>
          </a:p>
        </p:txBody>
      </p:sp>
    </p:spTree>
    <p:extLst>
      <p:ext uri="{BB962C8B-B14F-4D97-AF65-F5344CB8AC3E}">
        <p14:creationId xmlns:p14="http://schemas.microsoft.com/office/powerpoint/2010/main" val="3321055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a:t>
            </a:r>
            <a:endParaRPr lang="en-IN" dirty="0"/>
          </a:p>
        </p:txBody>
      </p:sp>
      <p:sp>
        <p:nvSpPr>
          <p:cNvPr id="3" name="Content Placeholder 2"/>
          <p:cNvSpPr>
            <a:spLocks noGrp="1"/>
          </p:cNvSpPr>
          <p:nvPr>
            <p:ph idx="1"/>
          </p:nvPr>
        </p:nvSpPr>
        <p:spPr/>
        <p:txBody>
          <a:bodyPr>
            <a:normAutofit lnSpcReduction="10000"/>
          </a:bodyPr>
          <a:lstStyle/>
          <a:p>
            <a:r>
              <a:rPr lang="en-GB" dirty="0"/>
              <a:t>A sub query is a select query that is contained inside another query</a:t>
            </a:r>
            <a:r>
              <a:rPr lang="en-GB" dirty="0" smtClean="0"/>
              <a:t>.</a:t>
            </a:r>
          </a:p>
          <a:p>
            <a:r>
              <a:rPr lang="en-GB" dirty="0" smtClean="0"/>
              <a:t>The </a:t>
            </a:r>
            <a:r>
              <a:rPr lang="en-GB" dirty="0"/>
              <a:t>inner select query is usually used to determine the results of the outer select query</a:t>
            </a:r>
            <a:r>
              <a:rPr lang="en-GB" dirty="0" smtClean="0"/>
              <a:t>.</a:t>
            </a:r>
          </a:p>
          <a:p>
            <a:r>
              <a:rPr lang="en-GB" dirty="0"/>
              <a:t>A MySQL subquery is a query nested within another query such </a:t>
            </a:r>
            <a:r>
              <a:rPr lang="en-GB" dirty="0" smtClean="0"/>
              <a:t>as INSERT, UPDATE, DELETE and SELECT.</a:t>
            </a:r>
          </a:p>
          <a:p>
            <a:r>
              <a:rPr lang="en-GB" dirty="0"/>
              <a:t>These subqueries can reside in the WHERE clause, the FROM clause, or the SELECT clause</a:t>
            </a:r>
            <a:r>
              <a:rPr lang="en-GB" dirty="0" smtClean="0"/>
              <a:t>.</a:t>
            </a:r>
          </a:p>
          <a:p>
            <a:r>
              <a:rPr lang="en-GB" dirty="0"/>
              <a:t>In MySQL, a subquery is also called an INNER QUERY or INNER SELECT.</a:t>
            </a:r>
          </a:p>
          <a:p>
            <a:r>
              <a:rPr lang="en-GB" dirty="0"/>
              <a:t>In MySQL, the main query that contains the subquery is also called the OUTER QUERY or OUTER SELECT.</a:t>
            </a:r>
          </a:p>
          <a:p>
            <a:endParaRPr lang="en-IN" dirty="0"/>
          </a:p>
        </p:txBody>
      </p:sp>
    </p:spTree>
    <p:extLst>
      <p:ext uri="{BB962C8B-B14F-4D97-AF65-F5344CB8AC3E}">
        <p14:creationId xmlns:p14="http://schemas.microsoft.com/office/powerpoint/2010/main" val="36829835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Subquery</a:t>
            </a:r>
            <a:endParaRPr lang="en-IN" dirty="0"/>
          </a:p>
        </p:txBody>
      </p:sp>
      <p:sp>
        <p:nvSpPr>
          <p:cNvPr id="3" name="Content Placeholder 2"/>
          <p:cNvSpPr>
            <a:spLocks noGrp="1"/>
          </p:cNvSpPr>
          <p:nvPr>
            <p:ph idx="1"/>
          </p:nvPr>
        </p:nvSpPr>
        <p:spPr/>
        <p:txBody>
          <a:bodyPr/>
          <a:lstStyle/>
          <a:p>
            <a:pPr algn="just" fontAlgn="base"/>
            <a:r>
              <a:rPr lang="en-GB" dirty="0"/>
              <a:t>The main advantages of subqueries are:</a:t>
            </a:r>
          </a:p>
          <a:p>
            <a:pPr algn="just" fontAlgn="base"/>
            <a:r>
              <a:rPr lang="en-GB" dirty="0"/>
              <a:t>They allow queries that are </a:t>
            </a:r>
            <a:r>
              <a:rPr lang="en-GB" i="1" dirty="0"/>
              <a:t>structured</a:t>
            </a:r>
            <a:r>
              <a:rPr lang="en-GB" dirty="0"/>
              <a:t> so that it is possible to isolate each part of a statement.</a:t>
            </a:r>
          </a:p>
          <a:p>
            <a:pPr algn="just" fontAlgn="base"/>
            <a:r>
              <a:rPr lang="en-GB" dirty="0"/>
              <a:t>They provide alternative ways to perform operations that would otherwise require complex joins and unions.</a:t>
            </a:r>
          </a:p>
          <a:p>
            <a:pPr algn="just" fontAlgn="base"/>
            <a:r>
              <a:rPr lang="en-GB" dirty="0"/>
              <a:t>Many people find subqueries more readable than complex joins or unions. Indeed, it was the innovation of subqueries that gave people the original idea of calling the early SQL “Structured Query Language.”</a:t>
            </a:r>
          </a:p>
          <a:p>
            <a:pPr algn="just"/>
            <a:endParaRPr lang="en-IN" dirty="0"/>
          </a:p>
        </p:txBody>
      </p:sp>
    </p:spTree>
    <p:extLst>
      <p:ext uri="{BB962C8B-B14F-4D97-AF65-F5344CB8AC3E}">
        <p14:creationId xmlns:p14="http://schemas.microsoft.com/office/powerpoint/2010/main" val="65688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Joins v/s subqueries</a:t>
            </a:r>
            <a:endParaRPr lang="en-IN" dirty="0"/>
          </a:p>
        </p:txBody>
      </p:sp>
      <p:sp>
        <p:nvSpPr>
          <p:cNvPr id="3" name="Content Placeholder 2"/>
          <p:cNvSpPr>
            <a:spLocks noGrp="1"/>
          </p:cNvSpPr>
          <p:nvPr>
            <p:ph idx="1"/>
          </p:nvPr>
        </p:nvSpPr>
        <p:spPr/>
        <p:txBody>
          <a:bodyPr/>
          <a:lstStyle/>
          <a:p>
            <a:pPr algn="just"/>
            <a:r>
              <a:rPr lang="en-GB" dirty="0"/>
              <a:t>When compare with Joins , sub-queries are simple to use and easy to read. They are not as complicated as Joins</a:t>
            </a:r>
          </a:p>
          <a:p>
            <a:pPr algn="just"/>
            <a:r>
              <a:rPr lang="en-GB" dirty="0"/>
              <a:t>Hence there are frequently used by SQL beginners.</a:t>
            </a:r>
          </a:p>
          <a:p>
            <a:pPr algn="just"/>
            <a:r>
              <a:rPr lang="en-GB" dirty="0"/>
              <a:t>But sub-queries have performance issues.  Using a join instead of a sub-query can at times give you </a:t>
            </a:r>
            <a:r>
              <a:rPr lang="en-GB" dirty="0" err="1"/>
              <a:t>upto</a:t>
            </a:r>
            <a:r>
              <a:rPr lang="en-GB" dirty="0"/>
              <a:t> 500 times performance boost.</a:t>
            </a:r>
          </a:p>
          <a:p>
            <a:pPr algn="just"/>
            <a:r>
              <a:rPr lang="en-GB" dirty="0"/>
              <a:t>Given a choice, it is recommended to use a JOIN over a sub query.</a:t>
            </a:r>
          </a:p>
          <a:p>
            <a:pPr marL="0" indent="0" algn="just">
              <a:buNone/>
            </a:pPr>
            <a:endParaRPr lang="en-IN" dirty="0"/>
          </a:p>
        </p:txBody>
      </p:sp>
    </p:spTree>
    <p:extLst>
      <p:ext uri="{BB962C8B-B14F-4D97-AF65-F5344CB8AC3E}">
        <p14:creationId xmlns:p14="http://schemas.microsoft.com/office/powerpoint/2010/main" val="1815663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Subqueries can solve….</a:t>
            </a:r>
            <a:endParaRPr lang="en-IN" dirty="0"/>
          </a:p>
        </p:txBody>
      </p:sp>
      <p:sp>
        <p:nvSpPr>
          <p:cNvPr id="3" name="Content Placeholder 2"/>
          <p:cNvSpPr>
            <a:spLocks noGrp="1"/>
          </p:cNvSpPr>
          <p:nvPr>
            <p:ph idx="1"/>
          </p:nvPr>
        </p:nvSpPr>
        <p:spPr/>
        <p:txBody>
          <a:bodyPr/>
          <a:lstStyle/>
          <a:p>
            <a:r>
              <a:rPr lang="en-GB" dirty="0"/>
              <a:t>Here is an example of a common-form subquery comparison that </a:t>
            </a:r>
            <a:r>
              <a:rPr lang="en-GB" dirty="0" smtClean="0"/>
              <a:t> </a:t>
            </a:r>
            <a:r>
              <a:rPr lang="en-GB" dirty="0"/>
              <a:t>cannot </a:t>
            </a:r>
            <a:r>
              <a:rPr lang="en-GB" dirty="0" smtClean="0"/>
              <a:t>be done </a:t>
            </a:r>
            <a:r>
              <a:rPr lang="en-GB" dirty="0"/>
              <a:t>with a join. It finds all the rows in table t1 for which the column1 value is equal to a maximum value in table t2</a:t>
            </a:r>
            <a:r>
              <a:rPr lang="en-GB" dirty="0" smtClean="0"/>
              <a:t>:</a:t>
            </a:r>
          </a:p>
          <a:p>
            <a:endParaRPr lang="en-GB" dirty="0"/>
          </a:p>
          <a:p>
            <a:endParaRPr lang="en-GB" dirty="0" smtClean="0"/>
          </a:p>
          <a:p>
            <a:r>
              <a:rPr lang="en-GB" dirty="0" smtClean="0"/>
              <a:t>Another </a:t>
            </a:r>
            <a:r>
              <a:rPr lang="en-GB" dirty="0"/>
              <a:t>example, which again is impossible with a join because it involves aggregating for one of the tables. It finds all rows in table t1 containing a value that occurs twice in a given column:</a:t>
            </a:r>
            <a:endParaRPr lang="en-GB" dirty="0" smtClean="0"/>
          </a:p>
          <a:p>
            <a:endParaRPr lang="en-IN" dirty="0"/>
          </a:p>
        </p:txBody>
      </p:sp>
      <p:sp>
        <p:nvSpPr>
          <p:cNvPr id="5" name="Rounded Rectangle 4"/>
          <p:cNvSpPr/>
          <p:nvPr/>
        </p:nvSpPr>
        <p:spPr>
          <a:xfrm>
            <a:off x="1332411" y="3252651"/>
            <a:ext cx="9810206" cy="940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SELECT * FROM t1 WHERE column1 = (SELECT MAX(column2) FROM t2);</a:t>
            </a:r>
            <a:endParaRPr lang="en-IN" dirty="0"/>
          </a:p>
        </p:txBody>
      </p:sp>
      <p:sp>
        <p:nvSpPr>
          <p:cNvPr id="10" name="Rounded Rectangle 9"/>
          <p:cNvSpPr/>
          <p:nvPr/>
        </p:nvSpPr>
        <p:spPr>
          <a:xfrm>
            <a:off x="1341118" y="5468984"/>
            <a:ext cx="9810206" cy="940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SELECT * FROM t1 AS t WHERE 2 = (SELECT COUNT(*) FROM t1 WHERE t1.id = t.id);</a:t>
            </a:r>
            <a:endParaRPr lang="en-IN" dirty="0"/>
          </a:p>
        </p:txBody>
      </p:sp>
    </p:spTree>
    <p:extLst>
      <p:ext uri="{BB962C8B-B14F-4D97-AF65-F5344CB8AC3E}">
        <p14:creationId xmlns:p14="http://schemas.microsoft.com/office/powerpoint/2010/main" val="3265953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Errors in Subqueries</a:t>
            </a:r>
            <a:endParaRPr lang="en-IN" dirty="0"/>
          </a:p>
        </p:txBody>
      </p:sp>
      <p:sp>
        <p:nvSpPr>
          <p:cNvPr id="3" name="Content Placeholder 2"/>
          <p:cNvSpPr>
            <a:spLocks noGrp="1"/>
          </p:cNvSpPr>
          <p:nvPr>
            <p:ph idx="1"/>
          </p:nvPr>
        </p:nvSpPr>
        <p:spPr/>
        <p:txBody>
          <a:bodyPr>
            <a:normAutofit fontScale="92500" lnSpcReduction="10000"/>
          </a:bodyPr>
          <a:lstStyle/>
          <a:p>
            <a:r>
              <a:rPr lang="en-IN" u="sng" dirty="0"/>
              <a:t>Unsupported subquery syntax</a:t>
            </a:r>
            <a:r>
              <a:rPr lang="en-IN" u="sng" dirty="0" smtClean="0"/>
              <a:t>: </a:t>
            </a:r>
            <a:r>
              <a:rPr lang="en-IN" dirty="0" smtClean="0"/>
              <a:t>Limit can not be used with – in, all, any   </a:t>
            </a:r>
          </a:p>
          <a:p>
            <a:r>
              <a:rPr lang="en-GB" i="1" dirty="0">
                <a:solidFill>
                  <a:schemeClr val="accent1"/>
                </a:solidFill>
              </a:rPr>
              <a:t>SELECT * FROM t1 WHERE s1 IN (SELECT s2 FROM t2 ORDER BY s1 LIMIT 1)</a:t>
            </a:r>
            <a:endParaRPr lang="en-IN" i="1" dirty="0" smtClean="0">
              <a:solidFill>
                <a:schemeClr val="accent1"/>
              </a:solidFill>
            </a:endParaRPr>
          </a:p>
          <a:p>
            <a:r>
              <a:rPr lang="en-GB" u="sng" dirty="0"/>
              <a:t>Incorrect number of columns from </a:t>
            </a:r>
            <a:r>
              <a:rPr lang="en-GB" u="sng" dirty="0" smtClean="0"/>
              <a:t>subquery</a:t>
            </a:r>
          </a:p>
          <a:p>
            <a:r>
              <a:rPr lang="en-GB" i="1" dirty="0">
                <a:solidFill>
                  <a:schemeClr val="accent1"/>
                </a:solidFill>
              </a:rPr>
              <a:t>SELECT (SELECT column1, column2 FROM t2) FROM t1</a:t>
            </a:r>
            <a:r>
              <a:rPr lang="en-GB" i="1" dirty="0" smtClean="0">
                <a:solidFill>
                  <a:schemeClr val="accent1"/>
                </a:solidFill>
              </a:rPr>
              <a:t>;</a:t>
            </a:r>
          </a:p>
          <a:p>
            <a:r>
              <a:rPr lang="en-GB" u="sng" dirty="0"/>
              <a:t>Incorrect number of rows from subquery</a:t>
            </a:r>
            <a:r>
              <a:rPr lang="en-GB" u="sng" dirty="0" smtClean="0"/>
              <a:t>: </a:t>
            </a:r>
            <a:r>
              <a:rPr lang="en-GB" dirty="0" smtClean="0"/>
              <a:t>This </a:t>
            </a:r>
            <a:r>
              <a:rPr lang="en-GB" dirty="0"/>
              <a:t>error occurs for statements where the subquery must return at most one row but returns multiple rows. Consider the following example</a:t>
            </a:r>
            <a:r>
              <a:rPr lang="en-GB" dirty="0" smtClean="0"/>
              <a:t>:</a:t>
            </a:r>
          </a:p>
          <a:p>
            <a:r>
              <a:rPr lang="en-GB" i="1" dirty="0">
                <a:solidFill>
                  <a:schemeClr val="accent1"/>
                </a:solidFill>
              </a:rPr>
              <a:t>SELECT * FROM t1 WHERE column1 = (SELECT column1 FROM t2);</a:t>
            </a:r>
            <a:endParaRPr lang="en-GB" i="1" dirty="0" smtClean="0">
              <a:solidFill>
                <a:schemeClr val="accent1"/>
              </a:solidFill>
            </a:endParaRPr>
          </a:p>
          <a:p>
            <a:r>
              <a:rPr lang="en-GB" u="sng" dirty="0"/>
              <a:t>Incorrectly used table in subquery</a:t>
            </a:r>
            <a:r>
              <a:rPr lang="en-GB" u="sng" dirty="0" smtClean="0"/>
              <a:t>:</a:t>
            </a:r>
          </a:p>
          <a:p>
            <a:r>
              <a:rPr lang="en-GB" i="1" dirty="0">
                <a:solidFill>
                  <a:schemeClr val="accent1"/>
                </a:solidFill>
              </a:rPr>
              <a:t>UPDATE t1 SET column2 = (SELECT MAX(column1) FROM t1</a:t>
            </a:r>
            <a:r>
              <a:rPr lang="en-GB" i="1" dirty="0" smtClean="0">
                <a:solidFill>
                  <a:schemeClr val="accent1"/>
                </a:solidFill>
              </a:rPr>
              <a:t>);</a:t>
            </a:r>
          </a:p>
          <a:p>
            <a:endParaRPr lang="en-IN" dirty="0"/>
          </a:p>
        </p:txBody>
      </p:sp>
    </p:spTree>
    <p:extLst>
      <p:ext uri="{BB962C8B-B14F-4D97-AF65-F5344CB8AC3E}">
        <p14:creationId xmlns:p14="http://schemas.microsoft.com/office/powerpoint/2010/main" val="29921553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Subqueries</a:t>
            </a:r>
            <a:endParaRPr lang="en-IN" dirty="0"/>
          </a:p>
        </p:txBody>
      </p:sp>
      <p:sp>
        <p:nvSpPr>
          <p:cNvPr id="3" name="Content Placeholder 2"/>
          <p:cNvSpPr>
            <a:spLocks noGrp="1"/>
          </p:cNvSpPr>
          <p:nvPr>
            <p:ph idx="1"/>
          </p:nvPr>
        </p:nvSpPr>
        <p:spPr/>
        <p:txBody>
          <a:bodyPr/>
          <a:lstStyle/>
          <a:p>
            <a:r>
              <a:rPr lang="en-GB" dirty="0"/>
              <a:t>The Subquery as Scalar Operand</a:t>
            </a:r>
          </a:p>
          <a:p>
            <a:r>
              <a:rPr lang="en-GB" dirty="0"/>
              <a:t>Comparisons using Subqueries</a:t>
            </a:r>
          </a:p>
          <a:p>
            <a:r>
              <a:rPr lang="en-GB" dirty="0"/>
              <a:t>Subqueries with ALL, ANY, IN, or SOME</a:t>
            </a:r>
          </a:p>
          <a:p>
            <a:r>
              <a:rPr lang="en-GB" dirty="0"/>
              <a:t>Row Subqueries</a:t>
            </a:r>
          </a:p>
          <a:p>
            <a:r>
              <a:rPr lang="en-GB" dirty="0"/>
              <a:t>Subqueries with EXISTS or NOT EXISTS</a:t>
            </a:r>
          </a:p>
          <a:p>
            <a:r>
              <a:rPr lang="en-GB" dirty="0"/>
              <a:t>Correlated Subqueries</a:t>
            </a:r>
          </a:p>
          <a:p>
            <a:r>
              <a:rPr lang="en-GB" dirty="0"/>
              <a:t>Subqueries in the </a:t>
            </a:r>
            <a:r>
              <a:rPr lang="en-GB" dirty="0" smtClean="0"/>
              <a:t>FROM / Derived Tables </a:t>
            </a:r>
            <a:r>
              <a:rPr lang="en-GB" dirty="0"/>
              <a:t>Clause</a:t>
            </a:r>
          </a:p>
          <a:p>
            <a:pPr marL="0" indent="0">
              <a:buNone/>
            </a:pPr>
            <a:endParaRPr lang="en-IN" dirty="0"/>
          </a:p>
        </p:txBody>
      </p:sp>
    </p:spTree>
    <p:extLst>
      <p:ext uri="{BB962C8B-B14F-4D97-AF65-F5344CB8AC3E}">
        <p14:creationId xmlns:p14="http://schemas.microsoft.com/office/powerpoint/2010/main" val="8042288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fontScale="85000" lnSpcReduction="20000"/>
          </a:bodyPr>
          <a:lstStyle/>
          <a:p>
            <a:r>
              <a:rPr lang="en-GB" dirty="0"/>
              <a:t>Subqueries are embedded queries inside another query. The embedded query is known as the inner query and the container query is known as the outer query.</a:t>
            </a:r>
          </a:p>
          <a:p>
            <a:r>
              <a:rPr lang="en-GB" dirty="0"/>
              <a:t>Sub queries are easy to use, offer great flexibility and can be easily broken down into single logical components making up the query which is very useful when Testing and debugging the queries.</a:t>
            </a:r>
          </a:p>
          <a:p>
            <a:r>
              <a:rPr lang="en-GB" dirty="0"/>
              <a:t>MySQL supports three types of subqueries, scalar, row and table subqueries.</a:t>
            </a:r>
          </a:p>
          <a:p>
            <a:r>
              <a:rPr lang="en-GB" dirty="0"/>
              <a:t>Scalar sub queries only return a single row and single column.</a:t>
            </a:r>
          </a:p>
          <a:p>
            <a:r>
              <a:rPr lang="en-GB" dirty="0"/>
              <a:t>Row sub queries only return a single row but can have more than one column.</a:t>
            </a:r>
          </a:p>
          <a:p>
            <a:r>
              <a:rPr lang="en-GB" dirty="0"/>
              <a:t>Table subqueries can return multiple rows as well as columns.</a:t>
            </a:r>
          </a:p>
          <a:p>
            <a:r>
              <a:rPr lang="en-GB" dirty="0"/>
              <a:t>Subqueries can also be used in INSERT, UPDATE and DELETE queries.</a:t>
            </a:r>
          </a:p>
          <a:p>
            <a:r>
              <a:rPr lang="en-GB" dirty="0"/>
              <a:t>For performance issues, when it comes to getting data from multiple tables, it is strongly recommended to use JOINs instead of subqueries. Sub queries should only be used with good reason.</a:t>
            </a:r>
          </a:p>
          <a:p>
            <a:endParaRPr lang="en-IN" dirty="0"/>
          </a:p>
        </p:txBody>
      </p:sp>
    </p:spTree>
    <p:extLst>
      <p:ext uri="{BB962C8B-B14F-4D97-AF65-F5344CB8AC3E}">
        <p14:creationId xmlns:p14="http://schemas.microsoft.com/office/powerpoint/2010/main" val="28269349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a:t>
            </a:r>
            <a:endParaRPr lang="en-IN" dirty="0"/>
          </a:p>
        </p:txBody>
      </p:sp>
      <p:sp>
        <p:nvSpPr>
          <p:cNvPr id="3" name="Content Placeholder 2"/>
          <p:cNvSpPr>
            <a:spLocks noGrp="1"/>
          </p:cNvSpPr>
          <p:nvPr>
            <p:ph idx="1"/>
          </p:nvPr>
        </p:nvSpPr>
        <p:spPr/>
        <p:txBody>
          <a:bodyPr/>
          <a:lstStyle/>
          <a:p>
            <a:r>
              <a:rPr lang="en-IN" dirty="0" smtClean="0"/>
              <a:t>Display all details of the top 5 customers with respect to number of orders they placed.</a:t>
            </a:r>
          </a:p>
          <a:p>
            <a:r>
              <a:rPr lang="en-IN" dirty="0" smtClean="0"/>
              <a:t>List the products which are not ordered</a:t>
            </a:r>
          </a:p>
          <a:p>
            <a:r>
              <a:rPr lang="en-IN" dirty="0" smtClean="0"/>
              <a:t>Display the customer details along with their payment details if the payment is more than 50000.</a:t>
            </a:r>
          </a:p>
          <a:p>
            <a:r>
              <a:rPr lang="en-IN" dirty="0" smtClean="0"/>
              <a:t>For each employee display the number customers for each them.</a:t>
            </a:r>
          </a:p>
          <a:p>
            <a:r>
              <a:rPr lang="en-IN" dirty="0" smtClean="0"/>
              <a:t>Display office location details along with the number of employees working in it.</a:t>
            </a:r>
          </a:p>
          <a:p>
            <a:r>
              <a:rPr lang="en-IN" dirty="0" smtClean="0"/>
              <a:t>Display city of each manager.</a:t>
            </a:r>
            <a:endParaRPr lang="en-IN" dirty="0"/>
          </a:p>
        </p:txBody>
      </p:sp>
    </p:spTree>
    <p:extLst>
      <p:ext uri="{BB962C8B-B14F-4D97-AF65-F5344CB8AC3E}">
        <p14:creationId xmlns:p14="http://schemas.microsoft.com/office/powerpoint/2010/main" val="1689367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Dataset – Take-home </a:t>
            </a:r>
            <a:endParaRPr lang="en-IN" dirty="0"/>
          </a:p>
        </p:txBody>
      </p:sp>
      <p:pic>
        <p:nvPicPr>
          <p:cNvPr id="3074" name="Picture 2" descr="MySQL Sample Database Schem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8474" y="1825625"/>
            <a:ext cx="92825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648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Schema for the Topic – HR Schema </a:t>
            </a:r>
            <a:endParaRPr lang="en-IN" dirty="0"/>
          </a:p>
        </p:txBody>
      </p:sp>
      <p:pic>
        <p:nvPicPr>
          <p:cNvPr id="1040" name="Picture 16" descr="HR Schema Tabl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942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Subquery in Select Query</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326945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where clause</a:t>
            </a:r>
            <a:endParaRPr lang="en-IN" dirty="0"/>
          </a:p>
        </p:txBody>
      </p:sp>
      <p:sp>
        <p:nvSpPr>
          <p:cNvPr id="3" name="Content Placeholder 2"/>
          <p:cNvSpPr>
            <a:spLocks noGrp="1"/>
          </p:cNvSpPr>
          <p:nvPr>
            <p:ph idx="1"/>
          </p:nvPr>
        </p:nvSpPr>
        <p:spPr/>
        <p:txBody>
          <a:bodyPr/>
          <a:lstStyle/>
          <a:p>
            <a:r>
              <a:rPr lang="en-GB" dirty="0"/>
              <a:t>A subquery is a SQL query nested inside a larger query.</a:t>
            </a:r>
          </a:p>
          <a:p>
            <a:r>
              <a:rPr lang="en-GB" dirty="0"/>
              <a:t>A subquery may occur in:</a:t>
            </a:r>
          </a:p>
          <a:p>
            <a:pPr lvl="1"/>
            <a:r>
              <a:rPr lang="en-GB" dirty="0"/>
              <a:t>- A SELECT clause</a:t>
            </a:r>
          </a:p>
          <a:p>
            <a:pPr lvl="1"/>
            <a:r>
              <a:rPr lang="en-GB" dirty="0"/>
              <a:t>- A FROM clause</a:t>
            </a:r>
          </a:p>
          <a:p>
            <a:pPr lvl="1"/>
            <a:r>
              <a:rPr lang="en-GB" dirty="0"/>
              <a:t>- A WHERE clause</a:t>
            </a:r>
          </a:p>
          <a:p>
            <a:endParaRPr lang="en-IN" dirty="0"/>
          </a:p>
        </p:txBody>
      </p:sp>
    </p:spTree>
    <p:extLst>
      <p:ext uri="{BB962C8B-B14F-4D97-AF65-F5344CB8AC3E}">
        <p14:creationId xmlns:p14="http://schemas.microsoft.com/office/powerpoint/2010/main" val="2146522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Subquery in Where </a:t>
            </a:r>
            <a:r>
              <a:rPr lang="en-IN" dirty="0"/>
              <a:t>C</a:t>
            </a:r>
            <a:r>
              <a:rPr lang="en-IN" dirty="0" smtClean="0"/>
              <a:t>lause</a:t>
            </a:r>
            <a:endParaRPr lang="en-IN" dirty="0"/>
          </a:p>
        </p:txBody>
      </p:sp>
      <p:sp>
        <p:nvSpPr>
          <p:cNvPr id="4" name="Content Placeholder 3"/>
          <p:cNvSpPr>
            <a:spLocks noGrp="1"/>
          </p:cNvSpPr>
          <p:nvPr>
            <p:ph idx="1"/>
          </p:nvPr>
        </p:nvSpPr>
        <p:spPr>
          <a:xfrm>
            <a:off x="662354" y="1569890"/>
            <a:ext cx="10515600" cy="4351338"/>
          </a:xfrm>
        </p:spPr>
        <p:txBody>
          <a:bodyPr/>
          <a:lstStyle/>
          <a:p>
            <a:r>
              <a:rPr lang="en-IN" dirty="0" smtClean="0"/>
              <a:t>Subquery returning single row should be compared with relational operators like &lt;,&gt;,&lt;=,&gt;=,= &lt;&gt;.</a:t>
            </a:r>
          </a:p>
          <a:p>
            <a:endParaRPr lang="en-IN" dirty="0"/>
          </a:p>
        </p:txBody>
      </p:sp>
      <p:sp>
        <p:nvSpPr>
          <p:cNvPr id="5" name="Rounded Rectangle 4"/>
          <p:cNvSpPr/>
          <p:nvPr/>
        </p:nvSpPr>
        <p:spPr>
          <a:xfrm>
            <a:off x="984738" y="2625969"/>
            <a:ext cx="9964616" cy="1940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 the employees’ details who work in Accounting department. </a:t>
            </a:r>
          </a:p>
          <a:p>
            <a:pPr algn="ctr"/>
            <a:endParaRPr lang="en-IN" dirty="0"/>
          </a:p>
          <a:p>
            <a:pPr algn="ctr"/>
            <a:endParaRPr lang="en-IN" dirty="0"/>
          </a:p>
        </p:txBody>
      </p:sp>
      <p:sp>
        <p:nvSpPr>
          <p:cNvPr id="6" name="Rectangle 5"/>
          <p:cNvSpPr/>
          <p:nvPr/>
        </p:nvSpPr>
        <p:spPr>
          <a:xfrm>
            <a:off x="1565031" y="3581437"/>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 from employees where </a:t>
            </a:r>
            <a:r>
              <a:rPr lang="en-IN" dirty="0" err="1" smtClean="0">
                <a:solidFill>
                  <a:schemeClr val="tx1"/>
                </a:solidFill>
              </a:rPr>
              <a:t>department_id</a:t>
            </a:r>
            <a:r>
              <a:rPr lang="en-IN" dirty="0" smtClean="0">
                <a:solidFill>
                  <a:schemeClr val="tx1"/>
                </a:solidFill>
              </a:rPr>
              <a:t> = (select </a:t>
            </a:r>
            <a:r>
              <a:rPr lang="en-IN" dirty="0" err="1" smtClean="0">
                <a:solidFill>
                  <a:schemeClr val="tx1"/>
                </a:solidFill>
              </a:rPr>
              <a:t>department_id</a:t>
            </a:r>
            <a:r>
              <a:rPr lang="en-IN" dirty="0" smtClean="0">
                <a:solidFill>
                  <a:schemeClr val="tx1"/>
                </a:solidFill>
              </a:rPr>
              <a:t> from departments where </a:t>
            </a:r>
            <a:r>
              <a:rPr lang="en-IN" dirty="0" err="1" smtClean="0">
                <a:solidFill>
                  <a:schemeClr val="tx1"/>
                </a:solidFill>
              </a:rPr>
              <a:t>department_name</a:t>
            </a:r>
            <a:r>
              <a:rPr lang="en-IN" dirty="0" smtClean="0">
                <a:solidFill>
                  <a:schemeClr val="tx1"/>
                </a:solidFill>
              </a:rPr>
              <a:t> = ‘Accounting’);</a:t>
            </a:r>
            <a:endParaRPr lang="en-IN" dirty="0">
              <a:solidFill>
                <a:schemeClr val="tx1"/>
              </a:solidFill>
            </a:endParaRPr>
          </a:p>
        </p:txBody>
      </p:sp>
    </p:spTree>
    <p:extLst>
      <p:ext uri="{BB962C8B-B14F-4D97-AF65-F5344CB8AC3E}">
        <p14:creationId xmlns:p14="http://schemas.microsoft.com/office/powerpoint/2010/main" val="75078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Examples</a:t>
            </a:r>
            <a:endParaRPr lang="en-IN" dirty="0"/>
          </a:p>
        </p:txBody>
      </p:sp>
      <p:sp>
        <p:nvSpPr>
          <p:cNvPr id="3" name="Content Placeholder 2"/>
          <p:cNvSpPr>
            <a:spLocks noGrp="1"/>
          </p:cNvSpPr>
          <p:nvPr>
            <p:ph idx="1"/>
          </p:nvPr>
        </p:nvSpPr>
        <p:spPr/>
        <p:txBody>
          <a:bodyPr/>
          <a:lstStyle/>
          <a:p>
            <a:endParaRPr lang="en-IN" dirty="0"/>
          </a:p>
        </p:txBody>
      </p:sp>
      <p:sp>
        <p:nvSpPr>
          <p:cNvPr id="4" name="Rounded Rectangle 3"/>
          <p:cNvSpPr/>
          <p:nvPr/>
        </p:nvSpPr>
        <p:spPr>
          <a:xfrm>
            <a:off x="838200" y="1582615"/>
            <a:ext cx="9964616" cy="1940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What is the average salary of Sales department.</a:t>
            </a:r>
          </a:p>
          <a:p>
            <a:pPr algn="ctr"/>
            <a:endParaRPr lang="en-IN" dirty="0"/>
          </a:p>
          <a:p>
            <a:pPr algn="ctr"/>
            <a:r>
              <a:rPr lang="en-IN" dirty="0" smtClean="0"/>
              <a:t>Hat is </a:t>
            </a:r>
            <a:endParaRPr lang="en-IN" dirty="0"/>
          </a:p>
        </p:txBody>
      </p:sp>
      <p:sp>
        <p:nvSpPr>
          <p:cNvPr id="5" name="Rectangle 4"/>
          <p:cNvSpPr/>
          <p:nvPr/>
        </p:nvSpPr>
        <p:spPr>
          <a:xfrm>
            <a:off x="1418493" y="2538083"/>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a:t>
            </a:r>
            <a:r>
              <a:rPr lang="en-IN" dirty="0" err="1" smtClean="0">
                <a:solidFill>
                  <a:schemeClr val="tx1"/>
                </a:solidFill>
              </a:rPr>
              <a:t>avg</a:t>
            </a:r>
            <a:r>
              <a:rPr lang="en-IN" dirty="0" smtClean="0">
                <a:solidFill>
                  <a:schemeClr val="tx1"/>
                </a:solidFill>
              </a:rPr>
              <a:t>(salary) from employees where </a:t>
            </a:r>
            <a:r>
              <a:rPr lang="en-IN" dirty="0" err="1" smtClean="0">
                <a:solidFill>
                  <a:schemeClr val="tx1"/>
                </a:solidFill>
              </a:rPr>
              <a:t>department_id</a:t>
            </a:r>
            <a:r>
              <a:rPr lang="en-IN" dirty="0" smtClean="0">
                <a:solidFill>
                  <a:schemeClr val="tx1"/>
                </a:solidFill>
              </a:rPr>
              <a:t> = (select </a:t>
            </a:r>
            <a:r>
              <a:rPr lang="en-IN" dirty="0" err="1" smtClean="0">
                <a:solidFill>
                  <a:schemeClr val="tx1"/>
                </a:solidFill>
              </a:rPr>
              <a:t>department_id</a:t>
            </a:r>
            <a:r>
              <a:rPr lang="en-IN" dirty="0" smtClean="0">
                <a:solidFill>
                  <a:schemeClr val="tx1"/>
                </a:solidFill>
              </a:rPr>
              <a:t> from departments where </a:t>
            </a:r>
            <a:r>
              <a:rPr lang="en-IN" dirty="0" err="1" smtClean="0">
                <a:solidFill>
                  <a:schemeClr val="tx1"/>
                </a:solidFill>
              </a:rPr>
              <a:t>department_name</a:t>
            </a:r>
            <a:r>
              <a:rPr lang="en-IN" dirty="0" smtClean="0">
                <a:solidFill>
                  <a:schemeClr val="tx1"/>
                </a:solidFill>
              </a:rPr>
              <a:t> = ‘Sales’);</a:t>
            </a:r>
            <a:endParaRPr lang="en-IN" dirty="0">
              <a:solidFill>
                <a:schemeClr val="tx1"/>
              </a:solidFill>
            </a:endParaRPr>
          </a:p>
        </p:txBody>
      </p:sp>
      <p:sp>
        <p:nvSpPr>
          <p:cNvPr id="6" name="Rounded Rectangle 5"/>
          <p:cNvSpPr/>
          <p:nvPr/>
        </p:nvSpPr>
        <p:spPr>
          <a:xfrm>
            <a:off x="849924" y="3833445"/>
            <a:ext cx="9964616" cy="1940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How many employees have salary greater than that of Susan. </a:t>
            </a:r>
          </a:p>
          <a:p>
            <a:pPr algn="ctr"/>
            <a:endParaRPr lang="en-IN" dirty="0"/>
          </a:p>
          <a:p>
            <a:pPr algn="ctr"/>
            <a:endParaRPr lang="en-IN" dirty="0"/>
          </a:p>
        </p:txBody>
      </p:sp>
      <p:sp>
        <p:nvSpPr>
          <p:cNvPr id="7" name="Rectangle 6"/>
          <p:cNvSpPr/>
          <p:nvPr/>
        </p:nvSpPr>
        <p:spPr>
          <a:xfrm>
            <a:off x="1430217" y="4788913"/>
            <a:ext cx="8710246" cy="879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Select count(*) from employees where salary </a:t>
            </a:r>
            <a:r>
              <a:rPr lang="en-IN" dirty="0">
                <a:solidFill>
                  <a:schemeClr val="tx1"/>
                </a:solidFill>
              </a:rPr>
              <a:t>&gt;</a:t>
            </a:r>
            <a:r>
              <a:rPr lang="en-IN" dirty="0" smtClean="0">
                <a:solidFill>
                  <a:schemeClr val="tx1"/>
                </a:solidFill>
              </a:rPr>
              <a:t> (select salary from employees where </a:t>
            </a:r>
            <a:r>
              <a:rPr lang="en-IN" dirty="0" err="1" smtClean="0">
                <a:solidFill>
                  <a:schemeClr val="tx1"/>
                </a:solidFill>
              </a:rPr>
              <a:t>first_name</a:t>
            </a:r>
            <a:r>
              <a:rPr lang="en-IN" dirty="0" smtClean="0">
                <a:solidFill>
                  <a:schemeClr val="tx1"/>
                </a:solidFill>
              </a:rPr>
              <a:t> = ‘Susan’);</a:t>
            </a:r>
            <a:endParaRPr lang="en-IN" dirty="0">
              <a:solidFill>
                <a:schemeClr val="tx1"/>
              </a:solidFill>
            </a:endParaRPr>
          </a:p>
        </p:txBody>
      </p:sp>
    </p:spTree>
    <p:extLst>
      <p:ext uri="{BB962C8B-B14F-4D97-AF65-F5344CB8AC3E}">
        <p14:creationId xmlns:p14="http://schemas.microsoft.com/office/powerpoint/2010/main" val="47610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5754</TotalTime>
  <Words>2703</Words>
  <Application>Microsoft Office PowerPoint</Application>
  <PresentationFormat>Widescreen</PresentationFormat>
  <Paragraphs>253</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Wingdings</vt:lpstr>
      <vt:lpstr>Office Theme</vt:lpstr>
      <vt:lpstr>Subquery</vt:lpstr>
      <vt:lpstr>Contents</vt:lpstr>
      <vt:lpstr>Collecting Data from Multiple Table</vt:lpstr>
      <vt:lpstr>Subquery</vt:lpstr>
      <vt:lpstr>Schema for the Topic – HR Schema </vt:lpstr>
      <vt:lpstr>Subquery in Select Query</vt:lpstr>
      <vt:lpstr>Subquery in where clause</vt:lpstr>
      <vt:lpstr>Subquery in Where Clause</vt:lpstr>
      <vt:lpstr>More Examples</vt:lpstr>
      <vt:lpstr>More Examples</vt:lpstr>
      <vt:lpstr>Try this</vt:lpstr>
      <vt:lpstr>Subquery returning Multiple Rows</vt:lpstr>
      <vt:lpstr>More examples</vt:lpstr>
      <vt:lpstr>More examples</vt:lpstr>
      <vt:lpstr>More examples</vt:lpstr>
      <vt:lpstr>More examples</vt:lpstr>
      <vt:lpstr>More examples</vt:lpstr>
      <vt:lpstr>More Example</vt:lpstr>
      <vt:lpstr>Try This</vt:lpstr>
      <vt:lpstr>Subquery in from clause</vt:lpstr>
      <vt:lpstr>Subquery in select clause </vt:lpstr>
      <vt:lpstr>Subquery as a Scalar operand</vt:lpstr>
      <vt:lpstr>2nd  Highest record</vt:lpstr>
      <vt:lpstr>Try This</vt:lpstr>
      <vt:lpstr>Try This</vt:lpstr>
      <vt:lpstr>Correlated Subquery</vt:lpstr>
      <vt:lpstr>Try This</vt:lpstr>
      <vt:lpstr>Try This</vt:lpstr>
      <vt:lpstr>Subquery in Having clause</vt:lpstr>
      <vt:lpstr>Nested Subquery</vt:lpstr>
      <vt:lpstr>More Examples</vt:lpstr>
      <vt:lpstr>Subquery in DML statements</vt:lpstr>
      <vt:lpstr>Subquery in Insert statement</vt:lpstr>
      <vt:lpstr>Subquery in Update and Delete statement</vt:lpstr>
      <vt:lpstr>Row Subquery</vt:lpstr>
      <vt:lpstr>Subquery in with clause</vt:lpstr>
      <vt:lpstr>Example </vt:lpstr>
      <vt:lpstr>Subquery in joins</vt:lpstr>
      <vt:lpstr>Subquery in joins</vt:lpstr>
      <vt:lpstr>Advantages of Subquery</vt:lpstr>
      <vt:lpstr>Joins v/s subqueries</vt:lpstr>
      <vt:lpstr>Subqueries can solve….</vt:lpstr>
      <vt:lpstr>Errors in Subqueries</vt:lpstr>
      <vt:lpstr>Types of Subqueries</vt:lpstr>
      <vt:lpstr>Summary</vt:lpstr>
      <vt:lpstr>Practice</vt:lpstr>
      <vt:lpstr>Sample Dataset – Take-home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Gatade</dc:creator>
  <cp:lastModifiedBy>Deepali Gatade</cp:lastModifiedBy>
  <cp:revision>106</cp:revision>
  <dcterms:created xsi:type="dcterms:W3CDTF">2020-04-09T14:06:09Z</dcterms:created>
  <dcterms:modified xsi:type="dcterms:W3CDTF">2020-10-29T09:33:57Z</dcterms:modified>
</cp:coreProperties>
</file>