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44" autoAdjust="0"/>
    <p:restoredTop sz="73146" autoAdjust="0"/>
  </p:normalViewPr>
  <p:slideViewPr>
    <p:cSldViewPr>
      <p:cViewPr>
        <p:scale>
          <a:sx n="50" d="100"/>
          <a:sy n="50" d="100"/>
        </p:scale>
        <p:origin x="494" y="-2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14.06.2024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657466" y="1589881"/>
            <a:ext cx="5677467" cy="8049704"/>
            <a:chOff x="0" y="-815144"/>
            <a:chExt cx="7569956" cy="10732947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815144"/>
              <a:ext cx="7569956" cy="10732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 conclusion,</a:t>
              </a:r>
            </a:p>
            <a:p>
              <a:pPr>
                <a:lnSpc>
                  <a:spcPts val="2940"/>
                </a:lnSpc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top performing categories can be seen in the column chart.</a:t>
              </a:r>
            </a:p>
            <a:p>
              <a:pPr>
                <a:lnSpc>
                  <a:spcPts val="2940"/>
                </a:lnSpc>
              </a:pPr>
              <a:endParaRPr lang="en-US" sz="28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We have further also analyzed the different categories of content present,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 the number of reactions to the top performing category of content, and </a:t>
              </a:r>
            </a:p>
            <a:p>
              <a:pPr marL="571500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lastly, the number of posts over time where May of 2021 ended up having the maximum number of posts</a:t>
              </a:r>
              <a:r>
                <a:rPr lang="en-US" sz="3600" spc="-21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.</a:t>
              </a: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8436952" y="1928716"/>
            <a:ext cx="8022248" cy="6872383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sz="3200" dirty="0">
                <a:latin typeface="Graphik Regular" panose="020B0503030202060203"/>
              </a:rPr>
              <a:t>Social Buzz is a fast growing social media platform that needs to adapt quickly to it’s global scale. Accenture has begun a 3 months POC focusing on 3 tasks:</a:t>
            </a:r>
          </a:p>
          <a:p>
            <a:pPr>
              <a:lnSpc>
                <a:spcPct val="150000"/>
              </a:lnSpc>
            </a:pPr>
            <a:endParaRPr lang="en-IN" sz="3200" dirty="0">
              <a:latin typeface="Graphik Regular" panose="020B0503030202060203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Graphik Regular" panose="020B0503030202060203"/>
              </a:rPr>
              <a:t>An audit of Social Buzz’s big data practice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Graphik Regular" panose="020B0503030202060203"/>
              </a:rPr>
              <a:t>Recommendations for a successful IPO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Graphik Regular" panose="020B0503030202060203"/>
              </a:rPr>
              <a:t>Analysis to find Social Buzz’s top 5 most popular categories of Content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B29D9-CCD2-CBA6-DAF3-98C509B9C71A}"/>
              </a:ext>
            </a:extLst>
          </p:cNvPr>
          <p:cNvSpPr txBox="1"/>
          <p:nvPr/>
        </p:nvSpPr>
        <p:spPr>
          <a:xfrm>
            <a:off x="2253800" y="5143500"/>
            <a:ext cx="6964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Graphik Regular" panose="020B0503030202060203"/>
              </a:rPr>
              <a:t>Utilizing the power of data analysis to uncover insights that can help capitalize the millions of posts on the app.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D1C22A-F463-D4C3-C86B-97A5744E9F27}"/>
              </a:ext>
            </a:extLst>
          </p:cNvPr>
          <p:cNvSpPr txBox="1"/>
          <p:nvPr/>
        </p:nvSpPr>
        <p:spPr>
          <a:xfrm>
            <a:off x="14595922" y="7581900"/>
            <a:ext cx="2777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A100FF"/>
                </a:solidFill>
                <a:latin typeface="Graphik Regular" panose="020B0503030202060203"/>
              </a:rPr>
              <a:t>Andrew Flemming</a:t>
            </a:r>
          </a:p>
          <a:p>
            <a:r>
              <a:rPr lang="en-IN" sz="2000" dirty="0">
                <a:solidFill>
                  <a:srgbClr val="A100FF"/>
                </a:solidFill>
                <a:latin typeface="Graphik Regular" panose="020B0503030202060203"/>
              </a:rPr>
              <a:t>Senior Technical Architect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5ACE5-29C3-F7C3-F085-C2F0653BF2DF}"/>
              </a:ext>
            </a:extLst>
          </p:cNvPr>
          <p:cNvSpPr txBox="1"/>
          <p:nvPr/>
        </p:nvSpPr>
        <p:spPr>
          <a:xfrm>
            <a:off x="14595921" y="4725060"/>
            <a:ext cx="2777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100FF"/>
                </a:solidFill>
                <a:latin typeface="Graphik Regular" panose="020B0503030202060203"/>
              </a:rPr>
              <a:t>Marcus </a:t>
            </a:r>
            <a:r>
              <a:rPr lang="en-IN" sz="2400" b="1" dirty="0" err="1">
                <a:solidFill>
                  <a:srgbClr val="A100FF"/>
                </a:solidFill>
                <a:latin typeface="Graphik Regular" panose="020B0503030202060203"/>
              </a:rPr>
              <a:t>Rompton</a:t>
            </a:r>
            <a:endParaRPr lang="en-IN" sz="2400" b="1" dirty="0">
              <a:solidFill>
                <a:srgbClr val="A100FF"/>
              </a:solidFill>
              <a:latin typeface="Graphik Regular" panose="020B0503030202060203"/>
            </a:endParaRPr>
          </a:p>
          <a:p>
            <a:r>
              <a:rPr lang="en-IN" sz="2000" dirty="0">
                <a:solidFill>
                  <a:srgbClr val="A100FF"/>
                </a:solidFill>
                <a:latin typeface="Graphik Regular" panose="020B0503030202060203"/>
              </a:rPr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4DEF97-9E0A-4DBE-1F1F-50394AED0512}"/>
              </a:ext>
            </a:extLst>
          </p:cNvPr>
          <p:cNvSpPr txBox="1"/>
          <p:nvPr/>
        </p:nvSpPr>
        <p:spPr>
          <a:xfrm>
            <a:off x="14595921" y="1825527"/>
            <a:ext cx="27776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A100FF"/>
                </a:solidFill>
                <a:latin typeface="Graphik Regular" panose="020B0503030202060203"/>
              </a:rPr>
              <a:t>Myself</a:t>
            </a:r>
          </a:p>
          <a:p>
            <a:r>
              <a:rPr lang="en-IN" sz="2000" dirty="0">
                <a:solidFill>
                  <a:srgbClr val="A100FF"/>
                </a:solidFill>
                <a:latin typeface="Graphik Regular" panose="020B0503030202060203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75E361-4F15-5BAF-20D6-9078F4B25D1B}"/>
              </a:ext>
            </a:extLst>
          </p:cNvPr>
          <p:cNvSpPr txBox="1"/>
          <p:nvPr/>
        </p:nvSpPr>
        <p:spPr>
          <a:xfrm>
            <a:off x="4117348" y="1180291"/>
            <a:ext cx="281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477A69-18C0-80BC-9FAF-8BBC275374BF}"/>
              </a:ext>
            </a:extLst>
          </p:cNvPr>
          <p:cNvSpPr txBox="1"/>
          <p:nvPr/>
        </p:nvSpPr>
        <p:spPr>
          <a:xfrm>
            <a:off x="11367349" y="7985814"/>
            <a:ext cx="281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Regular" panose="020B0503030202060203"/>
                <a:ea typeface="+mn-ea"/>
                <a:cs typeface="+mn-cs"/>
              </a:rPr>
              <a:t>Uncover Insights</a:t>
            </a:r>
          </a:p>
          <a:p>
            <a:endParaRPr lang="en-IN" sz="1800" dirty="0">
              <a:solidFill>
                <a:schemeClr val="bg1"/>
              </a:solidFill>
              <a:latin typeface="Graphik Regular" panose="020B0503030202060203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F6BFBA-F0DC-EA77-8131-A4DD704DD031}"/>
              </a:ext>
            </a:extLst>
          </p:cNvPr>
          <p:cNvSpPr txBox="1"/>
          <p:nvPr/>
        </p:nvSpPr>
        <p:spPr>
          <a:xfrm>
            <a:off x="6239891" y="1142602"/>
            <a:ext cx="2816852" cy="6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8D52B-E920-410B-68F2-58F1DB29DAE7}"/>
              </a:ext>
            </a:extLst>
          </p:cNvPr>
          <p:cNvSpPr txBox="1"/>
          <p:nvPr/>
        </p:nvSpPr>
        <p:spPr>
          <a:xfrm>
            <a:off x="4259130" y="1318374"/>
            <a:ext cx="2816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Graphik Regular" panose="020B0503030202060203"/>
              </a:rPr>
              <a:t>Data Understanding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CF9624-EF68-67AC-F6ED-5E06B98AB2D4}"/>
              </a:ext>
            </a:extLst>
          </p:cNvPr>
          <p:cNvSpPr txBox="1"/>
          <p:nvPr/>
        </p:nvSpPr>
        <p:spPr>
          <a:xfrm>
            <a:off x="5820310" y="3142376"/>
            <a:ext cx="281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Regular" panose="020B0503030202060203"/>
                <a:ea typeface="+mn-ea"/>
                <a:cs typeface="+mn-cs"/>
              </a:rPr>
              <a:t>Data Cleaning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23E2A90-099A-AA87-495D-8BACA91B8E8C}"/>
              </a:ext>
            </a:extLst>
          </p:cNvPr>
          <p:cNvSpPr txBox="1"/>
          <p:nvPr/>
        </p:nvSpPr>
        <p:spPr>
          <a:xfrm>
            <a:off x="7566812" y="4511672"/>
            <a:ext cx="281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Regular" panose="020B0503030202060203"/>
                <a:ea typeface="+mn-ea"/>
                <a:cs typeface="+mn-cs"/>
              </a:rPr>
              <a:t>Data Modelling</a:t>
            </a:r>
          </a:p>
          <a:p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DAD7C8-5C0A-5B6D-92FD-1491A3664AF0}"/>
              </a:ext>
            </a:extLst>
          </p:cNvPr>
          <p:cNvSpPr txBox="1"/>
          <p:nvPr/>
        </p:nvSpPr>
        <p:spPr>
          <a:xfrm>
            <a:off x="9339540" y="6065892"/>
            <a:ext cx="2816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raphik Regular" panose="020B0503030202060203"/>
                <a:ea typeface="+mn-ea"/>
                <a:cs typeface="+mn-cs"/>
              </a:rPr>
              <a:t>Data Analysis</a:t>
            </a:r>
          </a:p>
          <a:p>
            <a:endParaRPr lang="en-IN" sz="1800" dirty="0">
              <a:solidFill>
                <a:schemeClr val="bg1"/>
              </a:solidFill>
              <a:latin typeface="Graphik Regular" panose="020B050303020206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D2B7A80-88F6-6176-8DBA-7DC9EE616D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01" y="1038078"/>
            <a:ext cx="9333820" cy="50128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BB6858-4E18-E840-84CF-0375B7E83320}"/>
              </a:ext>
            </a:extLst>
          </p:cNvPr>
          <p:cNvSpPr txBox="1"/>
          <p:nvPr/>
        </p:nvSpPr>
        <p:spPr>
          <a:xfrm>
            <a:off x="2686015" y="4470611"/>
            <a:ext cx="368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>
                <a:latin typeface="Graphik Regular" panose="020B0503030202060203"/>
              </a:rPr>
              <a:t>May, </a:t>
            </a:r>
            <a:r>
              <a:rPr lang="en-IN" sz="3600" dirty="0">
                <a:latin typeface="Graphik Regular" panose="020B0503030202060203"/>
              </a:rPr>
              <a:t>2021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8B972-4266-3E4B-5691-E246F6AFF7F3}"/>
              </a:ext>
            </a:extLst>
          </p:cNvPr>
          <p:cNvSpPr txBox="1"/>
          <p:nvPr/>
        </p:nvSpPr>
        <p:spPr>
          <a:xfrm>
            <a:off x="2686015" y="5116942"/>
            <a:ext cx="234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Graphik Regular" panose="020B0503030202060203"/>
              </a:rPr>
              <a:t>Month has the most number of posts.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F9C6C61-8F17-201F-1FA7-1F4200C588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60" y="1642576"/>
            <a:ext cx="11349489" cy="6817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2A02C21-CDCA-7196-F7F3-8DD958F78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43" y="1889109"/>
            <a:ext cx="9327357" cy="59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228</Words>
  <Application>Microsoft Office PowerPoint</Application>
  <PresentationFormat>Custom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Clear Sans Regular Bold</vt:lpstr>
      <vt:lpstr>Arial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Kriti Tiwari</cp:lastModifiedBy>
  <cp:revision>13</cp:revision>
  <dcterms:created xsi:type="dcterms:W3CDTF">2006-08-16T00:00:00Z</dcterms:created>
  <dcterms:modified xsi:type="dcterms:W3CDTF">2024-06-14T13:05:38Z</dcterms:modified>
  <dc:identifier>DAEhDyfaYKE</dc:identifier>
</cp:coreProperties>
</file>