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3444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24" y="-114"/>
      </p:cViewPr>
      <p:guideLst>
        <p:guide orient="horz" pos="2304"/>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650241"/>
            <a:ext cx="10492740" cy="4551680"/>
          </a:xfrm>
        </p:spPr>
        <p:txBody>
          <a:bodyPr anchor="b">
            <a:noAutofit/>
          </a:bodyPr>
          <a:lstStyle>
            <a:lvl1pPr>
              <a:lnSpc>
                <a:spcPct val="100000"/>
              </a:lnSpc>
              <a:defRPr sz="9100"/>
            </a:lvl1pPr>
          </a:lstStyle>
          <a:p>
            <a:r>
              <a:rPr lang="en-US" smtClean="0"/>
              <a:t>Click to edit Master title style</a:t>
            </a:r>
            <a:endParaRPr lang="en-US" dirty="0"/>
          </a:p>
        </p:txBody>
      </p:sp>
      <p:sp>
        <p:nvSpPr>
          <p:cNvPr id="3" name="Subtitle 2"/>
          <p:cNvSpPr>
            <a:spLocks noGrp="1"/>
          </p:cNvSpPr>
          <p:nvPr>
            <p:ph type="subTitle" idx="1"/>
          </p:nvPr>
        </p:nvSpPr>
        <p:spPr>
          <a:xfrm>
            <a:off x="1851660" y="5283200"/>
            <a:ext cx="8641080" cy="1300480"/>
          </a:xfrm>
        </p:spPr>
        <p:txBody>
          <a:bodyPr>
            <a:normAutofit/>
          </a:bodyPr>
          <a:lstStyle>
            <a:lvl1pPr marL="0" indent="0" algn="ctr">
              <a:buNone/>
              <a:defRPr sz="2700">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29FC8D6-3F32-4CA6-BE4C-B0167499B48B}" type="datetimeFigureOut">
              <a:rPr lang="en-US" smtClean="0"/>
              <a:t>18-Nov-20</a:t>
            </a:fld>
            <a:endParaRPr lang="en-US"/>
          </a:p>
        </p:txBody>
      </p:sp>
      <p:sp>
        <p:nvSpPr>
          <p:cNvPr id="8" name="Slide Number Placeholder 7"/>
          <p:cNvSpPr>
            <a:spLocks noGrp="1"/>
          </p:cNvSpPr>
          <p:nvPr>
            <p:ph type="sldNum" sz="quarter" idx="11"/>
          </p:nvPr>
        </p:nvSpPr>
        <p:spPr/>
        <p:txBody>
          <a:bodyPr/>
          <a:lstStyle/>
          <a:p>
            <a:fld id="{3C40A89A-32E7-4B2C-8102-06E7796BB32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FC8D6-3F32-4CA6-BE4C-B0167499B48B}" type="datetimeFigureOut">
              <a:rPr lang="en-US" smtClean="0"/>
              <a:t>18-Nov-20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9690" y="292949"/>
            <a:ext cx="2777490" cy="624162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17220" y="292949"/>
            <a:ext cx="812673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FC8D6-3F32-4CA6-BE4C-B0167499B48B}" type="datetimeFigureOut">
              <a:rPr lang="en-US" smtClean="0"/>
              <a:t>18-Nov-20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29FC8D6-3F32-4CA6-BE4C-B0167499B48B}" type="datetimeFigureOut">
              <a:rPr lang="en-US" smtClean="0"/>
              <a:t>18-Nov-20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1463041"/>
            <a:ext cx="10492740" cy="2672080"/>
          </a:xfrm>
        </p:spPr>
        <p:txBody>
          <a:bodyPr anchor="b"/>
          <a:lstStyle>
            <a:lvl1pPr algn="ctr" defTabSz="1044976" rtl="0" eaLnBrk="1" latinLnBrk="0" hangingPunct="1">
              <a:lnSpc>
                <a:spcPct val="100000"/>
              </a:lnSpc>
              <a:spcBef>
                <a:spcPct val="0"/>
              </a:spcBef>
              <a:buNone/>
              <a:defRPr lang="en-US" sz="55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75123" y="4340014"/>
            <a:ext cx="10492740" cy="1207346"/>
          </a:xfrm>
        </p:spPr>
        <p:txBody>
          <a:bodyPr anchor="t"/>
          <a:lstStyle>
            <a:lvl1pPr marL="0" indent="0" algn="ctr">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C8D6-3F32-4CA6-BE4C-B0167499B48B}" type="datetimeFigureOut">
              <a:rPr lang="en-US" smtClean="0"/>
              <a:t>18-Nov-20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0A89A-32E7-4B2C-8102-06E7796BB32D}" type="slidenum">
              <a:rPr lang="en-US" smtClean="0"/>
              <a:t>‹#›</a:t>
            </a:fld>
            <a:endParaRPr lang="en-US"/>
          </a:p>
        </p:txBody>
      </p:sp>
      <p:sp>
        <p:nvSpPr>
          <p:cNvPr id="7" name="Oval 6"/>
          <p:cNvSpPr/>
          <p:nvPr/>
        </p:nvSpPr>
        <p:spPr>
          <a:xfrm>
            <a:off x="6069330" y="4185921"/>
            <a:ext cx="114442" cy="9042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4498" tIns="52249" rIns="104498" bIns="52249" rtlCol="0" anchor="ctr"/>
          <a:lstStyle/>
          <a:p>
            <a:pPr algn="ctr"/>
            <a:endParaRPr lang="en-US"/>
          </a:p>
        </p:txBody>
      </p:sp>
      <p:sp>
        <p:nvSpPr>
          <p:cNvPr id="8" name="Oval 7"/>
          <p:cNvSpPr/>
          <p:nvPr/>
        </p:nvSpPr>
        <p:spPr>
          <a:xfrm>
            <a:off x="6339364" y="4185921"/>
            <a:ext cx="114442" cy="9042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4498" tIns="52249" rIns="104498" bIns="52249" rtlCol="0" anchor="ctr"/>
          <a:lstStyle/>
          <a:p>
            <a:pPr algn="ctr"/>
            <a:endParaRPr lang="en-US"/>
          </a:p>
        </p:txBody>
      </p:sp>
      <p:sp>
        <p:nvSpPr>
          <p:cNvPr id="9" name="Oval 8"/>
          <p:cNvSpPr/>
          <p:nvPr/>
        </p:nvSpPr>
        <p:spPr>
          <a:xfrm>
            <a:off x="5800583" y="4185921"/>
            <a:ext cx="114442" cy="9042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4498" tIns="52249" rIns="104498" bIns="52249"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275070" y="1706880"/>
            <a:ext cx="5452110" cy="4827694"/>
          </a:xfrm>
        </p:spPr>
        <p:txBody>
          <a:bodyPr/>
          <a:lstStyle>
            <a:lvl1pPr>
              <a:defRPr sz="27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29FC8D6-3F32-4CA6-BE4C-B0167499B48B}" type="datetimeFigureOut">
              <a:rPr lang="en-US" smtClean="0"/>
              <a:t>18-Nov-20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0A89A-32E7-4B2C-8102-06E7796BB32D}" type="slidenum">
              <a:rPr lang="en-US" smtClean="0"/>
              <a:t>‹#›</a:t>
            </a:fld>
            <a:endParaRPr lang="en-US"/>
          </a:p>
        </p:txBody>
      </p:sp>
      <p:sp>
        <p:nvSpPr>
          <p:cNvPr id="9" name="Content Placeholder 8"/>
          <p:cNvSpPr>
            <a:spLocks noGrp="1"/>
          </p:cNvSpPr>
          <p:nvPr>
            <p:ph sz="quarter" idx="13"/>
          </p:nvPr>
        </p:nvSpPr>
        <p:spPr>
          <a:xfrm>
            <a:off x="493776" y="1706880"/>
            <a:ext cx="5456225" cy="4828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706880"/>
            <a:ext cx="5454254" cy="650240"/>
          </a:xfrm>
        </p:spPr>
        <p:txBody>
          <a:bodyPr anchor="b">
            <a:noAutofit/>
          </a:bodyPr>
          <a:lstStyle>
            <a:lvl1pPr marL="0" indent="0" algn="ctr">
              <a:buNone/>
              <a:defRPr sz="2700" b="0"/>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smtClean="0"/>
              <a:t>Click to edit Master text styles</a:t>
            </a:r>
          </a:p>
        </p:txBody>
      </p:sp>
      <p:sp>
        <p:nvSpPr>
          <p:cNvPr id="5" name="Text Placeholder 4"/>
          <p:cNvSpPr>
            <a:spLocks noGrp="1"/>
          </p:cNvSpPr>
          <p:nvPr>
            <p:ph type="body" sz="quarter" idx="3"/>
          </p:nvPr>
        </p:nvSpPr>
        <p:spPr>
          <a:xfrm>
            <a:off x="6275071" y="1706880"/>
            <a:ext cx="5456396" cy="650240"/>
          </a:xfrm>
        </p:spPr>
        <p:txBody>
          <a:bodyPr anchor="b">
            <a:noAutofit/>
          </a:bodyPr>
          <a:lstStyle>
            <a:lvl1pPr marL="0" indent="0" algn="ctr">
              <a:buNone/>
              <a:defRPr sz="2700" b="0"/>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29FC8D6-3F32-4CA6-BE4C-B0167499B48B}" type="datetimeFigureOut">
              <a:rPr lang="en-US" smtClean="0"/>
              <a:t>18-Nov-20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0A89A-32E7-4B2C-8102-06E7796BB32D}" type="slidenum">
              <a:rPr lang="en-US" smtClean="0"/>
              <a:t>‹#›</a:t>
            </a:fld>
            <a:endParaRPr lang="en-US"/>
          </a:p>
        </p:txBody>
      </p:sp>
      <p:sp>
        <p:nvSpPr>
          <p:cNvPr id="11" name="Content Placeholder 10"/>
          <p:cNvSpPr>
            <a:spLocks noGrp="1"/>
          </p:cNvSpPr>
          <p:nvPr>
            <p:ph sz="quarter" idx="13"/>
          </p:nvPr>
        </p:nvSpPr>
        <p:spPr>
          <a:xfrm>
            <a:off x="617220" y="2360372"/>
            <a:ext cx="5456225" cy="41745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307989" y="2360372"/>
            <a:ext cx="5456225" cy="4174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C8D6-3F32-4CA6-BE4C-B0167499B48B}" type="datetimeFigureOut">
              <a:rPr lang="en-US" smtClean="0"/>
              <a:t>18-Nov-20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C8D6-3F32-4CA6-BE4C-B0167499B48B}" type="datetimeFigureOut">
              <a:rPr lang="en-US" smtClean="0"/>
              <a:t>18-Nov-20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74568" y="284480"/>
            <a:ext cx="4061223" cy="2235200"/>
          </a:xfrm>
        </p:spPr>
        <p:txBody>
          <a:bodyPr anchor="b"/>
          <a:lstStyle>
            <a:lvl1pPr algn="ctr">
              <a:lnSpc>
                <a:spcPct val="100000"/>
              </a:lnSpc>
              <a:defRPr sz="32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70835" y="291255"/>
            <a:ext cx="6744416"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74568" y="2600960"/>
            <a:ext cx="4061223" cy="3933614"/>
          </a:xfrm>
        </p:spPr>
        <p:txBody>
          <a:bodyPr>
            <a:normAutofit/>
          </a:bodyPr>
          <a:lstStyle>
            <a:lvl1pPr marL="0" indent="0" algn="ctr">
              <a:lnSpc>
                <a:spcPct val="125000"/>
              </a:lnSpc>
              <a:buNone/>
              <a:defRPr sz="18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C8D6-3F32-4CA6-BE4C-B0167499B48B}" type="datetimeFigureOut">
              <a:rPr lang="en-US" smtClean="0"/>
              <a:t>18-Nov-20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
            <a:ext cx="7710963" cy="955040"/>
          </a:xfrm>
        </p:spPr>
        <p:txBody>
          <a:bodyPr anchor="b"/>
          <a:lstStyle>
            <a:lvl1pPr algn="ctr">
              <a:lnSpc>
                <a:spcPct val="100000"/>
              </a:lnSpc>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2035970" y="1219200"/>
            <a:ext cx="8173878" cy="4843780"/>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197600"/>
            <a:ext cx="7710963" cy="568960"/>
          </a:xfrm>
        </p:spPr>
        <p:txBody>
          <a:bodyPr>
            <a:normAutofit/>
          </a:bodyPr>
          <a:lstStyle>
            <a:lvl1pPr marL="0" indent="0" algn="ctr">
              <a:buNone/>
              <a:defRPr sz="18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C8D6-3F32-4CA6-BE4C-B0167499B48B}" type="datetimeFigureOut">
              <a:rPr lang="en-US" smtClean="0"/>
              <a:t>18-Nov-20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0A89A-32E7-4B2C-8102-06E7796BB32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0"/>
            <a:ext cx="11109960" cy="1706880"/>
          </a:xfrm>
          <a:prstGeom prst="rect">
            <a:avLst/>
          </a:prstGeom>
        </p:spPr>
        <p:txBody>
          <a:bodyPr vert="horz" lIns="104498" tIns="52249" rIns="104498" bIns="52249"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7220" y="1706880"/>
            <a:ext cx="11109960" cy="4827694"/>
          </a:xfrm>
          <a:prstGeom prst="rect">
            <a:avLst/>
          </a:prstGeom>
        </p:spPr>
        <p:txBody>
          <a:bodyPr vert="horz" lIns="104498" tIns="52249" rIns="104498" bIns="522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590519" y="6780108"/>
            <a:ext cx="2816066" cy="389467"/>
          </a:xfrm>
          <a:prstGeom prst="rect">
            <a:avLst/>
          </a:prstGeom>
        </p:spPr>
        <p:txBody>
          <a:bodyPr vert="horz" lIns="104498" tIns="52249" rIns="52249" bIns="52249" rtlCol="0" anchor="ctr"/>
          <a:lstStyle>
            <a:lvl1pPr algn="r">
              <a:defRPr sz="1400">
                <a:solidFill>
                  <a:schemeClr val="tx1">
                    <a:lumMod val="65000"/>
                    <a:lumOff val="35000"/>
                  </a:schemeClr>
                </a:solidFill>
                <a:latin typeface="Century Gothic" pitchFamily="34" charset="0"/>
              </a:defRPr>
            </a:lvl1pPr>
          </a:lstStyle>
          <a:p>
            <a:fld id="{D29FC8D6-3F32-4CA6-BE4C-B0167499B48B}" type="datetimeFigureOut">
              <a:rPr lang="en-US" smtClean="0"/>
              <a:t>18-Nov-20</a:t>
            </a:fld>
            <a:endParaRPr lang="en-US"/>
          </a:p>
        </p:txBody>
      </p:sp>
      <p:sp>
        <p:nvSpPr>
          <p:cNvPr id="5" name="Footer Placeholder 4"/>
          <p:cNvSpPr>
            <a:spLocks noGrp="1"/>
          </p:cNvSpPr>
          <p:nvPr>
            <p:ph type="ftr" sz="quarter" idx="3"/>
          </p:nvPr>
        </p:nvSpPr>
        <p:spPr>
          <a:xfrm>
            <a:off x="889874" y="6780108"/>
            <a:ext cx="3844766" cy="389467"/>
          </a:xfrm>
          <a:prstGeom prst="rect">
            <a:avLst/>
          </a:prstGeom>
        </p:spPr>
        <p:txBody>
          <a:bodyPr vert="horz" lIns="52249" tIns="52249" rIns="104498" bIns="52249" rtlCol="0" anchor="ctr"/>
          <a:lstStyle>
            <a:lvl1pPr algn="l">
              <a:defRPr sz="14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533426" y="6780108"/>
            <a:ext cx="758666" cy="389467"/>
          </a:xfrm>
          <a:prstGeom prst="rect">
            <a:avLst/>
          </a:prstGeom>
        </p:spPr>
        <p:txBody>
          <a:bodyPr vert="horz" lIns="31349" tIns="52249" rIns="52249" bIns="52249" rtlCol="0" anchor="ctr"/>
          <a:lstStyle>
            <a:lvl1pPr algn="l">
              <a:defRPr sz="1400">
                <a:solidFill>
                  <a:schemeClr val="tx1">
                    <a:lumMod val="65000"/>
                    <a:lumOff val="35000"/>
                  </a:schemeClr>
                </a:solidFill>
                <a:latin typeface="Century Gothic" pitchFamily="34" charset="0"/>
              </a:defRPr>
            </a:lvl1pPr>
          </a:lstStyle>
          <a:p>
            <a:fld id="{3C40A89A-32E7-4B2C-8102-06E7796BB32D}" type="slidenum">
              <a:rPr lang="en-US" smtClean="0"/>
              <a:t>‹#›</a:t>
            </a:fld>
            <a:endParaRPr lang="en-US"/>
          </a:p>
        </p:txBody>
      </p:sp>
      <p:sp>
        <p:nvSpPr>
          <p:cNvPr id="7" name="Oval 6"/>
          <p:cNvSpPr/>
          <p:nvPr/>
        </p:nvSpPr>
        <p:spPr>
          <a:xfrm>
            <a:off x="11417976" y="6932678"/>
            <a:ext cx="114442" cy="9042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4498" tIns="52249" rIns="104498" bIns="52249" rtlCol="0" anchor="ctr"/>
          <a:lstStyle/>
          <a:p>
            <a:pPr marL="0" algn="ctr" defTabSz="1044976" rtl="0" eaLnBrk="1" latinLnBrk="0" hangingPunct="1"/>
            <a:endParaRPr lang="en-US" sz="2100" kern="1200">
              <a:solidFill>
                <a:schemeClr val="lt1"/>
              </a:solidFill>
              <a:latin typeface="+mn-lt"/>
              <a:ea typeface="+mn-ea"/>
              <a:cs typeface="+mn-cs"/>
            </a:endParaRPr>
          </a:p>
        </p:txBody>
      </p:sp>
      <p:sp>
        <p:nvSpPr>
          <p:cNvPr id="8" name="Oval 7"/>
          <p:cNvSpPr/>
          <p:nvPr/>
        </p:nvSpPr>
        <p:spPr>
          <a:xfrm>
            <a:off x="768311" y="6932678"/>
            <a:ext cx="114442" cy="9042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4498" tIns="52249" rIns="104498" bIns="52249"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xStyles>
    <p:titleStyle>
      <a:lvl1pPr algn="ctr" defTabSz="1044976" rtl="0" eaLnBrk="1" latinLnBrk="0" hangingPunct="1">
        <a:lnSpc>
          <a:spcPts val="6628"/>
        </a:lnSpc>
        <a:spcBef>
          <a:spcPct val="0"/>
        </a:spcBef>
        <a:buNone/>
        <a:defRPr sz="62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91866" indent="-391866" algn="l" defTabSz="1044976" rtl="0" eaLnBrk="1" latinLnBrk="0" hangingPunct="1">
        <a:spcBef>
          <a:spcPct val="20000"/>
        </a:spcBef>
        <a:buFont typeface="Arial" pitchFamily="34" charset="0"/>
        <a:buChar char="•"/>
        <a:defRPr sz="2700" kern="1200">
          <a:solidFill>
            <a:schemeClr val="tx1">
              <a:lumMod val="50000"/>
              <a:lumOff val="50000"/>
            </a:schemeClr>
          </a:solidFill>
          <a:latin typeface="+mj-lt"/>
          <a:ea typeface="+mn-ea"/>
          <a:cs typeface="+mn-cs"/>
        </a:defRPr>
      </a:lvl1pPr>
      <a:lvl2pPr marL="849043" indent="-326555" algn="l" defTabSz="1044976"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2pPr>
      <a:lvl3pPr marL="1306220" indent="-261244" algn="l" defTabSz="1044976"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3pPr>
      <a:lvl4pPr marL="1828709" indent="-261244" algn="l" defTabSz="1044976"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4pPr>
      <a:lvl5pPr marL="2351197" indent="-261244" algn="l" defTabSz="1044976"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5pPr>
      <a:lvl6pPr marL="2873685" indent="-261244" algn="l" defTabSz="1044976"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6pPr>
      <a:lvl7pPr marL="3396173" indent="-261244" algn="l" defTabSz="1044976"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7pPr>
      <a:lvl8pPr marL="3918661" indent="-261244" algn="l" defTabSz="1044976"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8pPr>
      <a:lvl9pPr marL="4441149" indent="-261244" algn="l" defTabSz="1044976"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8511" y="545397"/>
            <a:ext cx="7391400" cy="708025"/>
          </a:xfrm>
          <a:prstGeom prst="rect">
            <a:avLst/>
          </a:prstGeom>
        </p:spPr>
        <p:txBody>
          <a:bodyPr>
            <a:spAutoFit/>
          </a:bodyPr>
          <a:lstStyle/>
          <a:p>
            <a:pPr algn="ctr">
              <a:defRPr/>
            </a:pPr>
            <a:r>
              <a:rPr lang="en-US" sz="4000" b="1" kern="0" dirty="0">
                <a:solidFill>
                  <a:srgbClr val="336600"/>
                </a:solidFill>
                <a:effectLst>
                  <a:outerShdw blurRad="38100" dist="38100" dir="2700000" algn="tl">
                    <a:srgbClr val="000000">
                      <a:alpha val="43137"/>
                    </a:srgbClr>
                  </a:outerShdw>
                </a:effectLst>
                <a:latin typeface="Calibri"/>
              </a:rPr>
              <a:t>      </a:t>
            </a:r>
            <a:r>
              <a:rPr lang="en-US" sz="4000" b="1" kern="0" dirty="0" smtClean="0">
                <a:solidFill>
                  <a:srgbClr val="336600"/>
                </a:solidFill>
                <a:effectLst>
                  <a:outerShdw blurRad="38100" dist="38100" dir="2700000" algn="tl">
                    <a:srgbClr val="000000">
                      <a:alpha val="43137"/>
                    </a:srgbClr>
                  </a:outerShdw>
                </a:effectLst>
                <a:latin typeface="Calibri"/>
              </a:rPr>
              <a:t>Computer Network</a:t>
            </a:r>
            <a:endParaRPr lang="en-US" b="1" kern="0" dirty="0">
              <a:solidFill>
                <a:srgbClr val="336600"/>
              </a:solidFill>
              <a:effectLst>
                <a:outerShdw blurRad="38100" dist="38100" dir="2700000" algn="tl">
                  <a:srgbClr val="000000">
                    <a:alpha val="43137"/>
                  </a:srgbClr>
                </a:outerShdw>
              </a:effectLst>
            </a:endParaRPr>
          </a:p>
        </p:txBody>
      </p:sp>
      <p:sp>
        <p:nvSpPr>
          <p:cNvPr id="3" name="Rectangle 6"/>
          <p:cNvSpPr>
            <a:spLocks noChangeArrowheads="1"/>
          </p:cNvSpPr>
          <p:nvPr/>
        </p:nvSpPr>
        <p:spPr bwMode="auto">
          <a:xfrm>
            <a:off x="1295400" y="5223808"/>
            <a:ext cx="10287000" cy="1938992"/>
          </a:xfrm>
          <a:prstGeom prst="rect">
            <a:avLst/>
          </a:prstGeom>
          <a:noFill/>
          <a:ln w="9525">
            <a:noFill/>
            <a:miter lim="800000"/>
            <a:headEnd/>
            <a:tailEnd/>
          </a:ln>
        </p:spPr>
        <p:txBody>
          <a:bodyPr wrap="square">
            <a:spAutoFit/>
          </a:bodyPr>
          <a:lstStyle/>
          <a:p>
            <a:r>
              <a:rPr lang="en-US" sz="2400" b="1" dirty="0">
                <a:solidFill>
                  <a:srgbClr val="336600"/>
                </a:solidFill>
              </a:rPr>
              <a:t>Presented to:-                                       </a:t>
            </a:r>
            <a:r>
              <a:rPr lang="en-US" sz="2400" b="1" dirty="0" smtClean="0">
                <a:solidFill>
                  <a:srgbClr val="336600"/>
                </a:solidFill>
              </a:rPr>
              <a:t>		 	Presented </a:t>
            </a:r>
            <a:r>
              <a:rPr lang="en-US" sz="2400" b="1" dirty="0">
                <a:solidFill>
                  <a:srgbClr val="336600"/>
                </a:solidFill>
              </a:rPr>
              <a:t>By:-</a:t>
            </a:r>
            <a:r>
              <a:rPr lang="en-US" sz="2400" b="1" dirty="0" smtClean="0">
                <a:solidFill>
                  <a:srgbClr val="336600"/>
                </a:solidFill>
              </a:rPr>
              <a:t>                 </a:t>
            </a:r>
            <a:r>
              <a:rPr lang="en-US" sz="2000" b="1" i="1" dirty="0" smtClean="0"/>
              <a:t>Mr</a:t>
            </a:r>
            <a:r>
              <a:rPr lang="en-US" sz="2000" b="1" i="1" dirty="0"/>
              <a:t>. </a:t>
            </a:r>
            <a:r>
              <a:rPr lang="en-US" sz="2000" b="1" i="1" dirty="0" err="1"/>
              <a:t>Shaharyar</a:t>
            </a:r>
            <a:r>
              <a:rPr lang="en-US" sz="2000" b="1" i="1" dirty="0"/>
              <a:t> </a:t>
            </a:r>
            <a:r>
              <a:rPr lang="en-US" sz="2000" b="1" i="1" dirty="0" err="1" smtClean="0"/>
              <a:t>Taj</a:t>
            </a:r>
            <a:r>
              <a:rPr lang="en-US" sz="2000" b="1" i="1" dirty="0" smtClean="0"/>
              <a:t> 			 		KULDEEP TIWARI</a:t>
            </a:r>
          </a:p>
          <a:p>
            <a:r>
              <a:rPr lang="en-US" sz="2000" b="1" i="1" dirty="0" smtClean="0"/>
              <a:t>Guide &amp; Lecturer                                                          		ITES&amp;M :  5</a:t>
            </a:r>
            <a:r>
              <a:rPr lang="en-US" sz="2000" b="1" i="1" baseline="30000" dirty="0" smtClean="0"/>
              <a:t>th</a:t>
            </a:r>
            <a:r>
              <a:rPr lang="en-US" sz="2000" b="1" i="1" dirty="0" smtClean="0"/>
              <a:t>  </a:t>
            </a:r>
            <a:r>
              <a:rPr lang="en-US" sz="2000" b="1" i="1" dirty="0" err="1" smtClean="0"/>
              <a:t>Sem</a:t>
            </a:r>
            <a:endParaRPr lang="en-US" sz="2000" b="1" i="1" dirty="0" smtClean="0"/>
          </a:p>
          <a:p>
            <a:r>
              <a:rPr lang="en-US" sz="2000" b="1" i="1" dirty="0" err="1" smtClean="0"/>
              <a:t>Aditya</a:t>
            </a:r>
            <a:r>
              <a:rPr lang="en-US" sz="2000" b="1" i="1" dirty="0" smtClean="0"/>
              <a:t> </a:t>
            </a:r>
            <a:r>
              <a:rPr lang="en-US" sz="2000" b="1" i="1" dirty="0"/>
              <a:t>Institute of Technology                        </a:t>
            </a:r>
            <a:r>
              <a:rPr lang="en-US" sz="2000" b="1" i="1" dirty="0" smtClean="0"/>
              <a:t>             		Roll no  :  1836111010</a:t>
            </a:r>
            <a:endParaRPr lang="en-US" sz="2000" b="1" i="1" dirty="0"/>
          </a:p>
          <a:p>
            <a:endParaRPr lang="en-US" sz="1600" b="1" i="1" dirty="0"/>
          </a:p>
          <a:p>
            <a:endParaRPr lang="en-US" sz="2000" dirty="0"/>
          </a:p>
        </p:txBody>
      </p:sp>
      <p:sp>
        <p:nvSpPr>
          <p:cNvPr id="4" name="Rectangle 8"/>
          <p:cNvSpPr>
            <a:spLocks noChangeArrowheads="1"/>
          </p:cNvSpPr>
          <p:nvPr/>
        </p:nvSpPr>
        <p:spPr bwMode="auto">
          <a:xfrm>
            <a:off x="4925517" y="1395047"/>
            <a:ext cx="2438400" cy="400050"/>
          </a:xfrm>
          <a:prstGeom prst="rect">
            <a:avLst/>
          </a:prstGeom>
          <a:noFill/>
          <a:ln w="9525">
            <a:noFill/>
            <a:miter lim="800000"/>
            <a:headEnd/>
            <a:tailEnd/>
          </a:ln>
        </p:spPr>
        <p:txBody>
          <a:bodyPr>
            <a:spAutoFit/>
          </a:bodyPr>
          <a:lstStyle/>
          <a:p>
            <a:pPr algn="ctr"/>
            <a:r>
              <a:rPr lang="en-US" sz="2000" b="1" dirty="0">
                <a:solidFill>
                  <a:srgbClr val="336600"/>
                </a:solidFill>
              </a:rPr>
              <a:t>(Seminar)</a:t>
            </a:r>
          </a:p>
        </p:txBody>
      </p:sp>
      <p:sp>
        <p:nvSpPr>
          <p:cNvPr id="5" name="Rectangle 10"/>
          <p:cNvSpPr>
            <a:spLocks noChangeArrowheads="1"/>
          </p:cNvSpPr>
          <p:nvPr/>
        </p:nvSpPr>
        <p:spPr bwMode="auto">
          <a:xfrm>
            <a:off x="1524000" y="3878668"/>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endParaRPr lang="en-US" sz="1400" b="1" dirty="0">
              <a:solidFill>
                <a:srgbClr val="000000"/>
              </a:solidFill>
              <a:latin typeface="Times New Roman" pitchFamily="18" charset="0"/>
              <a:ea typeface="Calibri" pitchFamily="34" charset="0"/>
              <a:cs typeface="Times New Roman" pitchFamily="18" charset="0"/>
            </a:endParaRPr>
          </a:p>
          <a:p>
            <a:pPr algn="ctr" eaLnBrk="0" fontAlgn="base" hangingPunct="0">
              <a:spcBef>
                <a:spcPct val="0"/>
              </a:spcBef>
              <a:spcAft>
                <a:spcPct val="0"/>
              </a:spcAft>
            </a:pPr>
            <a:r>
              <a:rPr lang="en-US" sz="1400" b="1" dirty="0">
                <a:solidFill>
                  <a:srgbClr val="002060"/>
                </a:solidFill>
                <a:latin typeface="+mj-lt"/>
                <a:ea typeface="Calibri" pitchFamily="34" charset="0"/>
                <a:cs typeface="Times New Roman" pitchFamily="18" charset="0"/>
              </a:rPr>
              <a:t>   (Unit of Dr. R.N. Gupta Technical Educational Society)</a:t>
            </a:r>
            <a:endParaRPr lang="en-US" sz="800" dirty="0">
              <a:solidFill>
                <a:srgbClr val="002060"/>
              </a:solidFill>
              <a:latin typeface="+mj-lt"/>
            </a:endParaRPr>
          </a:p>
          <a:p>
            <a:pPr algn="ctr" eaLnBrk="0" fontAlgn="base" hangingPunct="0">
              <a:spcBef>
                <a:spcPct val="0"/>
              </a:spcBef>
              <a:spcAft>
                <a:spcPct val="0"/>
              </a:spcAft>
            </a:pPr>
            <a:r>
              <a:rPr lang="en-US" sz="1400" b="1" dirty="0">
                <a:solidFill>
                  <a:srgbClr val="002060"/>
                </a:solidFill>
                <a:latin typeface="+mj-lt"/>
                <a:ea typeface="Calibri" pitchFamily="34" charset="0"/>
                <a:cs typeface="Times New Roman" pitchFamily="18" charset="0"/>
              </a:rPr>
              <a:t>AFFLIATED TO BOARD OF TECHNICAL EDUCATION</a:t>
            </a:r>
            <a:endParaRPr lang="en-US" sz="800" dirty="0">
              <a:solidFill>
                <a:srgbClr val="002060"/>
              </a:solidFill>
              <a:latin typeface="+mj-lt"/>
            </a:endParaRPr>
          </a:p>
          <a:p>
            <a:pPr algn="ctr" eaLnBrk="0" fontAlgn="base" hangingPunct="0">
              <a:spcBef>
                <a:spcPct val="0"/>
              </a:spcBef>
              <a:spcAft>
                <a:spcPct val="0"/>
              </a:spcAft>
            </a:pPr>
            <a:r>
              <a:rPr lang="en-US" sz="1400" b="1" dirty="0">
                <a:solidFill>
                  <a:srgbClr val="002060"/>
                </a:solidFill>
                <a:latin typeface="+mj-lt"/>
                <a:ea typeface="Calibri" pitchFamily="34" charset="0"/>
                <a:cs typeface="Times New Roman" pitchFamily="18" charset="0"/>
              </a:rPr>
              <a:t>PITAMPURA, DELHI - 110088</a:t>
            </a:r>
            <a:endParaRPr lang="en-US" dirty="0">
              <a:solidFill>
                <a:srgbClr val="002060"/>
              </a:solidFill>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010" y="2057400"/>
            <a:ext cx="1953415" cy="1476972"/>
          </a:xfrm>
          <a:prstGeom prst="rect">
            <a:avLst/>
          </a:prstGeom>
        </p:spPr>
      </p:pic>
    </p:spTree>
    <p:extLst>
      <p:ext uri="{BB962C8B-B14F-4D97-AF65-F5344CB8AC3E}">
        <p14:creationId xmlns:p14="http://schemas.microsoft.com/office/powerpoint/2010/main" val="3528071235"/>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017" y="487680"/>
            <a:ext cx="6172200" cy="5383887"/>
          </a:xfrm>
          <a:prstGeom prst="rect">
            <a:avLst/>
          </a:prstGeom>
        </p:spPr>
        <p:txBody>
          <a:bodyPr lIns="104498" tIns="52249" rIns="104498" bIns="52249">
            <a:spAutoFit/>
          </a:bodyPr>
          <a:lstStyle/>
          <a:p>
            <a:pPr fontAlgn="base"/>
            <a:r>
              <a:rPr lang="en-US" sz="2300" b="1" u="sng" dirty="0">
                <a:latin typeface="Times New Roman" pitchFamily="18" charset="0"/>
                <a:cs typeface="Times New Roman" pitchFamily="18" charset="0"/>
              </a:rPr>
              <a:t>4) Ring Topology :</a:t>
            </a:r>
            <a:endParaRPr lang="en-US" sz="2300" b="1" dirty="0">
              <a:latin typeface="Times New Roman" pitchFamily="18" charset="0"/>
              <a:cs typeface="Times New Roman" pitchFamily="18" charset="0"/>
            </a:endParaRPr>
          </a:p>
          <a:p>
            <a:r>
              <a:rPr lang="en-US" sz="2300" b="1" dirty="0">
                <a:solidFill>
                  <a:srgbClr val="002060"/>
                </a:solidFill>
                <a:latin typeface="Times New Roman" pitchFamily="18" charset="0"/>
                <a:cs typeface="Times New Roman" pitchFamily="18" charset="0"/>
              </a:rPr>
              <a:t>In this topology, it forms a ring connecting devices with its exactly two neighboring devices</a:t>
            </a:r>
          </a:p>
          <a:p>
            <a:r>
              <a:rPr lang="en-US" sz="2300" dirty="0">
                <a:latin typeface="Times New Roman" pitchFamily="18" charset="0"/>
                <a:cs typeface="Times New Roman" pitchFamily="18" charset="0"/>
              </a:rPr>
              <a:t> </a:t>
            </a:r>
          </a:p>
          <a:p>
            <a:pPr fontAlgn="base"/>
            <a:r>
              <a:rPr lang="en-US" sz="2300" b="1" u="sng" dirty="0">
                <a:latin typeface="Times New Roman" pitchFamily="18" charset="0"/>
                <a:cs typeface="Times New Roman" pitchFamily="18" charset="0"/>
              </a:rPr>
              <a:t>Advantages of this topology :</a:t>
            </a:r>
            <a:r>
              <a:rPr lang="en-US" sz="2300" u="sng" dirty="0">
                <a:latin typeface="Times New Roman" pitchFamily="18" charset="0"/>
                <a:cs typeface="Times New Roman" pitchFamily="18" charset="0"/>
              </a:rPr>
              <a:t> </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The possibility of collision is minimum in this type of topology.</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Cheap to install and expand.</a:t>
            </a:r>
          </a:p>
          <a:p>
            <a:pPr fontAlgn="base"/>
            <a:r>
              <a:rPr lang="en-US" sz="2300" b="1" dirty="0">
                <a:solidFill>
                  <a:srgbClr val="002060"/>
                </a:solidFill>
                <a:latin typeface="Times New Roman" pitchFamily="18" charset="0"/>
                <a:cs typeface="Times New Roman" pitchFamily="18" charset="0"/>
              </a:rPr>
              <a:t> </a:t>
            </a:r>
          </a:p>
          <a:p>
            <a:pPr fontAlgn="base"/>
            <a:r>
              <a:rPr lang="en-US" sz="2300" b="1" u="sng" dirty="0">
                <a:latin typeface="Times New Roman" pitchFamily="18" charset="0"/>
                <a:cs typeface="Times New Roman" pitchFamily="18" charset="0"/>
              </a:rPr>
              <a:t>Problems with this topology :</a:t>
            </a:r>
            <a:r>
              <a:rPr lang="en-US" sz="2300" u="sng" dirty="0">
                <a:latin typeface="Times New Roman" pitchFamily="18" charset="0"/>
                <a:cs typeface="Times New Roman" pitchFamily="18" charset="0"/>
              </a:rPr>
              <a:t> </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Troubleshooting is difficult in this topology.</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Addition of stations in between or removal of stations can disturb the whole topology.</a:t>
            </a:r>
          </a:p>
          <a:p>
            <a:pPr marL="391866" indent="-391866" fontAlgn="base">
              <a:buFont typeface="Arial" pitchFamily="34" charset="0"/>
              <a:buChar char="•"/>
            </a:pPr>
            <a:r>
              <a:rPr lang="en-US" sz="2300" dirty="0">
                <a:latin typeface="Times New Roman" pitchFamily="18" charset="0"/>
                <a:cs typeface="Times New Roman" pitchFamily="18" charset="0"/>
              </a:rPr>
              <a:t> </a:t>
            </a:r>
            <a:endParaRPr lang="en-US" sz="2300" b="1" dirty="0">
              <a:latin typeface="Times New Roman" pitchFamily="18" charset="0"/>
              <a:cs typeface="Times New Roman" pitchFamily="18" charset="0"/>
            </a:endParaRP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812" y="1657149"/>
            <a:ext cx="5171174" cy="29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34013"/>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10" y="325120"/>
            <a:ext cx="5863590" cy="6645770"/>
          </a:xfrm>
          <a:prstGeom prst="rect">
            <a:avLst/>
          </a:prstGeom>
        </p:spPr>
        <p:txBody>
          <a:bodyPr wrap="square" lIns="104498" tIns="52249" rIns="104498" bIns="52249">
            <a:spAutoFit/>
          </a:bodyPr>
          <a:lstStyle/>
          <a:p>
            <a:pPr fontAlgn="base"/>
            <a:r>
              <a:rPr lang="en-US" b="1" u="sng" dirty="0"/>
              <a:t>5</a:t>
            </a:r>
            <a:r>
              <a:rPr lang="en-US" sz="2300" b="1" u="sng" dirty="0">
                <a:latin typeface="Times New Roman" pitchFamily="18" charset="0"/>
                <a:cs typeface="Times New Roman" pitchFamily="18" charset="0"/>
              </a:rPr>
              <a:t>) Tree Topology :</a:t>
            </a:r>
            <a:endParaRPr lang="en-US" sz="2300" b="1" dirty="0">
              <a:latin typeface="Times New Roman" pitchFamily="18" charset="0"/>
              <a:cs typeface="Times New Roman" pitchFamily="18" charset="0"/>
            </a:endParaRPr>
          </a:p>
          <a:p>
            <a:r>
              <a:rPr lang="en-US" b="1" dirty="0" smtClean="0">
                <a:solidFill>
                  <a:srgbClr val="002060"/>
                </a:solidFill>
                <a:latin typeface="Times New Roman" pitchFamily="18" charset="0"/>
                <a:cs typeface="Times New Roman" pitchFamily="18" charset="0"/>
              </a:rPr>
              <a:t>This </a:t>
            </a:r>
            <a:r>
              <a:rPr lang="en-US" b="1" dirty="0">
                <a:solidFill>
                  <a:srgbClr val="002060"/>
                </a:solidFill>
                <a:latin typeface="Times New Roman" pitchFamily="18" charset="0"/>
                <a:cs typeface="Times New Roman" pitchFamily="18" charset="0"/>
              </a:rPr>
              <a:t>topology is the variation of Star topology. This topology have hierarchical flow of data. In this the various secondary hubs are connected to the central hub which contains the </a:t>
            </a:r>
            <a:r>
              <a:rPr lang="en-US" b="1" dirty="0" smtClean="0">
                <a:solidFill>
                  <a:srgbClr val="002060"/>
                </a:solidFill>
                <a:latin typeface="Times New Roman" pitchFamily="18" charset="0"/>
                <a:cs typeface="Times New Roman" pitchFamily="18" charset="0"/>
              </a:rPr>
              <a:t>repeater</a:t>
            </a:r>
            <a:br>
              <a:rPr lang="en-US" b="1" dirty="0" smtClean="0">
                <a:solidFill>
                  <a:srgbClr val="002060"/>
                </a:solidFill>
                <a:latin typeface="Times New Roman" pitchFamily="18" charset="0"/>
                <a:cs typeface="Times New Roman" pitchFamily="18" charset="0"/>
              </a:rPr>
            </a:br>
            <a:endParaRPr lang="en-US" b="1" dirty="0" smtClean="0">
              <a:solidFill>
                <a:srgbClr val="002060"/>
              </a:solidFill>
              <a:latin typeface="Times New Roman" pitchFamily="18" charset="0"/>
              <a:cs typeface="Times New Roman" pitchFamily="18" charset="0"/>
            </a:endParaRPr>
          </a:p>
          <a:p>
            <a:pPr fontAlgn="base"/>
            <a:r>
              <a:rPr lang="en-US" sz="2300" b="1" u="sng" dirty="0">
                <a:latin typeface="Times New Roman" pitchFamily="18" charset="0"/>
                <a:cs typeface="Times New Roman" pitchFamily="18" charset="0"/>
              </a:rPr>
              <a:t>Advantages of this topology :</a:t>
            </a:r>
            <a:r>
              <a:rPr lang="en-US" sz="2300" dirty="0">
                <a:latin typeface="Times New Roman" pitchFamily="18" charset="0"/>
                <a:cs typeface="Times New Roman" pitchFamily="18" charset="0"/>
              </a:rPr>
              <a:t> </a:t>
            </a:r>
            <a:br>
              <a:rPr lang="en-US" sz="2300" dirty="0">
                <a:latin typeface="Times New Roman" pitchFamily="18" charset="0"/>
                <a:cs typeface="Times New Roman" pitchFamily="18" charset="0"/>
              </a:rPr>
            </a:br>
            <a:r>
              <a:rPr lang="en-US" sz="2300" b="1" dirty="0">
                <a:solidFill>
                  <a:srgbClr val="002060"/>
                </a:solidFill>
                <a:latin typeface="Times New Roman" pitchFamily="18" charset="0"/>
                <a:cs typeface="Times New Roman" pitchFamily="18" charset="0"/>
              </a:rPr>
              <a:t> It allows more devices to be attached to a single central hub thus it increases the distance that is travel by the signal to come to the devices.</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It allows the network to get isolate and also prioritize from different computers.</a:t>
            </a:r>
          </a:p>
          <a:p>
            <a:pPr fontAlgn="base"/>
            <a:r>
              <a:rPr lang="en-US" sz="2300" b="1" dirty="0">
                <a:solidFill>
                  <a:srgbClr val="002060"/>
                </a:solidFill>
                <a:latin typeface="Times New Roman" pitchFamily="18" charset="0"/>
                <a:cs typeface="Times New Roman" pitchFamily="18" charset="0"/>
              </a:rPr>
              <a:t> </a:t>
            </a:r>
          </a:p>
          <a:p>
            <a:pPr fontAlgn="base"/>
            <a:r>
              <a:rPr lang="en-US" sz="2300" b="1" u="sng" dirty="0">
                <a:latin typeface="Times New Roman" pitchFamily="18" charset="0"/>
                <a:cs typeface="Times New Roman" pitchFamily="18" charset="0"/>
              </a:rPr>
              <a:t>Problems with this topology :</a:t>
            </a:r>
            <a:r>
              <a:rPr lang="en-US" sz="2300" dirty="0">
                <a:latin typeface="Times New Roman" pitchFamily="18" charset="0"/>
                <a:cs typeface="Times New Roman" pitchFamily="18" charset="0"/>
              </a:rPr>
              <a:t> </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If the central hub gets fails the entire system fails.</a:t>
            </a:r>
          </a:p>
          <a:p>
            <a:pPr marL="391866" indent="-391866" fontAlgn="base">
              <a:buFont typeface="Arial" pitchFamily="34" charset="0"/>
              <a:buChar char="•"/>
            </a:pPr>
            <a:r>
              <a:rPr lang="en-US" sz="2300" b="1" dirty="0">
                <a:solidFill>
                  <a:srgbClr val="002060"/>
                </a:solidFill>
                <a:latin typeface="Times New Roman" pitchFamily="18" charset="0"/>
                <a:cs typeface="Times New Roman" pitchFamily="18" charset="0"/>
              </a:rPr>
              <a:t>The cost is high because of cabling</a:t>
            </a:r>
            <a:r>
              <a:rPr lang="en-US" sz="2300" dirty="0">
                <a:latin typeface="Times New Roman" pitchFamily="18" charset="0"/>
                <a:cs typeface="Times New Roman" pitchFamily="18" charset="0"/>
              </a:rPr>
              <a:t>.</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462" y="1788160"/>
            <a:ext cx="6377941" cy="382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65077"/>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10" y="115036"/>
            <a:ext cx="11830050" cy="2275343"/>
          </a:xfrm>
          <a:prstGeom prst="rect">
            <a:avLst/>
          </a:prstGeom>
        </p:spPr>
        <p:txBody>
          <a:bodyPr wrap="square" lIns="104498" tIns="52249" rIns="104498" bIns="52249">
            <a:spAutoFit/>
          </a:bodyPr>
          <a:lstStyle/>
          <a:p>
            <a:pPr algn="ctr"/>
            <a:r>
              <a:rPr lang="en-US" sz="4100" u="sng" dirty="0">
                <a:solidFill>
                  <a:srgbClr val="FF0000"/>
                </a:solidFill>
                <a:latin typeface="Algerian" pitchFamily="82" charset="0"/>
                <a:cs typeface="Times New Roman" pitchFamily="18" charset="0"/>
              </a:rPr>
              <a:t>Network Protocol</a:t>
            </a:r>
          </a:p>
          <a:p>
            <a:pPr algn="ctr"/>
            <a:endParaRPr lang="en-US" sz="2700" b="1" dirty="0">
              <a:latin typeface="Times New Roman" pitchFamily="18" charset="0"/>
              <a:cs typeface="Times New Roman" pitchFamily="18" charset="0"/>
            </a:endParaRPr>
          </a:p>
          <a:p>
            <a:r>
              <a:rPr lang="en-US" sz="2700" b="1" dirty="0">
                <a:solidFill>
                  <a:srgbClr val="002060"/>
                </a:solidFill>
                <a:latin typeface="Times New Roman" pitchFamily="18" charset="0"/>
                <a:cs typeface="Times New Roman" pitchFamily="18" charset="0"/>
              </a:rPr>
              <a:t>A </a:t>
            </a:r>
            <a:r>
              <a:rPr lang="en-US" sz="2300" b="1" dirty="0">
                <a:solidFill>
                  <a:srgbClr val="002060"/>
                </a:solidFill>
                <a:latin typeface="Times New Roman" pitchFamily="18" charset="0"/>
                <a:cs typeface="Times New Roman" pitchFamily="18" charset="0"/>
              </a:rPr>
              <a:t>network protocol  defines rules and conventions for communication between network devices. Protocols for computer networking all generally use packet switching techniques to send and receive messages in the form of packets.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086" y="2771988"/>
            <a:ext cx="7244258" cy="31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591910"/>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 y="162560"/>
            <a:ext cx="12138660" cy="1428958"/>
          </a:xfrm>
          <a:prstGeom prst="rect">
            <a:avLst/>
          </a:prstGeom>
        </p:spPr>
        <p:txBody>
          <a:bodyPr wrap="square" lIns="104498" tIns="52249" rIns="104498" bIns="52249">
            <a:spAutoFit/>
          </a:bodyPr>
          <a:lstStyle/>
          <a:p>
            <a:r>
              <a:rPr lang="en-US" sz="2300" b="1" u="sng" dirty="0">
                <a:latin typeface="Times New Roman" pitchFamily="18" charset="0"/>
                <a:cs typeface="Times New Roman" pitchFamily="18" charset="0"/>
              </a:rPr>
              <a:t>File Transfer Protocol</a:t>
            </a:r>
            <a:r>
              <a:rPr lang="en-US" sz="2300" b="1" dirty="0">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-The File Transfer Protocol (FTP) is a standard network protocol used to transfer computer files from one host to another host over a TCP-based network, such as the </a:t>
            </a:r>
            <a:r>
              <a:rPr lang="en-US" b="1" dirty="0" err="1">
                <a:solidFill>
                  <a:srgbClr val="002060"/>
                </a:solidFill>
                <a:latin typeface="Times New Roman" pitchFamily="18" charset="0"/>
                <a:cs typeface="Times New Roman" pitchFamily="18" charset="0"/>
              </a:rPr>
              <a:t>Internet.FTP</a:t>
            </a:r>
            <a:r>
              <a:rPr lang="en-US" b="1" dirty="0">
                <a:solidFill>
                  <a:srgbClr val="002060"/>
                </a:solidFill>
                <a:latin typeface="Times New Roman" pitchFamily="18" charset="0"/>
                <a:cs typeface="Times New Roman" pitchFamily="18" charset="0"/>
              </a:rPr>
              <a:t> is built on a client-server architecture and uses separate control and data connections between the client and the server.</a:t>
            </a:r>
          </a:p>
        </p:txBody>
      </p:sp>
      <p:sp>
        <p:nvSpPr>
          <p:cNvPr id="3" name="Rectangle 2"/>
          <p:cNvSpPr/>
          <p:nvPr/>
        </p:nvSpPr>
        <p:spPr>
          <a:xfrm>
            <a:off x="205740" y="1706881"/>
            <a:ext cx="11830050" cy="1721345"/>
          </a:xfrm>
          <a:prstGeom prst="rect">
            <a:avLst/>
          </a:prstGeom>
        </p:spPr>
        <p:txBody>
          <a:bodyPr wrap="square" lIns="104498" tIns="52249" rIns="104498" bIns="52249">
            <a:spAutoFit/>
          </a:bodyPr>
          <a:lstStyle/>
          <a:p>
            <a:r>
              <a:rPr lang="en-US" b="1" u="sng" dirty="0">
                <a:latin typeface="Times New Roman" pitchFamily="18" charset="0"/>
                <a:cs typeface="Times New Roman" pitchFamily="18" charset="0"/>
              </a:rPr>
              <a:t>Internet Protocol (IP)</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Internet Protocol is connectionless and unreliable protocol. It ensures no guarantee of successfully transmission of data.</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In order to make it reliable, it must be paired with reliable protocol such as TCP at the transport layer.</a:t>
            </a:r>
          </a:p>
        </p:txBody>
      </p:sp>
      <p:sp>
        <p:nvSpPr>
          <p:cNvPr id="4" name="Rectangle 3"/>
          <p:cNvSpPr/>
          <p:nvPr/>
        </p:nvSpPr>
        <p:spPr>
          <a:xfrm>
            <a:off x="102870" y="3297475"/>
            <a:ext cx="12241530" cy="4306669"/>
          </a:xfrm>
          <a:prstGeom prst="rect">
            <a:avLst/>
          </a:prstGeom>
        </p:spPr>
        <p:txBody>
          <a:bodyPr wrap="square" lIns="104498" tIns="52249" rIns="104498" bIns="52249">
            <a:spAutoFit/>
          </a:bodyPr>
          <a:lstStyle/>
          <a:p>
            <a:r>
              <a:rPr lang="en-US" b="1" u="sng" dirty="0">
                <a:latin typeface="Times New Roman" pitchFamily="18" charset="0"/>
                <a:cs typeface="Times New Roman" pitchFamily="18" charset="0"/>
              </a:rPr>
              <a:t>UDP</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UDP stands for User Datagram Protocol.</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UDP is a simple protocol and it provides </a:t>
            </a:r>
            <a:r>
              <a:rPr lang="en-US" b="1" dirty="0" err="1">
                <a:solidFill>
                  <a:srgbClr val="002060"/>
                </a:solidFill>
                <a:latin typeface="Times New Roman" pitchFamily="18" charset="0"/>
                <a:cs typeface="Times New Roman" pitchFamily="18" charset="0"/>
              </a:rPr>
              <a:t>nonsequenced</a:t>
            </a:r>
            <a:r>
              <a:rPr lang="en-US" b="1" dirty="0">
                <a:solidFill>
                  <a:srgbClr val="002060"/>
                </a:solidFill>
                <a:latin typeface="Times New Roman" pitchFamily="18" charset="0"/>
                <a:cs typeface="Times New Roman" pitchFamily="18" charset="0"/>
              </a:rPr>
              <a:t> transport functionality.</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UDP is a connectionless protocol.</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This type of protocol is used when reliability and security are less important than speed and </a:t>
            </a:r>
            <a:r>
              <a:rPr lang="en-US" b="1" dirty="0" smtClean="0">
                <a:solidFill>
                  <a:srgbClr val="002060"/>
                </a:solidFill>
                <a:latin typeface="Times New Roman" pitchFamily="18" charset="0"/>
                <a:cs typeface="Times New Roman" pitchFamily="18" charset="0"/>
              </a:rPr>
              <a:t>size</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a:t>
            </a:r>
          </a:p>
          <a:p>
            <a:r>
              <a:rPr lang="en-US" b="1" u="sng" dirty="0">
                <a:latin typeface="Times New Roman" pitchFamily="18" charset="0"/>
                <a:cs typeface="Times New Roman" pitchFamily="18" charset="0"/>
              </a:rPr>
              <a:t>TCP</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TCP stands for Transmission Control Protocol.</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It provides full transport layer services to applications.</a:t>
            </a:r>
          </a:p>
          <a:p>
            <a:pPr marL="326555" indent="-326555">
              <a:buFont typeface="Arial" pitchFamily="34" charset="0"/>
              <a:buChar char="•"/>
            </a:pPr>
            <a:r>
              <a:rPr lang="en-US" b="1" dirty="0">
                <a:solidFill>
                  <a:srgbClr val="002060"/>
                </a:solidFill>
                <a:latin typeface="Times New Roman" pitchFamily="18" charset="0"/>
                <a:cs typeface="Times New Roman" pitchFamily="18" charset="0"/>
              </a:rPr>
              <a:t>It is a connection-oriented protocol means the connection established between both the ends of the transmission. For creating the connection, TCP generates a virtual circuit between sender and receiver for the duration of a transmission.</a:t>
            </a:r>
          </a:p>
          <a:p>
            <a:pPr lvl="0"/>
            <a:endParaRPr lang="en-US" dirty="0"/>
          </a:p>
        </p:txBody>
      </p:sp>
    </p:spTree>
    <p:extLst>
      <p:ext uri="{BB962C8B-B14F-4D97-AF65-F5344CB8AC3E}">
        <p14:creationId xmlns:p14="http://schemas.microsoft.com/office/powerpoint/2010/main" val="2172158480"/>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 y="-243840"/>
            <a:ext cx="11624310" cy="2783175"/>
          </a:xfrm>
          <a:prstGeom prst="rect">
            <a:avLst/>
          </a:prstGeom>
        </p:spPr>
        <p:txBody>
          <a:bodyPr wrap="square" lIns="104498" tIns="52249" rIns="104498" bIns="52249">
            <a:spAutoFit/>
          </a:bodyPr>
          <a:lstStyle/>
          <a:p>
            <a:pPr fontAlgn="base"/>
            <a:r>
              <a:rPr lang="en-US" dirty="0"/>
              <a:t> </a:t>
            </a:r>
          </a:p>
          <a:p>
            <a:pPr fontAlgn="base"/>
            <a:r>
              <a:rPr lang="en-US" dirty="0"/>
              <a:t> </a:t>
            </a:r>
          </a:p>
          <a:p>
            <a:pPr algn="ctr"/>
            <a:r>
              <a:rPr lang="en-US" sz="3700" u="sng" dirty="0">
                <a:solidFill>
                  <a:srgbClr val="FF0000"/>
                </a:solidFill>
                <a:latin typeface="Algerian" pitchFamily="82" charset="0"/>
                <a:cs typeface="Times New Roman" pitchFamily="18" charset="0"/>
              </a:rPr>
              <a:t>Computer Network Models</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a:p>
            <a:r>
              <a:rPr lang="en-US" dirty="0">
                <a:solidFill>
                  <a:srgbClr val="002060"/>
                </a:solidFill>
              </a:rPr>
              <a:t>A</a:t>
            </a:r>
            <a:r>
              <a:rPr lang="en-US" dirty="0"/>
              <a:t> </a:t>
            </a:r>
            <a:r>
              <a:rPr lang="en-US" b="1" dirty="0">
                <a:solidFill>
                  <a:srgbClr val="002060"/>
                </a:solidFill>
                <a:latin typeface="Times New Roman" pitchFamily="18" charset="0"/>
                <a:cs typeface="Times New Roman" pitchFamily="18" charset="0"/>
              </a:rPr>
              <a:t>communication subsystem is a complex piece of Hardware and software. Early attempts for implementing the software for such subsystems were based on a single, complex, unstructured program with many interacting components.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44" y="2971800"/>
            <a:ext cx="1100438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762799"/>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 y="162561"/>
            <a:ext cx="11624310" cy="1582846"/>
          </a:xfrm>
          <a:prstGeom prst="rect">
            <a:avLst/>
          </a:prstGeom>
        </p:spPr>
        <p:txBody>
          <a:bodyPr wrap="square" lIns="104498" tIns="52249" rIns="104498" bIns="52249">
            <a:spAutoFit/>
          </a:bodyPr>
          <a:lstStyle/>
          <a:p>
            <a:r>
              <a:rPr lang="en-US" sz="2700" b="1" u="sng" dirty="0">
                <a:latin typeface="Times New Roman" pitchFamily="18" charset="0"/>
                <a:cs typeface="Times New Roman" pitchFamily="18" charset="0"/>
              </a:rPr>
              <a:t>OSI Model</a:t>
            </a:r>
          </a:p>
          <a:p>
            <a:pPr lvl="0"/>
            <a:r>
              <a:rPr lang="en-US" sz="2300" b="1" dirty="0">
                <a:solidFill>
                  <a:srgbClr val="002060"/>
                </a:solidFill>
                <a:latin typeface="Times New Roman" pitchFamily="18" charset="0"/>
                <a:cs typeface="Times New Roman" pitchFamily="18" charset="0"/>
              </a:rPr>
              <a:t>OSI stands for Open System Interconnection is a reference model that describes how information from a </a:t>
            </a:r>
            <a:r>
              <a:rPr lang="en-US" sz="2300" b="1" dirty="0" smtClean="0">
                <a:solidFill>
                  <a:srgbClr val="002060"/>
                </a:solidFill>
                <a:latin typeface="Times New Roman" pitchFamily="18" charset="0"/>
                <a:cs typeface="Times New Roman" pitchFamily="18" charset="0"/>
              </a:rPr>
              <a:t>software application </a:t>
            </a:r>
            <a:r>
              <a:rPr lang="en-US" sz="2300" b="1" dirty="0">
                <a:solidFill>
                  <a:srgbClr val="002060"/>
                </a:solidFill>
                <a:latin typeface="Times New Roman" pitchFamily="18" charset="0"/>
                <a:cs typeface="Times New Roman" pitchFamily="18" charset="0"/>
              </a:rPr>
              <a:t>in one </a:t>
            </a:r>
            <a:r>
              <a:rPr lang="en-US" sz="2300" b="1" dirty="0" smtClean="0">
                <a:solidFill>
                  <a:srgbClr val="002060"/>
                </a:solidFill>
                <a:latin typeface="Times New Roman" pitchFamily="18" charset="0"/>
                <a:cs typeface="Times New Roman" pitchFamily="18" charset="0"/>
              </a:rPr>
              <a:t>computer</a:t>
            </a:r>
            <a:r>
              <a:rPr lang="en-US" sz="2300" b="1" dirty="0">
                <a:solidFill>
                  <a:srgbClr val="002060"/>
                </a:solidFill>
                <a:latin typeface="Times New Roman" pitchFamily="18" charset="0"/>
                <a:cs typeface="Times New Roman" pitchFamily="18" charset="0"/>
              </a:rPr>
              <a:t> moves through a physical medium to the software application in another computer.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89" y="1902525"/>
            <a:ext cx="9791357" cy="494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54104"/>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3841"/>
            <a:ext cx="12344400" cy="2229177"/>
          </a:xfrm>
          <a:prstGeom prst="rect">
            <a:avLst/>
          </a:prstGeom>
        </p:spPr>
        <p:txBody>
          <a:bodyPr wrap="square" lIns="104498" tIns="52249" rIns="104498" bIns="52249">
            <a:spAutoFit/>
          </a:bodyPr>
          <a:lstStyle/>
          <a:p>
            <a:r>
              <a:rPr lang="en-US" sz="2300" b="1" u="sng" dirty="0">
                <a:latin typeface="Times New Roman" pitchFamily="18" charset="0"/>
                <a:cs typeface="Times New Roman" pitchFamily="18" charset="0"/>
              </a:rPr>
              <a:t>TCP/IP model</a:t>
            </a:r>
            <a:r>
              <a:rPr lang="en-US" b="1" dirty="0" smtClean="0"/>
              <a:t/>
            </a:r>
            <a:br>
              <a:rPr lang="en-US" b="1" dirty="0" smtClean="0"/>
            </a:br>
            <a:endParaRPr lang="en-US" sz="2300" b="1" dirty="0">
              <a:solidFill>
                <a:srgbClr val="002060"/>
              </a:solidFill>
              <a:latin typeface="Times New Roman" pitchFamily="18" charset="0"/>
              <a:cs typeface="Times New Roman" pitchFamily="18" charset="0"/>
            </a:endParaRPr>
          </a:p>
          <a:p>
            <a:pPr lvl="0"/>
            <a:r>
              <a:rPr lang="en-US" sz="2300" b="1" dirty="0">
                <a:solidFill>
                  <a:srgbClr val="002060"/>
                </a:solidFill>
                <a:latin typeface="Times New Roman" pitchFamily="18" charset="0"/>
                <a:cs typeface="Times New Roman" pitchFamily="18" charset="0"/>
              </a:rPr>
              <a:t>The TCP/IP model was developed prior to the OSI model.</a:t>
            </a:r>
          </a:p>
          <a:p>
            <a:pPr lvl="0"/>
            <a:r>
              <a:rPr lang="en-US" sz="2300" b="1" dirty="0">
                <a:solidFill>
                  <a:srgbClr val="002060"/>
                </a:solidFill>
                <a:latin typeface="Times New Roman" pitchFamily="18" charset="0"/>
                <a:cs typeface="Times New Roman" pitchFamily="18" charset="0"/>
              </a:rPr>
              <a:t>The TCP/IP model is not exactly similar to the OSI model.</a:t>
            </a:r>
          </a:p>
          <a:p>
            <a:pPr lvl="0"/>
            <a:r>
              <a:rPr lang="en-US" sz="2300" b="1" dirty="0">
                <a:solidFill>
                  <a:srgbClr val="002060"/>
                </a:solidFill>
                <a:latin typeface="Times New Roman" pitchFamily="18" charset="0"/>
                <a:cs typeface="Times New Roman" pitchFamily="18" charset="0"/>
              </a:rPr>
              <a:t>The TCP/IP model consists of five layers: the application layer, transport layer, network layer, data link layer and physical layer.</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058" y="2743200"/>
            <a:ext cx="10233561"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748741"/>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55" y="162561"/>
            <a:ext cx="11727180" cy="2183010"/>
          </a:xfrm>
          <a:prstGeom prst="rect">
            <a:avLst/>
          </a:prstGeom>
        </p:spPr>
        <p:txBody>
          <a:bodyPr wrap="square" lIns="104498" tIns="52249" rIns="104498" bIns="52249">
            <a:spAutoFit/>
          </a:bodyPr>
          <a:lstStyle/>
          <a:p>
            <a:r>
              <a:rPr lang="en-US" dirty="0"/>
              <a:t> </a:t>
            </a:r>
          </a:p>
          <a:p>
            <a:pPr lvl="0" algn="ctr"/>
            <a:r>
              <a:rPr lang="en-US" sz="4100" u="sng" dirty="0">
                <a:solidFill>
                  <a:srgbClr val="FF0000"/>
                </a:solidFill>
                <a:latin typeface="Algerian" pitchFamily="82" charset="0"/>
                <a:cs typeface="Times New Roman" pitchFamily="18" charset="0"/>
              </a:rPr>
              <a:t>Transmission media </a:t>
            </a:r>
          </a:p>
          <a:p>
            <a:pPr lvl="0" algn="ctr"/>
            <a:endParaRPr lang="en-US" sz="2700" b="1" dirty="0">
              <a:latin typeface="Times New Roman" pitchFamily="18" charset="0"/>
              <a:cs typeface="Times New Roman" pitchFamily="18" charset="0"/>
            </a:endParaRPr>
          </a:p>
          <a:p>
            <a:pPr lvl="0"/>
            <a:r>
              <a:rPr lang="en-US" sz="2300" b="1" dirty="0">
                <a:solidFill>
                  <a:srgbClr val="002060"/>
                </a:solidFill>
                <a:latin typeface="Times New Roman" pitchFamily="18" charset="0"/>
                <a:cs typeface="Times New Roman" pitchFamily="18" charset="0"/>
              </a:rPr>
              <a:t>Transmission media is a communication channel that carries the information from the sender to the receiver. Data is transmitted through the electromagnetic signals.</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64" y="2682240"/>
            <a:ext cx="10661462" cy="390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544395"/>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570" y="162560"/>
            <a:ext cx="10180015" cy="975360"/>
          </a:xfrm>
        </p:spPr>
        <p:txBody>
          <a:bodyPr>
            <a:normAutofit fontScale="90000"/>
          </a:bodyPr>
          <a:lstStyle/>
          <a:p>
            <a:r>
              <a:rPr lang="en-US" sz="3700" dirty="0">
                <a:solidFill>
                  <a:srgbClr val="FF0000"/>
                </a:solidFill>
                <a:latin typeface="Algerian" pitchFamily="82" charset="0"/>
                <a:cs typeface="Times New Roman" pitchFamily="18" charset="0"/>
              </a:rPr>
              <a:t>Advantages of computer network</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400" u="sng" dirty="0" smtClean="0">
                <a:solidFill>
                  <a:srgbClr val="FF0000"/>
                </a:solidFill>
                <a:latin typeface="Algerian" pitchFamily="82" charset="0"/>
                <a:cs typeface="Times New Roman" pitchFamily="18" charset="0"/>
              </a:rPr>
              <a:t>ADVANTAGES OF COMPUTER NETWORK</a:t>
            </a:r>
            <a:endParaRPr lang="en-US" sz="4400" u="sng" dirty="0">
              <a:solidFill>
                <a:srgbClr val="FF0000"/>
              </a:solidFill>
              <a:latin typeface="Algerian" pitchFamily="82" charset="0"/>
              <a:cs typeface="Times New Roman" pitchFamily="18" charset="0"/>
            </a:endParaRPr>
          </a:p>
        </p:txBody>
      </p:sp>
      <p:sp>
        <p:nvSpPr>
          <p:cNvPr id="3" name="Rectangle 2"/>
          <p:cNvSpPr/>
          <p:nvPr/>
        </p:nvSpPr>
        <p:spPr>
          <a:xfrm>
            <a:off x="1131570" y="1301266"/>
            <a:ext cx="6172200" cy="2598509"/>
          </a:xfrm>
          <a:prstGeom prst="rect">
            <a:avLst/>
          </a:prstGeom>
        </p:spPr>
        <p:txBody>
          <a:bodyPr lIns="104498" tIns="52249" rIns="104498" bIns="52249">
            <a:spAutoFit/>
          </a:bodyPr>
          <a:lstStyle/>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Increase Speed</a:t>
            </a:r>
          </a:p>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Reduce Cost</a:t>
            </a:r>
          </a:p>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Improved Security</a:t>
            </a:r>
          </a:p>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Electronic Mail</a:t>
            </a:r>
          </a:p>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Flexible Access</a:t>
            </a:r>
          </a:p>
          <a:p>
            <a:pPr marL="391866" indent="-391866">
              <a:buFont typeface="Wingdings" pitchFamily="2" charset="2"/>
              <a:buChar char="ü"/>
            </a:pPr>
            <a:r>
              <a:rPr lang="en-US" sz="2700" dirty="0">
                <a:solidFill>
                  <a:srgbClr val="002060"/>
                </a:solidFill>
                <a:latin typeface="Times New Roman" pitchFamily="18" charset="0"/>
                <a:cs typeface="Times New Roman" pitchFamily="18" charset="0"/>
              </a:rPr>
              <a:t>Centralized Software </a:t>
            </a:r>
            <a:r>
              <a:rPr lang="en-US" sz="2700" dirty="0" err="1">
                <a:solidFill>
                  <a:srgbClr val="002060"/>
                </a:solidFill>
                <a:latin typeface="Times New Roman" pitchFamily="18" charset="0"/>
                <a:cs typeface="Times New Roman" pitchFamily="18" charset="0"/>
              </a:rPr>
              <a:t>Managment</a:t>
            </a:r>
            <a:endParaRPr lang="en-US" sz="27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007040437"/>
      </p:ext>
    </p:extLst>
  </p:cSld>
  <p:clrMapOvr>
    <a:masterClrMapping/>
  </p:clrMapOvr>
  <mc:AlternateContent xmlns:mc="http://schemas.openxmlformats.org/markup-compatibility/2006">
    <mc:Choice xmlns:p14="http://schemas.microsoft.com/office/powerpoint/2010/main" Requires="p14">
      <p:transition p14:dur="200" advTm="300">
        <p14:prism/>
      </p:transition>
    </mc:Choice>
    <mc:Fallback>
      <p:transition advTm="3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90" y="406401"/>
            <a:ext cx="10492740" cy="1568027"/>
          </a:xfrm>
        </p:spPr>
        <p:txBody>
          <a:bodyPr>
            <a:normAutofit/>
          </a:bodyPr>
          <a:lstStyle/>
          <a:p>
            <a:r>
              <a:rPr lang="en-US" sz="3700" u="sng" dirty="0">
                <a:solidFill>
                  <a:srgbClr val="FF0000"/>
                </a:solidFill>
                <a:latin typeface="Algerian" pitchFamily="82" charset="0"/>
                <a:cs typeface="Times New Roman" pitchFamily="18" charset="0"/>
              </a:rPr>
              <a:t>Introduction to computer network</a:t>
            </a:r>
          </a:p>
        </p:txBody>
      </p:sp>
      <p:sp>
        <p:nvSpPr>
          <p:cNvPr id="3" name="Subtitle 2"/>
          <p:cNvSpPr>
            <a:spLocks noGrp="1"/>
          </p:cNvSpPr>
          <p:nvPr>
            <p:ph type="subTitle" idx="1"/>
          </p:nvPr>
        </p:nvSpPr>
        <p:spPr>
          <a:xfrm>
            <a:off x="308610" y="2113280"/>
            <a:ext cx="7406640" cy="3738880"/>
          </a:xfrm>
        </p:spPr>
        <p:txBody>
          <a:bodyPr>
            <a:normAutofit fontScale="92500" lnSpcReduction="10000"/>
          </a:bodyPr>
          <a:lstStyle/>
          <a:p>
            <a:pPr marL="391866" indent="-391866" algn="l">
              <a:buFont typeface="Arial" pitchFamily="34" charset="0"/>
              <a:buChar char="•"/>
            </a:pPr>
            <a:r>
              <a:rPr lang="en-US" b="1" dirty="0">
                <a:solidFill>
                  <a:srgbClr val="000066"/>
                </a:solidFill>
                <a:latin typeface="Times New Roman" pitchFamily="18" charset="0"/>
                <a:cs typeface="Times New Roman" pitchFamily="18" charset="0"/>
              </a:rPr>
              <a:t>Computer network connects two </a:t>
            </a:r>
            <a:br>
              <a:rPr lang="en-US" b="1" dirty="0">
                <a:solidFill>
                  <a:srgbClr val="000066"/>
                </a:solidFill>
                <a:latin typeface="Times New Roman" pitchFamily="18" charset="0"/>
                <a:cs typeface="Times New Roman" pitchFamily="18" charset="0"/>
              </a:rPr>
            </a:br>
            <a:r>
              <a:rPr lang="en-US" b="1" dirty="0">
                <a:solidFill>
                  <a:srgbClr val="000066"/>
                </a:solidFill>
                <a:latin typeface="Times New Roman" pitchFamily="18" charset="0"/>
                <a:cs typeface="Times New Roman" pitchFamily="18" charset="0"/>
              </a:rPr>
              <a:t>or more autonomous computers or</a:t>
            </a:r>
            <a:br>
              <a:rPr lang="en-US" b="1" dirty="0">
                <a:solidFill>
                  <a:srgbClr val="000066"/>
                </a:solidFill>
                <a:latin typeface="Times New Roman" pitchFamily="18" charset="0"/>
                <a:cs typeface="Times New Roman" pitchFamily="18" charset="0"/>
              </a:rPr>
            </a:br>
            <a:r>
              <a:rPr lang="en-US" b="1" dirty="0">
                <a:solidFill>
                  <a:srgbClr val="000066"/>
                </a:solidFill>
                <a:latin typeface="Times New Roman" pitchFamily="18" charset="0"/>
                <a:cs typeface="Times New Roman" pitchFamily="18" charset="0"/>
              </a:rPr>
              <a:t> peripheral devices.</a:t>
            </a:r>
            <a:br>
              <a:rPr lang="en-US" b="1" dirty="0">
                <a:solidFill>
                  <a:srgbClr val="000066"/>
                </a:solidFill>
                <a:latin typeface="Times New Roman" pitchFamily="18" charset="0"/>
                <a:cs typeface="Times New Roman" pitchFamily="18" charset="0"/>
              </a:rPr>
            </a:br>
            <a:endParaRPr lang="en-US" b="1" dirty="0">
              <a:solidFill>
                <a:srgbClr val="000066"/>
              </a:solidFill>
              <a:latin typeface="Times New Roman" pitchFamily="18" charset="0"/>
              <a:cs typeface="Times New Roman" pitchFamily="18" charset="0"/>
            </a:endParaRPr>
          </a:p>
          <a:p>
            <a:pPr marL="391866" indent="-391866" algn="l">
              <a:buFont typeface="Arial" pitchFamily="34" charset="0"/>
              <a:buChar char="•"/>
            </a:pPr>
            <a:r>
              <a:rPr lang="en-US" b="1" dirty="0">
                <a:solidFill>
                  <a:srgbClr val="000066"/>
                </a:solidFill>
                <a:latin typeface="Times New Roman" pitchFamily="18" charset="0"/>
                <a:cs typeface="Times New Roman" pitchFamily="18" charset="0"/>
              </a:rPr>
              <a:t>They may be personal computers</a:t>
            </a:r>
            <a:br>
              <a:rPr lang="en-US" b="1" dirty="0">
                <a:solidFill>
                  <a:srgbClr val="000066"/>
                </a:solidFill>
                <a:latin typeface="Times New Roman" pitchFamily="18" charset="0"/>
                <a:cs typeface="Times New Roman" pitchFamily="18" charset="0"/>
              </a:rPr>
            </a:br>
            <a:r>
              <a:rPr lang="en-US" b="1" dirty="0">
                <a:solidFill>
                  <a:srgbClr val="000066"/>
                </a:solidFill>
                <a:latin typeface="Times New Roman" pitchFamily="18" charset="0"/>
                <a:cs typeface="Times New Roman" pitchFamily="18" charset="0"/>
              </a:rPr>
              <a:t> or large frame computer </a:t>
            </a:r>
            <a:r>
              <a:rPr lang="en-US" sz="2300" b="1" dirty="0">
                <a:solidFill>
                  <a:srgbClr val="000066"/>
                </a:solidFill>
                <a:latin typeface="Times New Roman" pitchFamily="18" charset="0"/>
                <a:cs typeface="Times New Roman" pitchFamily="18" charset="0"/>
              </a:rPr>
              <a:t>.</a:t>
            </a:r>
            <a:br>
              <a:rPr lang="en-US" sz="2300" b="1" dirty="0">
                <a:solidFill>
                  <a:srgbClr val="000066"/>
                </a:solidFill>
                <a:latin typeface="Times New Roman" pitchFamily="18" charset="0"/>
                <a:cs typeface="Times New Roman" pitchFamily="18" charset="0"/>
              </a:rPr>
            </a:br>
            <a:endParaRPr lang="en-US" sz="2300" b="1" dirty="0">
              <a:solidFill>
                <a:srgbClr val="000066"/>
              </a:solidFill>
              <a:latin typeface="Times New Roman" pitchFamily="18" charset="0"/>
              <a:cs typeface="Times New Roman" pitchFamily="18" charset="0"/>
            </a:endParaRPr>
          </a:p>
          <a:p>
            <a:pPr marL="391866" indent="-391866" algn="l">
              <a:buFont typeface="Arial" pitchFamily="34" charset="0"/>
              <a:buChar char="•"/>
            </a:pPr>
            <a:r>
              <a:rPr lang="en-US" b="1" dirty="0">
                <a:solidFill>
                  <a:srgbClr val="000066"/>
                </a:solidFill>
                <a:latin typeface="Times New Roman" pitchFamily="18" charset="0"/>
                <a:cs typeface="Times New Roman" pitchFamily="18" charset="0"/>
              </a:rPr>
              <a:t>The computer may be connected via</a:t>
            </a:r>
            <a:br>
              <a:rPr lang="en-US" b="1" dirty="0">
                <a:solidFill>
                  <a:srgbClr val="000066"/>
                </a:solidFill>
                <a:latin typeface="Times New Roman" pitchFamily="18" charset="0"/>
                <a:cs typeface="Times New Roman" pitchFamily="18" charset="0"/>
              </a:rPr>
            </a:br>
            <a:r>
              <a:rPr lang="en-US" b="1" dirty="0">
                <a:solidFill>
                  <a:srgbClr val="000066"/>
                </a:solidFill>
                <a:latin typeface="Times New Roman" pitchFamily="18" charset="0"/>
                <a:cs typeface="Times New Roman" pitchFamily="18" charset="0"/>
              </a:rPr>
              <a:t> any data communication link  like</a:t>
            </a:r>
            <a:br>
              <a:rPr lang="en-US" b="1" dirty="0">
                <a:solidFill>
                  <a:srgbClr val="000066"/>
                </a:solidFill>
                <a:latin typeface="Times New Roman" pitchFamily="18" charset="0"/>
                <a:cs typeface="Times New Roman" pitchFamily="18" charset="0"/>
              </a:rPr>
            </a:br>
            <a:r>
              <a:rPr lang="en-US" b="1" dirty="0">
                <a:solidFill>
                  <a:srgbClr val="000066"/>
                </a:solidFill>
                <a:latin typeface="Times New Roman" pitchFamily="18" charset="0"/>
                <a:cs typeface="Times New Roman" pitchFamily="18" charset="0"/>
              </a:rPr>
              <a:t> copper wires or radio wave etc.</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641" y="2113281"/>
            <a:ext cx="4377031" cy="305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194512"/>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775" y="487680"/>
            <a:ext cx="9669780" cy="736460"/>
          </a:xfrm>
          <a:prstGeom prst="rect">
            <a:avLst/>
          </a:prstGeom>
        </p:spPr>
        <p:txBody>
          <a:bodyPr wrap="square" lIns="104498" tIns="52249" rIns="104498" bIns="52249">
            <a:spAutoFit/>
          </a:bodyPr>
          <a:lstStyle/>
          <a:p>
            <a:r>
              <a:rPr lang="en-US" sz="4100" u="sng" dirty="0">
                <a:solidFill>
                  <a:srgbClr val="FF0000"/>
                </a:solidFill>
                <a:latin typeface="Algerian" pitchFamily="82" charset="0"/>
              </a:rPr>
              <a:t>Types Of Computer Network</a:t>
            </a:r>
            <a:endParaRPr lang="en-US" sz="4100" u="sng" dirty="0">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530" y="1625600"/>
            <a:ext cx="8229600" cy="22079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25830" y="4389121"/>
            <a:ext cx="7612380" cy="2090677"/>
          </a:xfrm>
          <a:prstGeom prst="rect">
            <a:avLst/>
          </a:prstGeom>
        </p:spPr>
        <p:txBody>
          <a:bodyPr wrap="square" lIns="104498" tIns="52249" rIns="104498" bIns="52249">
            <a:spAutoFit/>
          </a:bodyPr>
          <a:lstStyle/>
          <a:p>
            <a:pPr marL="391866" indent="-391866">
              <a:buFont typeface="Wingdings" pitchFamily="2" charset="2"/>
              <a:buChar char="Ø"/>
            </a:pPr>
            <a:r>
              <a:rPr lang="en-US" sz="2700" b="1" dirty="0">
                <a:solidFill>
                  <a:srgbClr val="002060"/>
                </a:solidFill>
                <a:latin typeface="Times New Roman" pitchFamily="18" charset="0"/>
                <a:cs typeface="Times New Roman" pitchFamily="18" charset="0"/>
              </a:rPr>
              <a:t>LAN(Local Area Network)</a:t>
            </a:r>
          </a:p>
          <a:p>
            <a:pPr marL="391866" indent="-391866">
              <a:buFont typeface="Wingdings" pitchFamily="2" charset="2"/>
              <a:buChar char="Ø"/>
            </a:pPr>
            <a:r>
              <a:rPr lang="en-US" sz="2700" b="1" dirty="0">
                <a:solidFill>
                  <a:srgbClr val="002060"/>
                </a:solidFill>
                <a:latin typeface="Times New Roman" pitchFamily="18" charset="0"/>
                <a:cs typeface="Times New Roman" pitchFamily="18" charset="0"/>
              </a:rPr>
              <a:t>PAN(Personal Area Network)</a:t>
            </a:r>
          </a:p>
          <a:p>
            <a:pPr marL="391866" indent="-391866">
              <a:buFont typeface="Wingdings" pitchFamily="2" charset="2"/>
              <a:buChar char="Ø"/>
            </a:pPr>
            <a:r>
              <a:rPr lang="en-US" sz="2700" b="1" dirty="0">
                <a:solidFill>
                  <a:srgbClr val="002060"/>
                </a:solidFill>
                <a:latin typeface="Times New Roman" pitchFamily="18" charset="0"/>
                <a:cs typeface="Times New Roman" pitchFamily="18" charset="0"/>
              </a:rPr>
              <a:t>MAN(Metropolitan Area Network)</a:t>
            </a:r>
          </a:p>
          <a:p>
            <a:pPr marL="391866" indent="-391866">
              <a:buFont typeface="Wingdings" pitchFamily="2" charset="2"/>
              <a:buChar char="Ø"/>
            </a:pPr>
            <a:r>
              <a:rPr lang="en-US" sz="2700" b="1" dirty="0">
                <a:solidFill>
                  <a:srgbClr val="002060"/>
                </a:solidFill>
                <a:latin typeface="Times New Roman" pitchFamily="18" charset="0"/>
                <a:cs typeface="Times New Roman" pitchFamily="18" charset="0"/>
              </a:rPr>
              <a:t>WAN(Wide Area Network)</a:t>
            </a:r>
          </a:p>
          <a:p>
            <a:endParaRPr lang="en-US" dirty="0"/>
          </a:p>
        </p:txBody>
      </p:sp>
    </p:spTree>
    <p:extLst>
      <p:ext uri="{BB962C8B-B14F-4D97-AF65-F5344CB8AC3E}">
        <p14:creationId xmlns:p14="http://schemas.microsoft.com/office/powerpoint/2010/main" val="2367519522"/>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017" y="428350"/>
            <a:ext cx="6892290" cy="1844456"/>
          </a:xfrm>
          <a:prstGeom prst="rect">
            <a:avLst/>
          </a:prstGeom>
        </p:spPr>
        <p:txBody>
          <a:bodyPr wrap="square" lIns="104498" tIns="52249" rIns="104498" bIns="52249">
            <a:spAutoFit/>
          </a:bodyPr>
          <a:lstStyle/>
          <a:p>
            <a:pPr marL="326555" indent="-326555">
              <a:buFont typeface="Arial" pitchFamily="34" charset="0"/>
              <a:buChar char="•"/>
            </a:pPr>
            <a:r>
              <a:rPr lang="en-US" sz="3200" b="1" dirty="0">
                <a:solidFill>
                  <a:srgbClr val="002060"/>
                </a:solidFill>
                <a:latin typeface="Times New Roman" pitchFamily="18" charset="0"/>
                <a:cs typeface="Times New Roman" pitchFamily="18" charset="0"/>
              </a:rPr>
              <a:t>A</a:t>
            </a:r>
            <a:r>
              <a:rPr lang="en-US" sz="2700" b="1" dirty="0">
                <a:solidFill>
                  <a:srgbClr val="002060"/>
                </a:solidFill>
                <a:latin typeface="Times New Roman" pitchFamily="18" charset="0"/>
                <a:cs typeface="Times New Roman" pitchFamily="18" charset="0"/>
              </a:rPr>
              <a:t> Local Area Network (LAN) is a group of computer and peripheral devices which are connected in a limited area such as school, laboratory, home, and office building</a:t>
            </a:r>
            <a:r>
              <a:rPr lang="en-US" sz="2300" b="1" dirty="0">
                <a:latin typeface="Times New Roman" pitchFamily="18" charset="0"/>
                <a:cs typeface="Times New Roman" pitchFamily="18" charset="0"/>
              </a:rPr>
              <a:t>..</a:t>
            </a:r>
          </a:p>
        </p:txBody>
      </p:sp>
      <p:sp>
        <p:nvSpPr>
          <p:cNvPr id="3" name="Rectangle 2"/>
          <p:cNvSpPr/>
          <p:nvPr/>
        </p:nvSpPr>
        <p:spPr>
          <a:xfrm>
            <a:off x="458239" y="4078954"/>
            <a:ext cx="6667846" cy="1767512"/>
          </a:xfrm>
          <a:prstGeom prst="rect">
            <a:avLst/>
          </a:prstGeom>
        </p:spPr>
        <p:txBody>
          <a:bodyPr wrap="square" lIns="104498" tIns="52249" rIns="104498" bIns="52249">
            <a:spAutoFit/>
          </a:bodyPr>
          <a:lstStyle/>
          <a:p>
            <a:pPr marL="326555" indent="-326555">
              <a:buFont typeface="Arial" pitchFamily="34" charset="0"/>
              <a:buChar char="•"/>
            </a:pPr>
            <a:r>
              <a:rPr lang="en-US" sz="2700" b="1" dirty="0">
                <a:solidFill>
                  <a:srgbClr val="002060"/>
                </a:solidFill>
                <a:latin typeface="Times New Roman" pitchFamily="18" charset="0"/>
                <a:cs typeface="Times New Roman" pitchFamily="18" charset="0"/>
              </a:rPr>
              <a:t>PAN is a computer network formed around a person. It generally consists of a computer, mobile, or personal digital assistant.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307" y="3708833"/>
            <a:ext cx="4600022" cy="241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382" y="325121"/>
            <a:ext cx="3881978" cy="201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351634"/>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22" y="232655"/>
            <a:ext cx="4643151" cy="276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8610" y="600162"/>
            <a:ext cx="6172200" cy="3014007"/>
          </a:xfrm>
          <a:prstGeom prst="rect">
            <a:avLst/>
          </a:prstGeom>
        </p:spPr>
        <p:txBody>
          <a:bodyPr lIns="104498" tIns="52249" rIns="104498" bIns="52249">
            <a:spAutoFit/>
          </a:bodyPr>
          <a:lstStyle/>
          <a:p>
            <a:pPr marL="391866" indent="-391866">
              <a:buFont typeface="Arial" pitchFamily="34" charset="0"/>
              <a:buChar char="•"/>
            </a:pPr>
            <a:r>
              <a:rPr lang="en-US" sz="2700" b="1" dirty="0">
                <a:solidFill>
                  <a:srgbClr val="002060"/>
                </a:solidFill>
                <a:latin typeface="Times New Roman" pitchFamily="18" charset="0"/>
                <a:cs typeface="Times New Roman" pitchFamily="18" charset="0"/>
              </a:rPr>
              <a:t>A metropolitan area network is a network that covers a larger geographic area by interconnecting a different LAN to form a larger network. Government agencies use MAN to connect to the citizens and private industries.</a:t>
            </a:r>
          </a:p>
        </p:txBody>
      </p:sp>
      <p:sp>
        <p:nvSpPr>
          <p:cNvPr id="3" name="Rectangle 2"/>
          <p:cNvSpPr/>
          <p:nvPr/>
        </p:nvSpPr>
        <p:spPr>
          <a:xfrm>
            <a:off x="687654" y="4798146"/>
            <a:ext cx="6789420" cy="1352014"/>
          </a:xfrm>
          <a:prstGeom prst="rect">
            <a:avLst/>
          </a:prstGeom>
        </p:spPr>
        <p:txBody>
          <a:bodyPr wrap="square" lIns="104498" tIns="52249" rIns="104498" bIns="52249">
            <a:spAutoFit/>
          </a:bodyPr>
          <a:lstStyle/>
          <a:p>
            <a:pPr marL="326555" indent="-326555">
              <a:buFont typeface="Arial" pitchFamily="34" charset="0"/>
              <a:buChar char="•"/>
            </a:pPr>
            <a:r>
              <a:rPr lang="en-US" sz="2700" b="1" dirty="0">
                <a:solidFill>
                  <a:srgbClr val="002060"/>
                </a:solidFill>
                <a:latin typeface="Times New Roman" pitchFamily="18" charset="0"/>
                <a:cs typeface="Times New Roman" pitchFamily="18" charset="0"/>
              </a:rPr>
              <a:t>AN (Wide Area Network) is another important computer network that which is spread across a large geographical area</a:t>
            </a:r>
            <a:r>
              <a:rPr lang="en-US" sz="2300" dirty="0">
                <a:latin typeface="Times New Roman" pitchFamily="18" charset="0"/>
                <a:cs typeface="Times New Roman" pitchFamily="18" charset="0"/>
              </a:rPr>
              <a:t>.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370" y="3601803"/>
            <a:ext cx="4544889" cy="317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712512"/>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219200"/>
            <a:ext cx="10801350" cy="1167348"/>
          </a:xfrm>
          <a:prstGeom prst="rect">
            <a:avLst/>
          </a:prstGeom>
        </p:spPr>
        <p:txBody>
          <a:bodyPr wrap="square" lIns="104498" tIns="52249" rIns="104498" bIns="52249">
            <a:spAutoFit/>
          </a:bodyPr>
          <a:lstStyle/>
          <a:p>
            <a:r>
              <a:rPr lang="en-US" sz="2300" b="1" dirty="0">
                <a:solidFill>
                  <a:srgbClr val="002060"/>
                </a:solidFill>
                <a:latin typeface="Times New Roman" pitchFamily="18" charset="0"/>
                <a:cs typeface="Times New Roman" pitchFamily="18" charset="0"/>
              </a:rPr>
              <a:t>Network topology is the arrangement of the various elements (links, nodes, etc.) of a computer network.  Essentially, it is the topological structure of a network and may be depicted physically or logically. </a:t>
            </a:r>
          </a:p>
        </p:txBody>
      </p:sp>
      <p:sp>
        <p:nvSpPr>
          <p:cNvPr id="3" name="Rectangle 2"/>
          <p:cNvSpPr/>
          <p:nvPr/>
        </p:nvSpPr>
        <p:spPr>
          <a:xfrm>
            <a:off x="3086100" y="443347"/>
            <a:ext cx="5657850" cy="674905"/>
          </a:xfrm>
          <a:prstGeom prst="rect">
            <a:avLst/>
          </a:prstGeom>
        </p:spPr>
        <p:txBody>
          <a:bodyPr wrap="square" lIns="104498" tIns="52249" rIns="104498" bIns="52249">
            <a:spAutoFit/>
          </a:bodyPr>
          <a:lstStyle/>
          <a:p>
            <a:pPr algn="ctr"/>
            <a:r>
              <a:rPr lang="en-US" sz="3700" u="sng" dirty="0">
                <a:solidFill>
                  <a:srgbClr val="FF0000"/>
                </a:solidFill>
                <a:latin typeface="Algerian" pitchFamily="82" charset="0"/>
                <a:cs typeface="Times New Roman" pitchFamily="18" charset="0"/>
              </a:rPr>
              <a:t>Network Topology </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8" y="2682241"/>
            <a:ext cx="10544175" cy="36523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160278"/>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 y="1137921"/>
            <a:ext cx="7509510" cy="5199221"/>
          </a:xfrm>
          <a:prstGeom prst="rect">
            <a:avLst/>
          </a:prstGeom>
        </p:spPr>
        <p:txBody>
          <a:bodyPr wrap="square" lIns="104498" tIns="52249" rIns="104498" bIns="52249">
            <a:spAutoFit/>
          </a:bodyPr>
          <a:lstStyle/>
          <a:p>
            <a:pPr fontAlgn="base"/>
            <a:r>
              <a:rPr lang="en-US" b="1" u="sng" dirty="0" smtClean="0">
                <a:latin typeface="Times New Roman" pitchFamily="18" charset="0"/>
                <a:cs typeface="Times New Roman" pitchFamily="18" charset="0"/>
              </a:rPr>
              <a:t>a) Mesh </a:t>
            </a:r>
            <a:r>
              <a:rPr lang="en-US" b="1" u="sng" dirty="0">
                <a:latin typeface="Times New Roman" pitchFamily="18" charset="0"/>
                <a:cs typeface="Times New Roman" pitchFamily="18" charset="0"/>
              </a:rPr>
              <a:t>Topology </a:t>
            </a:r>
            <a:r>
              <a:rPr lang="en-US" b="1" u="sng" dirty="0" smtClean="0">
                <a:latin typeface="Times New Roman" pitchFamily="18" charset="0"/>
                <a:cs typeface="Times New Roman" pitchFamily="18" charset="0"/>
              </a:rPr>
              <a:t>:</a:t>
            </a:r>
            <a:endParaRPr lang="en-US" b="1" u="sng" dirty="0">
              <a:latin typeface="Times New Roman" pitchFamily="18" charset="0"/>
              <a:cs typeface="Times New Roman" pitchFamily="18" charset="0"/>
            </a:endParaRPr>
          </a:p>
          <a:p>
            <a:pPr fontAlgn="base"/>
            <a:r>
              <a:rPr lang="en-US" sz="2300" b="1" dirty="0">
                <a:solidFill>
                  <a:srgbClr val="002060"/>
                </a:solidFill>
                <a:latin typeface="Times New Roman" pitchFamily="18" charset="0"/>
                <a:cs typeface="Times New Roman" pitchFamily="18" charset="0"/>
              </a:rPr>
              <a:t>In mesh topology, every device is connected to another device via particular channel.</a:t>
            </a:r>
          </a:p>
          <a:p>
            <a:pPr fontAlgn="base"/>
            <a:endParaRPr lang="en-US" dirty="0" smtClean="0"/>
          </a:p>
          <a:p>
            <a:pPr fontAlgn="base"/>
            <a:r>
              <a:rPr lang="en-US" b="1" u="sng" dirty="0" smtClean="0">
                <a:latin typeface="Times New Roman" pitchFamily="18" charset="0"/>
                <a:cs typeface="Times New Roman" pitchFamily="18" charset="0"/>
              </a:rPr>
              <a:t>Advantages of this topology :</a:t>
            </a:r>
            <a:r>
              <a:rPr lang="en-US" u="sng" dirty="0" smtClean="0">
                <a:latin typeface="Times New Roman" pitchFamily="18" charset="0"/>
                <a:cs typeface="Times New Roman" pitchFamily="18" charset="0"/>
              </a:rPr>
              <a:t> </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Fault is diagnosed easily. Data is reliable because data is transferred among the devices through dedicated channels or links.</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Provides security and privacy.</a:t>
            </a:r>
          </a:p>
          <a:p>
            <a:pPr fontAlgn="base"/>
            <a:endParaRPr lang="en-US" u="sng" dirty="0" smtClean="0">
              <a:latin typeface="Times New Roman" pitchFamily="18" charset="0"/>
              <a:cs typeface="Times New Roman" pitchFamily="18" charset="0"/>
            </a:endParaRPr>
          </a:p>
          <a:p>
            <a:pPr fontAlgn="base"/>
            <a:r>
              <a:rPr lang="en-US" b="1" u="sng" dirty="0" smtClean="0">
                <a:latin typeface="Times New Roman" pitchFamily="18" charset="0"/>
                <a:cs typeface="Times New Roman" pitchFamily="18" charset="0"/>
              </a:rPr>
              <a:t>Problems with this topology :</a:t>
            </a:r>
            <a:r>
              <a:rPr lang="en-US" u="sng" dirty="0" smtClean="0">
                <a:latin typeface="Times New Roman" pitchFamily="18" charset="0"/>
                <a:cs typeface="Times New Roman" pitchFamily="18" charset="0"/>
              </a:rPr>
              <a:t> </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Installation and configuration is difficult.</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Cost of maintenance is high.</a:t>
            </a:r>
          </a:p>
          <a:p>
            <a:pPr marL="326555" indent="-326555" fontAlgn="base">
              <a:buFont typeface="Arial" pitchFamily="34" charset="0"/>
              <a:buChar char="•"/>
            </a:pPr>
            <a:endParaRPr lang="en-US" dirty="0"/>
          </a:p>
          <a:p>
            <a:pPr fontAlgn="base"/>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492" y="1344815"/>
            <a:ext cx="4217670" cy="3088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401748"/>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15487"/>
            <a:ext cx="6096000" cy="6999713"/>
          </a:xfrm>
          <a:prstGeom prst="rect">
            <a:avLst/>
          </a:prstGeom>
        </p:spPr>
        <p:txBody>
          <a:bodyPr wrap="square" lIns="104498" tIns="52249" rIns="104498" bIns="52249">
            <a:spAutoFit/>
          </a:bodyPr>
          <a:lstStyle/>
          <a:p>
            <a:pPr fontAlgn="base"/>
            <a:r>
              <a:rPr lang="en-US" b="1" u="sng" dirty="0">
                <a:latin typeface="Times New Roman" pitchFamily="18" charset="0"/>
                <a:cs typeface="Times New Roman" pitchFamily="18" charset="0"/>
              </a:rPr>
              <a:t>2) </a:t>
            </a:r>
            <a:r>
              <a:rPr lang="en-US" sz="2300" b="1" u="sng" dirty="0">
                <a:latin typeface="Times New Roman" pitchFamily="18" charset="0"/>
                <a:cs typeface="Times New Roman" pitchFamily="18" charset="0"/>
              </a:rPr>
              <a:t>Star Topology :</a:t>
            </a:r>
            <a:r>
              <a:rPr lang="en-US" sz="2300" b="1" dirty="0">
                <a:latin typeface="Times New Roman" pitchFamily="18" charset="0"/>
                <a:cs typeface="Times New Roman" pitchFamily="18" charset="0"/>
              </a:rPr>
              <a:t> </a:t>
            </a:r>
            <a:r>
              <a:rPr lang="en-US" sz="2300" b="1" dirty="0">
                <a:solidFill>
                  <a:srgbClr val="002060"/>
                </a:solidFill>
                <a:latin typeface="Times New Roman" pitchFamily="18" charset="0"/>
                <a:cs typeface="Times New Roman" pitchFamily="18" charset="0"/>
              </a:rPr>
              <a:t>In star topology, all the devices are connected to a single hub through a cable. This hub is the central node and all others nodes are connected to the central node </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endParaRPr lang="en-US" sz="2300" dirty="0" smtClean="0">
              <a:latin typeface="Times New Roman" pitchFamily="18" charset="0"/>
              <a:cs typeface="Times New Roman" pitchFamily="18" charset="0"/>
            </a:endParaRPr>
          </a:p>
          <a:p>
            <a:pPr fontAlgn="base"/>
            <a:r>
              <a:rPr lang="en-US" sz="2300" b="1" u="sng" dirty="0" smtClean="0">
                <a:latin typeface="Times New Roman" pitchFamily="18" charset="0"/>
                <a:cs typeface="Times New Roman" pitchFamily="18" charset="0"/>
              </a:rPr>
              <a:t>Advantages </a:t>
            </a:r>
            <a:r>
              <a:rPr lang="en-US" sz="2300" b="1" u="sng" dirty="0">
                <a:latin typeface="Times New Roman" pitchFamily="18" charset="0"/>
                <a:cs typeface="Times New Roman" pitchFamily="18" charset="0"/>
              </a:rPr>
              <a:t>of this topology :</a:t>
            </a:r>
            <a:r>
              <a:rPr lang="en-US" sz="2300" u="sng" dirty="0">
                <a:latin typeface="Times New Roman" pitchFamily="18" charset="0"/>
                <a:cs typeface="Times New Roman" pitchFamily="18" charset="0"/>
              </a:rPr>
              <a:t> </a:t>
            </a:r>
          </a:p>
          <a:p>
            <a:pPr marL="326555" indent="-326555" fontAlgn="base">
              <a:buFont typeface="Arial" pitchFamily="34" charset="0"/>
              <a:buChar char="•"/>
            </a:pPr>
            <a:r>
              <a:rPr lang="en-US" b="1" dirty="0">
                <a:solidFill>
                  <a:srgbClr val="002060"/>
                </a:solidFill>
                <a:latin typeface="Times New Roman" pitchFamily="18" charset="0"/>
                <a:cs typeface="Times New Roman" pitchFamily="18" charset="0"/>
              </a:rPr>
              <a:t>If N devices are connected to each other in star topology, then the number of cables required to connect them is N. So, it is easy to set up.</a:t>
            </a:r>
          </a:p>
          <a:p>
            <a:pPr marL="326555" indent="-326555" fontAlgn="base">
              <a:buFont typeface="Arial" pitchFamily="34" charset="0"/>
              <a:buChar char="•"/>
            </a:pPr>
            <a:r>
              <a:rPr lang="en-US" b="1" dirty="0">
                <a:solidFill>
                  <a:srgbClr val="002060"/>
                </a:solidFill>
                <a:latin typeface="Times New Roman" pitchFamily="18" charset="0"/>
                <a:cs typeface="Times New Roman" pitchFamily="18" charset="0"/>
              </a:rPr>
              <a:t>Each device require only 1 port i.e. to connect to the hub.</a:t>
            </a:r>
          </a:p>
          <a:p>
            <a:pPr fontAlgn="base"/>
            <a:r>
              <a:rPr lang="en-US" sz="2300" dirty="0">
                <a:latin typeface="Times New Roman" pitchFamily="18" charset="0"/>
                <a:cs typeface="Times New Roman" pitchFamily="18" charset="0"/>
              </a:rPr>
              <a:t> </a:t>
            </a:r>
          </a:p>
          <a:p>
            <a:pPr fontAlgn="base"/>
            <a:r>
              <a:rPr lang="en-US" sz="2300" b="1" u="sng" dirty="0">
                <a:latin typeface="Times New Roman" pitchFamily="18" charset="0"/>
                <a:cs typeface="Times New Roman" pitchFamily="18" charset="0"/>
              </a:rPr>
              <a:t>Problems with this topology :</a:t>
            </a:r>
            <a:r>
              <a:rPr lang="en-US" sz="2300" u="sng" dirty="0">
                <a:latin typeface="Times New Roman" pitchFamily="18" charset="0"/>
                <a:cs typeface="Times New Roman" pitchFamily="18" charset="0"/>
              </a:rPr>
              <a:t> </a:t>
            </a:r>
            <a:r>
              <a:rPr lang="en-US" sz="2300" dirty="0">
                <a:latin typeface="Times New Roman" pitchFamily="18" charset="0"/>
                <a:cs typeface="Times New Roman" pitchFamily="18" charset="0"/>
              </a:rPr>
              <a:t> </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If the concentrator (hub) on which the whole topology relies fails, the whole system will crash down.</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Cost of installation is high.</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Performance is based on the single concentrator i.e. hub.</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170853"/>
            <a:ext cx="5526322" cy="30107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466497"/>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325121"/>
            <a:ext cx="5966460" cy="6491882"/>
          </a:xfrm>
          <a:prstGeom prst="rect">
            <a:avLst/>
          </a:prstGeom>
        </p:spPr>
        <p:txBody>
          <a:bodyPr wrap="square" lIns="104498" tIns="52249" rIns="104498" bIns="52249">
            <a:spAutoFit/>
          </a:bodyPr>
          <a:lstStyle/>
          <a:p>
            <a:pPr fontAlgn="base"/>
            <a:r>
              <a:rPr lang="en-US" b="1" u="sng" dirty="0">
                <a:latin typeface="Times New Roman" pitchFamily="18" charset="0"/>
                <a:cs typeface="Times New Roman" pitchFamily="18" charset="0"/>
              </a:rPr>
              <a:t>3) Bus Topology :</a:t>
            </a:r>
            <a:endParaRPr lang="en-US" b="1" dirty="0">
              <a:latin typeface="Times New Roman" pitchFamily="18" charset="0"/>
              <a:cs typeface="Times New Roman" pitchFamily="18" charset="0"/>
            </a:endParaRPr>
          </a:p>
          <a:p>
            <a:pPr fontAlgn="base"/>
            <a:r>
              <a:rPr lang="en-US" sz="2300" b="1" dirty="0">
                <a:solidFill>
                  <a:srgbClr val="002060"/>
                </a:solidFill>
                <a:latin typeface="Times New Roman" pitchFamily="18" charset="0"/>
                <a:cs typeface="Times New Roman" pitchFamily="18" charset="0"/>
              </a:rPr>
              <a:t>Bus topology is a network type in which every computer and network device is connected to single cable. It transmits the data from one end to another in single direction. </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Advantages </a:t>
            </a:r>
            <a:r>
              <a:rPr lang="en-US" b="1" u="sng" dirty="0">
                <a:latin typeface="Times New Roman" pitchFamily="18" charset="0"/>
                <a:cs typeface="Times New Roman" pitchFamily="18" charset="0"/>
              </a:rPr>
              <a:t>of this topology </a:t>
            </a:r>
            <a:r>
              <a:rPr lang="en-US" b="1" u="sng" dirty="0" smtClean="0">
                <a:latin typeface="Times New Roman" pitchFamily="18" charset="0"/>
                <a:cs typeface="Times New Roman" pitchFamily="18" charset="0"/>
              </a:rPr>
              <a:t>:</a:t>
            </a:r>
          </a:p>
          <a:p>
            <a:pPr marL="326555" indent="-326555" fontAlgn="base">
              <a:buFont typeface="Arial" pitchFamily="34" charset="0"/>
              <a:buChar char="•"/>
            </a:pPr>
            <a:r>
              <a:rPr lang="en-US" b="1" dirty="0" smtClean="0">
                <a:solidFill>
                  <a:srgbClr val="002060"/>
                </a:solidFill>
                <a:latin typeface="Times New Roman" pitchFamily="18" charset="0"/>
                <a:cs typeface="Times New Roman" pitchFamily="18" charset="0"/>
              </a:rPr>
              <a:t>If </a:t>
            </a:r>
            <a:r>
              <a:rPr lang="en-US" b="1" dirty="0">
                <a:solidFill>
                  <a:srgbClr val="002060"/>
                </a:solidFill>
                <a:latin typeface="Times New Roman" pitchFamily="18" charset="0"/>
                <a:cs typeface="Times New Roman" pitchFamily="18" charset="0"/>
              </a:rPr>
              <a:t>N devices are connected to each other in bus topology, then the number of cables required to connect them is 1 </a:t>
            </a:r>
            <a:r>
              <a:rPr lang="en-US" b="1" dirty="0" smtClean="0">
                <a:solidFill>
                  <a:srgbClr val="002060"/>
                </a:solidFill>
                <a:latin typeface="Times New Roman" pitchFamily="18" charset="0"/>
                <a:cs typeface="Times New Roman" pitchFamily="18" charset="0"/>
              </a:rPr>
              <a:t>which </a:t>
            </a:r>
            <a:r>
              <a:rPr lang="en-US" b="1" dirty="0">
                <a:solidFill>
                  <a:srgbClr val="002060"/>
                </a:solidFill>
                <a:latin typeface="Times New Roman" pitchFamily="18" charset="0"/>
                <a:cs typeface="Times New Roman" pitchFamily="18" charset="0"/>
              </a:rPr>
              <a:t>is known as backbone cable and N drop lines are required.</a:t>
            </a:r>
          </a:p>
          <a:p>
            <a:pPr marL="326555" indent="-326555" fontAlgn="base">
              <a:buFont typeface="Arial" pitchFamily="34" charset="0"/>
              <a:buChar char="•"/>
            </a:pPr>
            <a:r>
              <a:rPr lang="en-US" b="1" dirty="0">
                <a:solidFill>
                  <a:srgbClr val="002060"/>
                </a:solidFill>
                <a:latin typeface="Times New Roman" pitchFamily="18" charset="0"/>
                <a:cs typeface="Times New Roman" pitchFamily="18" charset="0"/>
              </a:rPr>
              <a:t>Cost of the cable is less as compared to other </a:t>
            </a:r>
            <a:r>
              <a:rPr lang="en-US" b="1" dirty="0" smtClean="0">
                <a:solidFill>
                  <a:srgbClr val="002060"/>
                </a:solidFill>
                <a:latin typeface="Times New Roman" pitchFamily="18" charset="0"/>
                <a:cs typeface="Times New Roman" pitchFamily="18" charset="0"/>
              </a:rPr>
              <a:t>topology.</a:t>
            </a:r>
            <a:endParaRPr lang="en-US" b="1" dirty="0">
              <a:solidFill>
                <a:srgbClr val="002060"/>
              </a:solidFill>
              <a:latin typeface="Times New Roman" pitchFamily="18" charset="0"/>
              <a:cs typeface="Times New Roman" pitchFamily="18" charset="0"/>
            </a:endParaRPr>
          </a:p>
          <a:p>
            <a:pPr fontAlgn="base"/>
            <a:r>
              <a:rPr lang="en-US" dirty="0">
                <a:latin typeface="Times New Roman" pitchFamily="18" charset="0"/>
                <a:cs typeface="Times New Roman" pitchFamily="18" charset="0"/>
              </a:rPr>
              <a:t> </a:t>
            </a:r>
          </a:p>
          <a:p>
            <a:pPr fontAlgn="base"/>
            <a:r>
              <a:rPr lang="en-US" b="1" u="sng" dirty="0">
                <a:latin typeface="Times New Roman" pitchFamily="18" charset="0"/>
                <a:cs typeface="Times New Roman" pitchFamily="18" charset="0"/>
              </a:rPr>
              <a:t>Problems with this topology :</a:t>
            </a:r>
            <a:r>
              <a:rPr lang="en-US" u="sng" dirty="0">
                <a:latin typeface="Times New Roman" pitchFamily="18" charset="0"/>
                <a:cs typeface="Times New Roman" pitchFamily="18" charset="0"/>
              </a:rPr>
              <a:t> </a:t>
            </a:r>
            <a:endParaRPr lang="en-US" u="sng" dirty="0" smtClean="0">
              <a:latin typeface="Times New Roman" pitchFamily="18" charset="0"/>
              <a:cs typeface="Times New Roman" pitchFamily="18" charset="0"/>
            </a:endParaRP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If the common cable fails, then the whole system will crash down.</a:t>
            </a:r>
          </a:p>
          <a:p>
            <a:pPr marL="326555" indent="-326555" fontAlgn="base">
              <a:buFont typeface="Arial" pitchFamily="34" charset="0"/>
              <a:buChar char="•"/>
            </a:pPr>
            <a:r>
              <a:rPr lang="en-US" sz="2300" b="1" dirty="0">
                <a:solidFill>
                  <a:srgbClr val="002060"/>
                </a:solidFill>
                <a:latin typeface="Times New Roman" pitchFamily="18" charset="0"/>
                <a:cs typeface="Times New Roman" pitchFamily="18" charset="0"/>
              </a:rPr>
              <a:t>If the network traffic is heavy, it increases collisions in the network</a:t>
            </a:r>
            <a:endParaRPr lang="en-US" sz="2300" b="1" dirty="0">
              <a:solidFill>
                <a:srgbClr val="00206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810" y="2298193"/>
            <a:ext cx="5657850" cy="226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71576"/>
      </p:ext>
    </p:extLst>
  </p:cSld>
  <p:clrMapOvr>
    <a:masterClrMapping/>
  </p:clrMapOvr>
  <mc:AlternateContent xmlns:mc="http://schemas.openxmlformats.org/markup-compatibility/2006">
    <mc:Choice xmlns:p14="http://schemas.microsoft.com/office/powerpoint/2010/main" Requires="p14">
      <p:transition p14:dur="200" advTm="100">
        <p14:prism/>
      </p:transition>
    </mc:Choice>
    <mc:Fallback>
      <p:transition advTm="1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137</TotalTime>
  <Words>405</Words>
  <Application>Microsoft Office PowerPoint</Application>
  <PresentationFormat>Custom</PresentationFormat>
  <Paragraphs>108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PowerPoint Presentation</vt:lpstr>
      <vt:lpstr>Introduction to 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computer network    ADVANTAGES OF COMPUTER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network</dc:title>
  <dc:creator>Harshit</dc:creator>
  <cp:lastModifiedBy>Harshit</cp:lastModifiedBy>
  <cp:revision>17</cp:revision>
  <dcterms:created xsi:type="dcterms:W3CDTF">2020-11-18T11:28:40Z</dcterms:created>
  <dcterms:modified xsi:type="dcterms:W3CDTF">2020-11-18T13:46:59Z</dcterms:modified>
</cp:coreProperties>
</file>