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7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78052-2382-489C-A930-EA3C2321078B}" type="datetimeFigureOut">
              <a:rPr lang="en-US" smtClean="0"/>
              <a:t>24-Oct-20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88C3AA-F20A-412A-8770-EDA6BA823224}" type="slidenum">
              <a:rPr lang="en-US" smtClean="0"/>
              <a:t>‹#›</a:t>
            </a:fld>
            <a:endParaRPr lang="en-US"/>
          </a:p>
        </p:txBody>
      </p:sp>
    </p:spTree>
    <p:extLst>
      <p:ext uri="{BB962C8B-B14F-4D97-AF65-F5344CB8AC3E}">
        <p14:creationId xmlns:p14="http://schemas.microsoft.com/office/powerpoint/2010/main" val="1493551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8C3AA-F20A-412A-8770-EDA6BA823224}" type="slidenum">
              <a:rPr lang="en-US" smtClean="0"/>
              <a:t>5</a:t>
            </a:fld>
            <a:endParaRPr lang="en-US"/>
          </a:p>
        </p:txBody>
      </p:sp>
    </p:spTree>
    <p:extLst>
      <p:ext uri="{BB962C8B-B14F-4D97-AF65-F5344CB8AC3E}">
        <p14:creationId xmlns:p14="http://schemas.microsoft.com/office/powerpoint/2010/main" val="2231927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71A58E-4D81-4032-BCD5-B7C62FB9EC83}" type="datetimeFigureOut">
              <a:rPr lang="en-US" smtClean="0"/>
              <a:t>24-Oct-20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82732-ABD1-4561-ABEC-771FED92FD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71A58E-4D81-4032-BCD5-B7C62FB9EC83}" type="datetimeFigureOut">
              <a:rPr lang="en-US" smtClean="0"/>
              <a:t>24-Oct-20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82732-ABD1-4561-ABEC-771FED92FD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E71A58E-4D81-4032-BCD5-B7C62FB9EC83}" type="datetimeFigureOut">
              <a:rPr lang="en-US" smtClean="0"/>
              <a:t>24-Oct-20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82732-ABD1-4561-ABEC-771FED92FDCB}"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71A58E-4D81-4032-BCD5-B7C62FB9EC83}" type="datetimeFigureOut">
              <a:rPr lang="en-US" smtClean="0"/>
              <a:t>24-Oct-20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82732-ABD1-4561-ABEC-771FED92FDCB}"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71A58E-4D81-4032-BCD5-B7C62FB9EC83}" type="datetimeFigureOut">
              <a:rPr lang="en-US" smtClean="0"/>
              <a:t>24-Oct-20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82732-ABD1-4561-ABEC-771FED92FD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E71A58E-4D81-4032-BCD5-B7C62FB9EC83}" type="datetimeFigureOut">
              <a:rPr lang="en-US" smtClean="0"/>
              <a:t>24-Oct-20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82732-ABD1-4561-ABEC-771FED92FDCB}"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71A58E-4D81-4032-BCD5-B7C62FB9EC83}" type="datetimeFigureOut">
              <a:rPr lang="en-US" smtClean="0"/>
              <a:t>24-Oct-20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382732-ABD1-4561-ABEC-771FED92FD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71A58E-4D81-4032-BCD5-B7C62FB9EC83}" type="datetimeFigureOut">
              <a:rPr lang="en-US" smtClean="0"/>
              <a:t>24-Oct-20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382732-ABD1-4561-ABEC-771FED92FD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E71A58E-4D81-4032-BCD5-B7C62FB9EC83}" type="datetimeFigureOut">
              <a:rPr lang="en-US" smtClean="0"/>
              <a:t>24-Oct-20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382732-ABD1-4561-ABEC-771FED92FD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E71A58E-4D81-4032-BCD5-B7C62FB9EC83}" type="datetimeFigureOut">
              <a:rPr lang="en-US" smtClean="0"/>
              <a:t>24-Oct-20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82732-ABD1-4561-ABEC-771FED92FDCB}"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71A58E-4D81-4032-BCD5-B7C62FB9EC83}" type="datetimeFigureOut">
              <a:rPr lang="en-US" smtClean="0"/>
              <a:t>24-Oct-20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82732-ABD1-4561-ABEC-771FED92FDCB}"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E71A58E-4D81-4032-BCD5-B7C62FB9EC83}" type="datetimeFigureOut">
              <a:rPr lang="en-US" smtClean="0"/>
              <a:t>24-Oct-20</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B382732-ABD1-4561-ABEC-771FED92FDCB}"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Neotropical_realm" TargetMode="External"/><Relationship Id="rId3" Type="http://schemas.openxmlformats.org/officeDocument/2006/relationships/hyperlink" Target="https://en.wikipedia.org/wiki/Amphibian" TargetMode="External"/><Relationship Id="rId7" Type="http://schemas.openxmlformats.org/officeDocument/2006/relationships/hyperlink" Target="https://en.wikipedia.org/wiki/Biogeographic_realm" TargetMode="Externa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hyperlink" Target="https://en.wikipedia.org/wiki/Holarctic" TargetMode="External"/><Relationship Id="rId5" Type="http://schemas.openxmlformats.org/officeDocument/2006/relationships/hyperlink" Target="https://en.wikipedia.org/wiki/Northern_Hemisphere" TargetMode="External"/><Relationship Id="rId4" Type="http://schemas.openxmlformats.org/officeDocument/2006/relationships/hyperlink" Target="https://en.wikipedia.org/wiki/Lizard"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oad" TargetMode="External"/><Relationship Id="rId7" Type="http://schemas.openxmlformats.org/officeDocument/2006/relationships/hyperlink" Target="https://en.wikipedia.org/wiki/Duttaphrynus_himalayanus#cite_note-Frost-2" TargetMode="Externa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hyperlink" Target="https://en.wikipedia.org/wiki/Duttaphrynus_himalayanus#cite_note-IUCN-1" TargetMode="External"/><Relationship Id="rId5" Type="http://schemas.openxmlformats.org/officeDocument/2006/relationships/hyperlink" Target="https://en.wikipedia.org/wiki/Yunnanese" TargetMode="External"/><Relationship Id="rId4" Type="http://schemas.openxmlformats.org/officeDocument/2006/relationships/hyperlink" Target="https://en.wikipedia.org/wiki/Himalaya"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Poaching" TargetMode="External"/><Relationship Id="rId3" Type="http://schemas.openxmlformats.org/officeDocument/2006/relationships/hyperlink" Target="https://en.wikipedia.org/wiki/Pangolin" TargetMode="External"/><Relationship Id="rId7" Type="http://schemas.openxmlformats.org/officeDocument/2006/relationships/hyperlink" Target="https://en.wikipedia.org/wiki/IUCN_Red_List" TargetMode="Externa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hyperlink" Target="https://en.wikipedia.org/wiki/Critically_Endangered" TargetMode="External"/><Relationship Id="rId5" Type="http://schemas.openxmlformats.org/officeDocument/2006/relationships/hyperlink" Target="https://en.wikipedia.org/wiki/China" TargetMode="External"/><Relationship Id="rId10" Type="http://schemas.openxmlformats.org/officeDocument/2006/relationships/hyperlink" Target="https://en.wikipedia.org/wiki/Chinese_pangolin#cite_note-iucn-1" TargetMode="External"/><Relationship Id="rId4" Type="http://schemas.openxmlformats.org/officeDocument/2006/relationships/hyperlink" Target="https://en.wikipedia.org/wiki/Indian_subcontinent" TargetMode="External"/><Relationship Id="rId9" Type="http://schemas.openxmlformats.org/officeDocument/2006/relationships/hyperlink" Target="https://en.wikipedia.org/wiki/Illegal_wildlife_trade"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India" TargetMode="External"/><Relationship Id="rId3" Type="http://schemas.openxmlformats.org/officeDocument/2006/relationships/hyperlink" Target="https://en.wikipedia.org/wiki/Bird" TargetMode="External"/><Relationship Id="rId7" Type="http://schemas.openxmlformats.org/officeDocument/2006/relationships/hyperlink" Target="https://en.wikipedia.org/wiki/Hong_Kong" TargetMode="Externa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hyperlink" Target="https://en.wikipedia.org/wiki/China" TargetMode="External"/><Relationship Id="rId5" Type="http://schemas.openxmlformats.org/officeDocument/2006/relationships/hyperlink" Target="https://en.wikipedia.org/wiki/Afghanistan" TargetMode="External"/><Relationship Id="rId10" Type="http://schemas.openxmlformats.org/officeDocument/2006/relationships/hyperlink" Target="https://en.wikipedia.org/wiki/Pakistan" TargetMode="External"/><Relationship Id="rId4" Type="http://schemas.openxmlformats.org/officeDocument/2006/relationships/hyperlink" Target="https://en.wikipedia.org/wiki/Motacillidae" TargetMode="External"/><Relationship Id="rId9" Type="http://schemas.openxmlformats.org/officeDocument/2006/relationships/hyperlink" Target="https://en.wikipedia.org/wiki/Nepa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China" TargetMode="External"/><Relationship Id="rId13" Type="http://schemas.openxmlformats.org/officeDocument/2006/relationships/hyperlink" Target="https://en.wikipedia.org/wiki/Nepal" TargetMode="External"/><Relationship Id="rId3" Type="http://schemas.openxmlformats.org/officeDocument/2006/relationships/hyperlink" Target="https://en.wikipedia.org/wiki/Bird" TargetMode="External"/><Relationship Id="rId7" Type="http://schemas.openxmlformats.org/officeDocument/2006/relationships/hyperlink" Target="https://en.wikipedia.org/wiki/Bhutan" TargetMode="External"/><Relationship Id="rId12" Type="http://schemas.openxmlformats.org/officeDocument/2006/relationships/hyperlink" Target="https://en.wikipedia.org/wiki/Vietnam" TargetMode="External"/><Relationship Id="rId2" Type="http://schemas.openxmlformats.org/officeDocument/2006/relationships/image" Target="../media/image17.jpeg"/><Relationship Id="rId16" Type="http://schemas.openxmlformats.org/officeDocument/2006/relationships/hyperlink" Target="https://en.wikipedia.org/wiki/Blue-fronted_robin#cite_note-IUCN-1" TargetMode="External"/><Relationship Id="rId1" Type="http://schemas.openxmlformats.org/officeDocument/2006/relationships/slideLayout" Target="../slideLayouts/slideLayout2.xml"/><Relationship Id="rId6" Type="http://schemas.openxmlformats.org/officeDocument/2006/relationships/hyperlink" Target="https://en.wikipedia.org/wiki/Blue-fronted_robin#cite_note-ITIS-2" TargetMode="External"/><Relationship Id="rId11" Type="http://schemas.openxmlformats.org/officeDocument/2006/relationships/hyperlink" Target="https://en.wikipedia.org/wiki/Thailand" TargetMode="External"/><Relationship Id="rId5" Type="http://schemas.openxmlformats.org/officeDocument/2006/relationships/hyperlink" Target="https://en.wikipedia.org/wiki/Monotypic" TargetMode="External"/><Relationship Id="rId15" Type="http://schemas.openxmlformats.org/officeDocument/2006/relationships/hyperlink" Target="https://en.wikipedia.org/wiki/Forest" TargetMode="External"/><Relationship Id="rId10" Type="http://schemas.openxmlformats.org/officeDocument/2006/relationships/hyperlink" Target="https://en.wikipedia.org/wiki/Laos" TargetMode="External"/><Relationship Id="rId4" Type="http://schemas.openxmlformats.org/officeDocument/2006/relationships/hyperlink" Target="https://en.wikipedia.org/wiki/Muscicapidae" TargetMode="External"/><Relationship Id="rId9" Type="http://schemas.openxmlformats.org/officeDocument/2006/relationships/hyperlink" Target="https://en.wikipedia.org/wiki/Northeast_India" TargetMode="External"/><Relationship Id="rId14" Type="http://schemas.openxmlformats.org/officeDocument/2006/relationships/hyperlink" Target="https://en.wikipedia.org/wiki/Habita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Himalayas" TargetMode="Externa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hyperlink" Target="https://en.wikipedia.org/wiki/Himalayan_serow#cite_note-2" TargetMode="External"/><Relationship Id="rId5" Type="http://schemas.openxmlformats.org/officeDocument/2006/relationships/hyperlink" Target="https://en.wikipedia.org/wiki/Mainland_serow" TargetMode="External"/><Relationship Id="rId4" Type="http://schemas.openxmlformats.org/officeDocument/2006/relationships/hyperlink" Target="https://en.wikipedia.org/wiki/Himalayan_serow#cite_note-iucn-1"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Bhutan" TargetMode="External"/><Relationship Id="rId13" Type="http://schemas.openxmlformats.org/officeDocument/2006/relationships/hyperlink" Target="https://en.wikipedia.org/wiki/Brachypteryx" TargetMode="External"/><Relationship Id="rId3" Type="http://schemas.openxmlformats.org/officeDocument/2006/relationships/hyperlink" Target="https://en.wikipedia.org/wiki/Passerine" TargetMode="External"/><Relationship Id="rId7" Type="http://schemas.openxmlformats.org/officeDocument/2006/relationships/hyperlink" Target="https://en.wikipedia.org/wiki/Sikkim" TargetMode="External"/><Relationship Id="rId12" Type="http://schemas.openxmlformats.org/officeDocument/2006/relationships/hyperlink" Target="https://en.wikipedia.org/wiki/Genus" TargetMode="Externa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hyperlink" Target="https://en.wikipedia.org/wiki/Uttarakhand" TargetMode="External"/><Relationship Id="rId11" Type="http://schemas.openxmlformats.org/officeDocument/2006/relationships/hyperlink" Target="https://en.wikipedia.org/wiki/Vietnam" TargetMode="External"/><Relationship Id="rId5" Type="http://schemas.openxmlformats.org/officeDocument/2006/relationships/hyperlink" Target="https://en.wikipedia.org/wiki/Himalayas" TargetMode="External"/><Relationship Id="rId10" Type="http://schemas.openxmlformats.org/officeDocument/2006/relationships/hyperlink" Target="https://en.wikipedia.org/wiki/Myanmar" TargetMode="External"/><Relationship Id="rId4" Type="http://schemas.openxmlformats.org/officeDocument/2006/relationships/hyperlink" Target="https://en.wikipedia.org/wiki/Muscicapidae" TargetMode="External"/><Relationship Id="rId9" Type="http://schemas.openxmlformats.org/officeDocument/2006/relationships/hyperlink" Target="https://en.wikipedia.org/wiki/Yunnan" TargetMode="External"/><Relationship Id="rId14" Type="http://schemas.openxmlformats.org/officeDocument/2006/relationships/hyperlink" Target="https://en.wikipedia.org/wiki/John_Gould"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unting" TargetMode="External"/><Relationship Id="rId13" Type="http://schemas.openxmlformats.org/officeDocument/2006/relationships/hyperlink" Target="https://en.wikipedia.org/wiki/Bud" TargetMode="External"/><Relationship Id="rId18" Type="http://schemas.openxmlformats.org/officeDocument/2006/relationships/hyperlink" Target="https://en.wikipedia.org/wiki/Bison" TargetMode="External"/><Relationship Id="rId3" Type="http://schemas.openxmlformats.org/officeDocument/2006/relationships/hyperlink" Target="https://en.wikipedia.org/wiki/Takin" TargetMode="External"/><Relationship Id="rId7" Type="http://schemas.openxmlformats.org/officeDocument/2006/relationships/hyperlink" Target="https://en.wikipedia.org/wiki/Tibet" TargetMode="External"/><Relationship Id="rId12" Type="http://schemas.openxmlformats.org/officeDocument/2006/relationships/hyperlink" Target="https://en.wikipedia.org/wiki/Grass" TargetMode="External"/><Relationship Id="rId17" Type="http://schemas.openxmlformats.org/officeDocument/2006/relationships/hyperlink" Target="https://en.wikipedia.org/wiki/Gasa_District" TargetMode="External"/><Relationship Id="rId2" Type="http://schemas.openxmlformats.org/officeDocument/2006/relationships/image" Target="../media/image20.jpeg"/><Relationship Id="rId16" Type="http://schemas.openxmlformats.org/officeDocument/2006/relationships/hyperlink" Target="https://en.wikipedia.org/wiki/Herd" TargetMode="External"/><Relationship Id="rId1" Type="http://schemas.openxmlformats.org/officeDocument/2006/relationships/slideLayout" Target="../slideLayouts/slideLayout2.xml"/><Relationship Id="rId6" Type="http://schemas.openxmlformats.org/officeDocument/2006/relationships/hyperlink" Target="https://en.wikipedia.org/wiki/People's_Republic_of_China" TargetMode="External"/><Relationship Id="rId11" Type="http://schemas.openxmlformats.org/officeDocument/2006/relationships/hyperlink" Target="https://en.wikipedia.org/wiki/Bamboo" TargetMode="External"/><Relationship Id="rId5" Type="http://schemas.openxmlformats.org/officeDocument/2006/relationships/hyperlink" Target="https://en.wikipedia.org/wiki/India" TargetMode="External"/><Relationship Id="rId15" Type="http://schemas.openxmlformats.org/officeDocument/2006/relationships/hyperlink" Target="https://en.wikipedia.org/wiki/Diurnal_animal" TargetMode="External"/><Relationship Id="rId10" Type="http://schemas.openxmlformats.org/officeDocument/2006/relationships/hyperlink" Target="https://en.wikipedia.org/wiki/Bhutan_takin#cite_note-IUCN-1" TargetMode="External"/><Relationship Id="rId4" Type="http://schemas.openxmlformats.org/officeDocument/2006/relationships/hyperlink" Target="https://en.wikipedia.org/wiki/Bhutan" TargetMode="External"/><Relationship Id="rId9" Type="http://schemas.openxmlformats.org/officeDocument/2006/relationships/hyperlink" Target="https://en.wikipedia.org/wiki/Habitat_loss" TargetMode="External"/><Relationship Id="rId14" Type="http://schemas.openxmlformats.org/officeDocument/2006/relationships/hyperlink" Target="https://en.wikipedia.org/wiki/Leaves"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Wikipedia:Citation_needed" TargetMode="External"/><Relationship Id="rId13" Type="http://schemas.openxmlformats.org/officeDocument/2006/relationships/hyperlink" Target="https://en.wikipedia.org/wiki/Burma" TargetMode="External"/><Relationship Id="rId3" Type="http://schemas.openxmlformats.org/officeDocument/2006/relationships/hyperlink" Target="https://en.wikipedia.org/wiki/Bird" TargetMode="External"/><Relationship Id="rId7" Type="http://schemas.openxmlformats.org/officeDocument/2006/relationships/hyperlink" Target="https://en.wikipedia.org/wiki/Northeast_India" TargetMode="External"/><Relationship Id="rId12" Type="http://schemas.openxmlformats.org/officeDocument/2006/relationships/hyperlink" Target="https://en.wikipedia.org/wiki/Manipur" TargetMode="External"/><Relationship Id="rId2" Type="http://schemas.openxmlformats.org/officeDocument/2006/relationships/image" Target="../media/image21.jpeg"/><Relationship Id="rId16" Type="http://schemas.openxmlformats.org/officeDocument/2006/relationships/hyperlink" Target="https://en.wikipedia.org/wiki/Sikkim_treecreeper#cite_note-2" TargetMode="External"/><Relationship Id="rId1" Type="http://schemas.openxmlformats.org/officeDocument/2006/relationships/slideLayout" Target="../slideLayouts/slideLayout2.xml"/><Relationship Id="rId6" Type="http://schemas.openxmlformats.org/officeDocument/2006/relationships/hyperlink" Target="https://en.wikipedia.org/wiki/Nepal" TargetMode="External"/><Relationship Id="rId11" Type="http://schemas.openxmlformats.org/officeDocument/2006/relationships/hyperlink" Target="https://en.wikipedia.org/wiki/Montane_forest" TargetMode="External"/><Relationship Id="rId5" Type="http://schemas.openxmlformats.org/officeDocument/2006/relationships/hyperlink" Target="https://en.wikipedia.org/wiki/Bhutan" TargetMode="External"/><Relationship Id="rId15" Type="http://schemas.openxmlformats.org/officeDocument/2006/relationships/hyperlink" Target="https://en.wikipedia.org/wiki/Allan_Octavian_Hume" TargetMode="External"/><Relationship Id="rId10" Type="http://schemas.openxmlformats.org/officeDocument/2006/relationships/hyperlink" Target="https://en.wikipedia.org/wiki/Forest" TargetMode="External"/><Relationship Id="rId4" Type="http://schemas.openxmlformats.org/officeDocument/2006/relationships/hyperlink" Target="https://en.wikipedia.org/wiki/Treecreeper" TargetMode="External"/><Relationship Id="rId9" Type="http://schemas.openxmlformats.org/officeDocument/2006/relationships/hyperlink" Target="https://en.wikipedia.org/wiki/Habitat" TargetMode="External"/><Relationship Id="rId14" Type="http://schemas.openxmlformats.org/officeDocument/2006/relationships/hyperlink" Target="https://en.wikipedia.org/wiki/Hume's_treecreeper"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Weasel" TargetMode="Externa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hyperlink" Target="https://en.wikipedia.org/wiki/IUCN_Red_List" TargetMode="External"/><Relationship Id="rId5" Type="http://schemas.openxmlformats.org/officeDocument/2006/relationships/hyperlink" Target="https://en.wikipedia.org/wiki/Least_Concern" TargetMode="External"/><Relationship Id="rId4" Type="http://schemas.openxmlformats.org/officeDocument/2006/relationships/hyperlink" Target="https://en.wikipedia.org/wiki/Southeastern_Asi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sikkimtourismindia.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Habitat" TargetMode="External"/><Relationship Id="rId3" Type="http://schemas.openxmlformats.org/officeDocument/2006/relationships/hyperlink" Target="https://en.wikipedia.org/wiki/Bird" TargetMode="External"/><Relationship Id="rId7" Type="http://schemas.openxmlformats.org/officeDocument/2006/relationships/hyperlink" Target="https://en.wikipedia.org/wiki/Nepal" TargetMode="Externa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hyperlink" Target="https://en.wikipedia.org/wiki/India" TargetMode="External"/><Relationship Id="rId5" Type="http://schemas.openxmlformats.org/officeDocument/2006/relationships/hyperlink" Target="https://en.wikipedia.org/wiki/Bhutan" TargetMode="External"/><Relationship Id="rId10" Type="http://schemas.openxmlformats.org/officeDocument/2006/relationships/hyperlink" Target="https://en.wikipedia.org/wiki/Habitat_loss" TargetMode="External"/><Relationship Id="rId4" Type="http://schemas.openxmlformats.org/officeDocument/2006/relationships/hyperlink" Target="https://en.wikipedia.org/wiki/Timaliidae" TargetMode="External"/><Relationship Id="rId9" Type="http://schemas.openxmlformats.org/officeDocument/2006/relationships/hyperlink" Target="https://en.wikipedia.org/wiki/Eastern_Himalayan_broadleaf_forest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ikkim" TargetMode="External"/><Relationship Id="rId13" Type="http://schemas.openxmlformats.org/officeDocument/2006/relationships/hyperlink" Target="https://en.wikipedia.org/wiki/Lepidoptera" TargetMode="External"/><Relationship Id="rId3" Type="http://schemas.openxmlformats.org/officeDocument/2006/relationships/hyperlink" Target="https://en.wikipedia.org/wiki/Moth" TargetMode="External"/><Relationship Id="rId7" Type="http://schemas.openxmlformats.org/officeDocument/2006/relationships/hyperlink" Target="https://en.wikipedia.org/wiki/Himalayas" TargetMode="External"/><Relationship Id="rId12" Type="http://schemas.openxmlformats.org/officeDocument/2006/relationships/hyperlink" Target="https://en.wikipedia.org/wiki/Insect" TargetMode="External"/><Relationship Id="rId2" Type="http://schemas.openxmlformats.org/officeDocument/2006/relationships/image" Target="../media/image3.jpeg"/><Relationship Id="rId16" Type="http://schemas.openxmlformats.org/officeDocument/2006/relationships/hyperlink" Target="https://en.wikipedia.org/wiki/Areas_(moth)" TargetMode="External"/><Relationship Id="rId1" Type="http://schemas.openxmlformats.org/officeDocument/2006/relationships/slideLayout" Target="../slideLayouts/slideLayout2.xml"/><Relationship Id="rId6" Type="http://schemas.openxmlformats.org/officeDocument/2006/relationships/hyperlink" Target="https://en.wikipedia.org/wiki/Tibet" TargetMode="External"/><Relationship Id="rId11" Type="http://schemas.openxmlformats.org/officeDocument/2006/relationships/hyperlink" Target="https://en.wikipedia.org/wiki/Arthropod" TargetMode="External"/><Relationship Id="rId5" Type="http://schemas.openxmlformats.org/officeDocument/2006/relationships/hyperlink" Target="https://en.wikipedia.org/wiki/Vincenz_Kollar" TargetMode="External"/><Relationship Id="rId15" Type="http://schemas.openxmlformats.org/officeDocument/2006/relationships/hyperlink" Target="https://en.wikipedia.org/wiki/Arctiinae" TargetMode="External"/><Relationship Id="rId10" Type="http://schemas.openxmlformats.org/officeDocument/2006/relationships/hyperlink" Target="https://en.wikipedia.org/wiki/Animal" TargetMode="External"/><Relationship Id="rId4" Type="http://schemas.openxmlformats.org/officeDocument/2006/relationships/hyperlink" Target="https://en.wikipedia.org/wiki/Erebidae" TargetMode="External"/><Relationship Id="rId9" Type="http://schemas.openxmlformats.org/officeDocument/2006/relationships/hyperlink" Target="https://en.wikipedia.org/wiki/Nepal" TargetMode="External"/><Relationship Id="rId14" Type="http://schemas.openxmlformats.org/officeDocument/2006/relationships/hyperlink" Target="https://en.wikipedia.org/wiki/Noctuoidea"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Sikkim_wedge-billed_babbler#cite_note-7" TargetMode="External"/><Relationship Id="rId3" Type="http://schemas.openxmlformats.org/officeDocument/2006/relationships/hyperlink" Target="https://en.wikipedia.org/wiki/Bird" TargetMode="External"/><Relationship Id="rId7"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wikipedia.org/wiki/Sikkim" TargetMode="External"/><Relationship Id="rId5" Type="http://schemas.openxmlformats.org/officeDocument/2006/relationships/hyperlink" Target="https://en.wikipedia.org/wiki/Family_(biology)" TargetMode="External"/><Relationship Id="rId4" Type="http://schemas.openxmlformats.org/officeDocument/2006/relationships/hyperlink" Target="https://en.wikipedia.org/wiki/Old_World_babbler"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Vulnerable_species" TargetMode="External"/><Relationship Id="rId3" Type="http://schemas.openxmlformats.org/officeDocument/2006/relationships/image" Target="../media/image6.jpeg"/><Relationship Id="rId7" Type="http://schemas.openxmlformats.org/officeDocument/2006/relationships/hyperlink" Target="https://en.wikipedia.org/wiki/Chin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en.wikipedia.org/wiki/Southeast_Asia" TargetMode="External"/><Relationship Id="rId5" Type="http://schemas.openxmlformats.org/officeDocument/2006/relationships/hyperlink" Target="https://en.wikipedia.org/wiki/Himalaya" TargetMode="External"/><Relationship Id="rId10" Type="http://schemas.openxmlformats.org/officeDocument/2006/relationships/image" Target="../media/image7.jpeg"/><Relationship Id="rId4" Type="http://schemas.openxmlformats.org/officeDocument/2006/relationships/hyperlink" Target="https://en.wikipedia.org/wiki/Felidae" TargetMode="External"/><Relationship Id="rId9" Type="http://schemas.openxmlformats.org/officeDocument/2006/relationships/hyperlink" Target="https://en.wikipedia.org/wiki/IUCN_Red_List"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hyperlink" Target="https://en.wikipedia.org/wiki/Bird" TargetMode="External"/><Relationship Id="rId7" Type="http://schemas.openxmlformats.org/officeDocument/2006/relationships/hyperlink" Target="https://en.wikipedia.org/wiki/Muscicapidae"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s://en.wikipedia.org/wiki/Turdidae" TargetMode="External"/><Relationship Id="rId5" Type="http://schemas.openxmlformats.org/officeDocument/2006/relationships/hyperlink" Target="https://en.wikipedia.org/wiki/Family_(biology)" TargetMode="External"/><Relationship Id="rId4" Type="http://schemas.openxmlformats.org/officeDocument/2006/relationships/hyperlink" Target="https://en.wikipedia.org/wiki/Species"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Nepal" TargetMode="External"/><Relationship Id="rId13" Type="http://schemas.openxmlformats.org/officeDocument/2006/relationships/hyperlink" Target="https://en.wikipedia.org/wiki/IUCN_Red_List" TargetMode="External"/><Relationship Id="rId3" Type="http://schemas.openxmlformats.org/officeDocument/2006/relationships/hyperlink" Target="https://en.wikipedia.org/wiki/Species" TargetMode="External"/><Relationship Id="rId7" Type="http://schemas.openxmlformats.org/officeDocument/2006/relationships/hyperlink" Target="https://en.wikipedia.org/wiki/Ladakh" TargetMode="External"/><Relationship Id="rId12" Type="http://schemas.openxmlformats.org/officeDocument/2006/relationships/hyperlink" Target="https://en.wikipedia.org/wiki/Least_Concern" TargetMode="Externa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hyperlink" Target="https://en.wikipedia.org/wiki/Tibetan_Plateau" TargetMode="External"/><Relationship Id="rId11" Type="http://schemas.openxmlformats.org/officeDocument/2006/relationships/hyperlink" Target="https://en.wikipedia.org/wiki/Altitude" TargetMode="External"/><Relationship Id="rId5" Type="http://schemas.openxmlformats.org/officeDocument/2006/relationships/hyperlink" Target="https://en.wikipedia.org/wiki/Endemic" TargetMode="External"/><Relationship Id="rId10" Type="http://schemas.openxmlformats.org/officeDocument/2006/relationships/hyperlink" Target="https://en.wikipedia.org/wiki/Bhutan" TargetMode="External"/><Relationship Id="rId4" Type="http://schemas.openxmlformats.org/officeDocument/2006/relationships/hyperlink" Target="https://en.wikipedia.org/wiki/Vulpes" TargetMode="External"/><Relationship Id="rId9" Type="http://schemas.openxmlformats.org/officeDocument/2006/relationships/hyperlink" Target="https://en.wikipedia.org/wiki/Sikkim"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Pakistan" TargetMode="External"/><Relationship Id="rId13" Type="http://schemas.openxmlformats.org/officeDocument/2006/relationships/hyperlink" Target="https://en.wikipedia.org/wiki/West_Bengal" TargetMode="External"/><Relationship Id="rId18" Type="http://schemas.openxmlformats.org/officeDocument/2006/relationships/hyperlink" Target="https://en.wikipedia.org/wiki/Langur" TargetMode="External"/><Relationship Id="rId3" Type="http://schemas.openxmlformats.org/officeDocument/2006/relationships/hyperlink" Target="https://en.wikipedia.org/wiki/Gray_langur" TargetMode="External"/><Relationship Id="rId7" Type="http://schemas.openxmlformats.org/officeDocument/2006/relationships/hyperlink" Target="https://en.wikipedia.org/wiki/India" TargetMode="External"/><Relationship Id="rId12" Type="http://schemas.openxmlformats.org/officeDocument/2006/relationships/hyperlink" Target="https://en.wikipedia.org/wiki/Buxa_Tiger_Reserve" TargetMode="External"/><Relationship Id="rId17" Type="http://schemas.openxmlformats.org/officeDocument/2006/relationships/hyperlink" Target="https://en.wikipedia.org/wiki/Arboreal" TargetMode="External"/><Relationship Id="rId2" Type="http://schemas.openxmlformats.org/officeDocument/2006/relationships/image" Target="../media/image11.jpeg"/><Relationship Id="rId16" Type="http://schemas.openxmlformats.org/officeDocument/2006/relationships/hyperlink" Target="https://en.wikipedia.org/wiki/Terrestrial_animal" TargetMode="External"/><Relationship Id="rId1" Type="http://schemas.openxmlformats.org/officeDocument/2006/relationships/slideLayout" Target="../slideLayouts/slideLayout2.xml"/><Relationship Id="rId6" Type="http://schemas.openxmlformats.org/officeDocument/2006/relationships/hyperlink" Target="https://en.wikipedia.org/wiki/Tibet" TargetMode="External"/><Relationship Id="rId11" Type="http://schemas.openxmlformats.org/officeDocument/2006/relationships/hyperlink" Target="https://en.wikipedia.org/wiki/Nepal_gray_langur#cite_note-iucn-1" TargetMode="External"/><Relationship Id="rId5" Type="http://schemas.openxmlformats.org/officeDocument/2006/relationships/hyperlink" Target="https://en.wikipedia.org/wiki/Nepal" TargetMode="External"/><Relationship Id="rId15" Type="http://schemas.openxmlformats.org/officeDocument/2006/relationships/hyperlink" Target="https://en.wikipedia.org/wiki/Nepal_gray_langur#cite_note-4" TargetMode="External"/><Relationship Id="rId10" Type="http://schemas.openxmlformats.org/officeDocument/2006/relationships/hyperlink" Target="https://en.wikipedia.org/wiki/Afghanistan" TargetMode="External"/><Relationship Id="rId19" Type="http://schemas.openxmlformats.org/officeDocument/2006/relationships/hyperlink" Target="https://en.wikipedia.org/wiki/Nepal_gray_langur#cite_note-Brandon-Jones-5" TargetMode="External"/><Relationship Id="rId4" Type="http://schemas.openxmlformats.org/officeDocument/2006/relationships/hyperlink" Target="https://en.wikipedia.org/wiki/Himalayas" TargetMode="External"/><Relationship Id="rId9" Type="http://schemas.openxmlformats.org/officeDocument/2006/relationships/hyperlink" Target="https://en.wikipedia.org/wiki/Bhutan" TargetMode="External"/><Relationship Id="rId14" Type="http://schemas.openxmlformats.org/officeDocument/2006/relationships/hyperlink" Target="https://en.wikipedia.org/wiki/Nepal_gray_langur#cite_note-3"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en.wikipedia.org/wiki/New_Latin" TargetMode="External"/><Relationship Id="rId7" Type="http://schemas.openxmlformats.org/officeDocument/2006/relationships/hyperlink" Target="https://en.wikipedia.org/wiki/Caecilian#cite_note-Evans&amp;SigogneauRussell2001-1" TargetMode="External"/><Relationship Id="rId2" Type="http://schemas.openxmlformats.org/officeDocument/2006/relationships/hyperlink" Target="https://en.wikipedia.org/wiki/Help:IPA/English" TargetMode="External"/><Relationship Id="rId1" Type="http://schemas.openxmlformats.org/officeDocument/2006/relationships/slideLayout" Target="../slideLayouts/slideLayout2.xml"/><Relationship Id="rId6" Type="http://schemas.openxmlformats.org/officeDocument/2006/relationships/hyperlink" Target="https://en.wikipedia.org/wiki/Gymnophiona" TargetMode="External"/><Relationship Id="rId5" Type="http://schemas.openxmlformats.org/officeDocument/2006/relationships/hyperlink" Target="https://en.wikipedia.org/wiki/Clade" TargetMode="External"/><Relationship Id="rId4" Type="http://schemas.openxmlformats.org/officeDocument/2006/relationships/hyperlink" Target="https://en.wikipedia.org/wiki/Amphibi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2438399"/>
          </a:xfrm>
        </p:spPr>
        <p:txBody>
          <a:bodyPr>
            <a:noAutofit/>
          </a:bodyPr>
          <a:lstStyle/>
          <a:p>
            <a:r>
              <a:rPr lang="en-US" sz="8800" dirty="0" smtClean="0">
                <a:latin typeface="Aharoni" pitchFamily="2" charset="-79"/>
                <a:cs typeface="Aharoni" pitchFamily="2" charset="-79"/>
              </a:rPr>
              <a:t>SIKKIM WILDLIFE</a:t>
            </a:r>
            <a:endParaRPr lang="en-US" sz="8800" dirty="0">
              <a:latin typeface="Aharoni" pitchFamily="2" charset="-79"/>
              <a:cs typeface="Aharoni" pitchFamily="2" charset="-79"/>
            </a:endParaRPr>
          </a:p>
        </p:txBody>
      </p:sp>
      <p:sp>
        <p:nvSpPr>
          <p:cNvPr id="3" name="Subtitle 2"/>
          <p:cNvSpPr>
            <a:spLocks noGrp="1"/>
          </p:cNvSpPr>
          <p:nvPr>
            <p:ph type="subTitle" idx="1"/>
          </p:nvPr>
        </p:nvSpPr>
        <p:spPr>
          <a:xfrm>
            <a:off x="1676400" y="3886200"/>
            <a:ext cx="6400800" cy="1752600"/>
          </a:xfrm>
        </p:spPr>
        <p:txBody>
          <a:bodyPr>
            <a:normAutofit fontScale="55000" lnSpcReduction="20000"/>
          </a:bodyPr>
          <a:lstStyle/>
          <a:p>
            <a:r>
              <a:rPr lang="en-US" sz="2800" dirty="0" smtClean="0">
                <a:latin typeface="Algerian" pitchFamily="82" charset="0"/>
              </a:rPr>
              <a:t>				</a:t>
            </a:r>
            <a:r>
              <a:rPr lang="en-US" sz="2800" dirty="0" smtClean="0">
                <a:latin typeface="Algerian" pitchFamily="82" charset="0"/>
              </a:rPr>
              <a:t>BY </a:t>
            </a:r>
            <a:r>
              <a:rPr lang="en-US" sz="2800" dirty="0" err="1" smtClean="0">
                <a:latin typeface="Algerian" pitchFamily="82" charset="0"/>
              </a:rPr>
              <a:t>harshit</a:t>
            </a:r>
            <a:endParaRPr lang="en-US" sz="2800" dirty="0" smtClean="0">
              <a:latin typeface="Algerian" pitchFamily="82" charset="0"/>
            </a:endParaRPr>
          </a:p>
          <a:p>
            <a:r>
              <a:rPr lang="en-US" sz="2800" dirty="0">
                <a:latin typeface="Algerian" pitchFamily="82" charset="0"/>
              </a:rPr>
              <a:t>	</a:t>
            </a:r>
            <a:r>
              <a:rPr lang="en-US" sz="2800" dirty="0" smtClean="0">
                <a:latin typeface="Algerian" pitchFamily="82" charset="0"/>
              </a:rPr>
              <a:t>			     </a:t>
            </a:r>
            <a:r>
              <a:rPr lang="en-US" sz="2800" dirty="0" err="1" smtClean="0">
                <a:latin typeface="Algerian" pitchFamily="82" charset="0"/>
              </a:rPr>
              <a:t>kabilen</a:t>
            </a:r>
            <a:endParaRPr lang="en-US" sz="2800" dirty="0" smtClean="0">
              <a:latin typeface="Algerian" pitchFamily="82" charset="0"/>
            </a:endParaRPr>
          </a:p>
          <a:p>
            <a:r>
              <a:rPr lang="en-US" sz="2800" dirty="0" smtClean="0">
                <a:latin typeface="Algerian" pitchFamily="82" charset="0"/>
              </a:rPr>
              <a:t>			                   </a:t>
            </a:r>
            <a:r>
              <a:rPr lang="en-US" sz="2800" dirty="0" err="1" smtClean="0">
                <a:latin typeface="Algerian" pitchFamily="82" charset="0"/>
              </a:rPr>
              <a:t>mazin</a:t>
            </a:r>
            <a:endParaRPr lang="en-US" sz="2800" dirty="0" smtClean="0">
              <a:latin typeface="Algerian" pitchFamily="82" charset="0"/>
            </a:endParaRPr>
          </a:p>
          <a:p>
            <a:r>
              <a:rPr lang="en-US" sz="2800" dirty="0" smtClean="0">
                <a:latin typeface="Algerian" pitchFamily="82" charset="0"/>
              </a:rPr>
              <a:t>			                 </a:t>
            </a:r>
            <a:r>
              <a:rPr lang="en-US" sz="2800" dirty="0" err="1" smtClean="0">
                <a:latin typeface="Algerian" pitchFamily="82" charset="0"/>
              </a:rPr>
              <a:t>ashu</a:t>
            </a:r>
            <a:endParaRPr lang="en-US" sz="2800" dirty="0">
              <a:latin typeface="Algerian" pitchFamily="82" charset="0"/>
            </a:endParaRPr>
          </a:p>
          <a:p>
            <a:r>
              <a:rPr lang="en-US" sz="7000" dirty="0" smtClean="0">
                <a:latin typeface="Algerian" pitchFamily="82" charset="0"/>
              </a:rPr>
              <a:t>English project</a:t>
            </a:r>
            <a:endParaRPr lang="en-US" sz="7000" dirty="0">
              <a:latin typeface="Algerian" pitchFamily="82" charset="0"/>
            </a:endParaRPr>
          </a:p>
        </p:txBody>
      </p:sp>
    </p:spTree>
    <p:extLst>
      <p:ext uri="{BB962C8B-B14F-4D97-AF65-F5344CB8AC3E}">
        <p14:creationId xmlns:p14="http://schemas.microsoft.com/office/powerpoint/2010/main" val="1015999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pottedSalamander.jpg"/>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6096000" y="1886366"/>
            <a:ext cx="2547938" cy="3962400"/>
          </a:xfrm>
          <a:prstGeom prst="rect">
            <a:avLst/>
          </a:prstGeom>
          <a:noFill/>
          <a:ln>
            <a:noFill/>
          </a:ln>
        </p:spPr>
      </p:pic>
      <p:sp>
        <p:nvSpPr>
          <p:cNvPr id="2" name="Title 1"/>
          <p:cNvSpPr>
            <a:spLocks noGrp="1"/>
          </p:cNvSpPr>
          <p:nvPr>
            <p:ph type="title"/>
          </p:nvPr>
        </p:nvSpPr>
        <p:spPr/>
        <p:txBody>
          <a:bodyPr/>
          <a:lstStyle/>
          <a:p>
            <a:r>
              <a:rPr lang="en-US" dirty="0"/>
              <a:t>Salamanders</a:t>
            </a:r>
          </a:p>
        </p:txBody>
      </p:sp>
      <p:sp>
        <p:nvSpPr>
          <p:cNvPr id="5" name="Rectangle 4"/>
          <p:cNvSpPr/>
          <p:nvPr/>
        </p:nvSpPr>
        <p:spPr>
          <a:xfrm>
            <a:off x="533400" y="1270322"/>
            <a:ext cx="5486400" cy="5601533"/>
          </a:xfrm>
          <a:prstGeom prst="rect">
            <a:avLst/>
          </a:prstGeom>
        </p:spPr>
        <p:txBody>
          <a:bodyPr wrap="square">
            <a:spAutoFit/>
          </a:bodyPr>
          <a:lstStyle/>
          <a:p>
            <a:r>
              <a:rPr lang="en-US" sz="2000" b="1" dirty="0"/>
              <a:t>Salamanders</a:t>
            </a:r>
            <a:r>
              <a:rPr lang="en-US" sz="2000" dirty="0"/>
              <a:t> are a group of </a:t>
            </a:r>
            <a:r>
              <a:rPr lang="en-US" sz="2000" u="sng" dirty="0">
                <a:hlinkClick r:id="rId3" tooltip="Amphibian"/>
              </a:rPr>
              <a:t>amphibians</a:t>
            </a:r>
            <a:r>
              <a:rPr lang="en-US" sz="2000" dirty="0"/>
              <a:t> typically characterized by a </a:t>
            </a:r>
            <a:r>
              <a:rPr lang="en-US" sz="2000" u="sng" dirty="0">
                <a:hlinkClick r:id="rId4" tooltip="Lizard"/>
              </a:rPr>
              <a:t>lizard</a:t>
            </a:r>
            <a:r>
              <a:rPr lang="en-US" sz="2000" dirty="0"/>
              <a:t>-like appearance, with slender bodies, blunt snouts, short limbs projecting at right angles to the body, and the presence of a tail in both larvae and adults. All present-day salamander families are grouped together under the order </a:t>
            </a:r>
            <a:r>
              <a:rPr lang="en-US" sz="2000" b="1" dirty="0" err="1"/>
              <a:t>Urodela</a:t>
            </a:r>
            <a:r>
              <a:rPr lang="en-US" sz="2000" dirty="0"/>
              <a:t>. Salamander diversity is highest in the </a:t>
            </a:r>
            <a:r>
              <a:rPr lang="en-US" sz="2000" u="sng" dirty="0">
                <a:hlinkClick r:id="rId5" tooltip="Northern Hemisphere"/>
              </a:rPr>
              <a:t>Northern Hemisphere</a:t>
            </a:r>
            <a:r>
              <a:rPr lang="en-US" sz="2000" dirty="0"/>
              <a:t> and most species are found in the </a:t>
            </a:r>
            <a:r>
              <a:rPr lang="en-US" sz="2000" u="sng" dirty="0">
                <a:hlinkClick r:id="rId6" tooltip="Holarctic"/>
              </a:rPr>
              <a:t>Holarctic</a:t>
            </a:r>
            <a:r>
              <a:rPr lang="en-US" sz="2000" dirty="0"/>
              <a:t> </a:t>
            </a:r>
            <a:r>
              <a:rPr lang="en-US" sz="2000" u="sng" dirty="0">
                <a:hlinkClick r:id="rId7" tooltip="Biogeographic realm"/>
              </a:rPr>
              <a:t>realm</a:t>
            </a:r>
            <a:r>
              <a:rPr lang="en-US" sz="2000" dirty="0"/>
              <a:t>, with some species present in the </a:t>
            </a:r>
            <a:r>
              <a:rPr lang="en-US" sz="2000" u="sng" dirty="0" err="1">
                <a:hlinkClick r:id="rId8" tooltip="Neotropical realm"/>
              </a:rPr>
              <a:t>Neotropical</a:t>
            </a:r>
            <a:r>
              <a:rPr lang="en-US" sz="2000" u="sng" dirty="0">
                <a:hlinkClick r:id="rId8" tooltip="Neotropical realm"/>
              </a:rPr>
              <a:t> realm</a:t>
            </a:r>
            <a:r>
              <a:rPr lang="en-US" sz="2000" dirty="0"/>
              <a:t>. </a:t>
            </a:r>
            <a:endParaRPr lang="en-US" sz="2000" dirty="0" smtClean="0"/>
          </a:p>
          <a:p>
            <a:endParaRPr lang="en-US" sz="2000" dirty="0" smtClean="0"/>
          </a:p>
          <a:p>
            <a:r>
              <a:rPr lang="en-US" sz="2000" dirty="0" smtClean="0"/>
              <a:t>Salamanders </a:t>
            </a:r>
            <a:r>
              <a:rPr lang="en-US" sz="2000" dirty="0"/>
              <a:t>rarely have more than four toes on their front legs and five on their rear legs, but some species have fewer digits and others lack hind limbs. Their permeable skin usually makes them reliant on habitats in or near water or other cool, damp places</a:t>
            </a:r>
          </a:p>
          <a:p>
            <a:endParaRPr lang="en-US" dirty="0"/>
          </a:p>
        </p:txBody>
      </p:sp>
    </p:spTree>
    <p:extLst>
      <p:ext uri="{BB962C8B-B14F-4D97-AF65-F5344CB8AC3E}">
        <p14:creationId xmlns:p14="http://schemas.microsoft.com/office/powerpoint/2010/main" val="3388773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a:t>Frogs</a:t>
            </a:r>
            <a:br>
              <a:rPr lang="en-US" b="1" dirty="0"/>
            </a:br>
            <a:endParaRPr lang="en-US" dirty="0"/>
          </a:p>
        </p:txBody>
      </p:sp>
      <p:pic>
        <p:nvPicPr>
          <p:cNvPr id="7170" name="Picture 2" descr="C:\Users\Harshit\Desktop\html\practice\Naigation bar\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338262"/>
            <a:ext cx="3943377" cy="2624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 y="4343400"/>
            <a:ext cx="8534400" cy="2554545"/>
          </a:xfrm>
          <a:prstGeom prst="rect">
            <a:avLst/>
          </a:prstGeom>
        </p:spPr>
        <p:txBody>
          <a:bodyPr wrap="square">
            <a:spAutoFit/>
          </a:bodyPr>
          <a:lstStyle/>
          <a:p>
            <a:r>
              <a:rPr lang="en-US" sz="2000" b="1" i="1" dirty="0" err="1"/>
              <a:t>Duttaphrynus</a:t>
            </a:r>
            <a:r>
              <a:rPr lang="en-US" sz="2000" b="1" i="1" dirty="0"/>
              <a:t> </a:t>
            </a:r>
            <a:r>
              <a:rPr lang="en-US" sz="2000" b="1" i="1" dirty="0" err="1"/>
              <a:t>himalayanus</a:t>
            </a:r>
            <a:r>
              <a:rPr lang="en-US" sz="2000" dirty="0"/>
              <a:t>, also known as the </a:t>
            </a:r>
            <a:r>
              <a:rPr lang="en-US" sz="2000" b="1" dirty="0"/>
              <a:t>Himalaya toad</a:t>
            </a:r>
            <a:r>
              <a:rPr lang="en-US" sz="2000" dirty="0"/>
              <a:t>, </a:t>
            </a:r>
            <a:r>
              <a:rPr lang="en-US" sz="2000" b="1" dirty="0"/>
              <a:t>Himalayan toad</a:t>
            </a:r>
            <a:r>
              <a:rPr lang="en-US" sz="2000" dirty="0"/>
              <a:t>, </a:t>
            </a:r>
            <a:r>
              <a:rPr lang="en-US" sz="2000" b="1" dirty="0"/>
              <a:t>Himalayan broad-skulled toad</a:t>
            </a:r>
            <a:r>
              <a:rPr lang="en-US" sz="2000" dirty="0"/>
              <a:t>, and </a:t>
            </a:r>
            <a:r>
              <a:rPr lang="en-US" sz="2000" b="1" dirty="0" err="1"/>
              <a:t>Günther's</a:t>
            </a:r>
            <a:r>
              <a:rPr lang="en-US" sz="2000" b="1" dirty="0"/>
              <a:t> high altitude toad</a:t>
            </a:r>
            <a:r>
              <a:rPr lang="en-US" sz="2000" dirty="0"/>
              <a:t> (among others), is a species of </a:t>
            </a:r>
            <a:r>
              <a:rPr lang="en-US" sz="2000" u="sng" dirty="0">
                <a:hlinkClick r:id="rId3" tooltip="Toad"/>
              </a:rPr>
              <a:t>toad</a:t>
            </a:r>
            <a:r>
              <a:rPr lang="en-US" sz="2000" dirty="0"/>
              <a:t> that is widely distributed throughout the </a:t>
            </a:r>
            <a:r>
              <a:rPr lang="en-US" sz="2000" u="sng" dirty="0">
                <a:hlinkClick r:id="rId4" tooltip="Himalaya"/>
              </a:rPr>
              <a:t>Himalayan</a:t>
            </a:r>
            <a:r>
              <a:rPr lang="en-US" sz="2000" dirty="0"/>
              <a:t> mountains. The </a:t>
            </a:r>
            <a:r>
              <a:rPr lang="en-US" sz="2000" u="sng" dirty="0" err="1">
                <a:hlinkClick r:id="rId5" tooltip="Yunnanese"/>
              </a:rPr>
              <a:t>Yunnanese</a:t>
            </a:r>
            <a:r>
              <a:rPr lang="en-US" sz="2000" dirty="0"/>
              <a:t> populations are sometimes considered a separate species, </a:t>
            </a:r>
            <a:r>
              <a:rPr lang="en-US" sz="2000" i="1" dirty="0" err="1"/>
              <a:t>Duttaphrynus</a:t>
            </a:r>
            <a:r>
              <a:rPr lang="en-US" sz="2000" i="1" dirty="0"/>
              <a:t> </a:t>
            </a:r>
            <a:r>
              <a:rPr lang="en-US" sz="2000" i="1" dirty="0" err="1"/>
              <a:t>cyphosus</a:t>
            </a:r>
            <a:r>
              <a:rPr lang="en-US" sz="2000" dirty="0"/>
              <a:t>.</a:t>
            </a:r>
            <a:r>
              <a:rPr lang="en-US" sz="2000" u="sng" baseline="30000" dirty="0">
                <a:hlinkClick r:id="rId6"/>
              </a:rPr>
              <a:t>[1]</a:t>
            </a:r>
            <a:r>
              <a:rPr lang="en-US" sz="2000" u="sng" baseline="30000" dirty="0">
                <a:hlinkClick r:id="rId7"/>
              </a:rPr>
              <a:t>[2]</a:t>
            </a:r>
            <a:r>
              <a:rPr lang="en-US" sz="2000" dirty="0"/>
              <a:t> The crown is deeply concave, with low, blunt supraorbital ridges. The snout is short and blunt, the </a:t>
            </a:r>
            <a:r>
              <a:rPr lang="en-US" sz="2000" dirty="0" err="1"/>
              <a:t>interorbital</a:t>
            </a:r>
            <a:r>
              <a:rPr lang="en-US" sz="2000" dirty="0"/>
              <a:t> space is broader than the upper eyelid, and the tympanum is very small and rather indistinct.</a:t>
            </a:r>
          </a:p>
        </p:txBody>
      </p:sp>
    </p:spTree>
    <p:extLst>
      <p:ext uri="{BB962C8B-B14F-4D97-AF65-F5344CB8AC3E}">
        <p14:creationId xmlns:p14="http://schemas.microsoft.com/office/powerpoint/2010/main" val="3265756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a:t>Chinese pangolin</a:t>
            </a:r>
            <a:br>
              <a:rPr lang="en-US" b="1" dirty="0"/>
            </a:br>
            <a:endParaRPr lang="en-US" dirty="0"/>
          </a:p>
        </p:txBody>
      </p:sp>
      <p:pic>
        <p:nvPicPr>
          <p:cNvPr id="4" name="Picture 3" descr="https://upload.wikimedia.org/wikipedia/commons/thumb/3/31/Pangolin%27s_tail.jpg/800px-Pangolin%27s_tail.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096506"/>
            <a:ext cx="2466975" cy="4075694"/>
          </a:xfrm>
          <a:prstGeom prst="rect">
            <a:avLst/>
          </a:prstGeom>
          <a:noFill/>
          <a:ln>
            <a:noFill/>
          </a:ln>
        </p:spPr>
      </p:pic>
      <p:sp>
        <p:nvSpPr>
          <p:cNvPr id="5" name="Rectangle 4"/>
          <p:cNvSpPr/>
          <p:nvPr/>
        </p:nvSpPr>
        <p:spPr>
          <a:xfrm>
            <a:off x="3276600" y="1752600"/>
            <a:ext cx="5410200" cy="2308324"/>
          </a:xfrm>
          <a:prstGeom prst="rect">
            <a:avLst/>
          </a:prstGeom>
        </p:spPr>
        <p:txBody>
          <a:bodyPr wrap="square">
            <a:spAutoFit/>
          </a:bodyPr>
          <a:lstStyle/>
          <a:p>
            <a:r>
              <a:rPr lang="en-US" dirty="0"/>
              <a:t>The </a:t>
            </a:r>
            <a:r>
              <a:rPr lang="en-US" b="1" dirty="0"/>
              <a:t>Chinese pangolin</a:t>
            </a:r>
            <a:r>
              <a:rPr lang="en-US" dirty="0"/>
              <a:t> (</a:t>
            </a:r>
            <a:r>
              <a:rPr lang="en-US" i="1" dirty="0" err="1"/>
              <a:t>Manis</a:t>
            </a:r>
            <a:r>
              <a:rPr lang="en-US" i="1" dirty="0"/>
              <a:t> </a:t>
            </a:r>
            <a:r>
              <a:rPr lang="en-US" i="1" dirty="0" err="1"/>
              <a:t>pentadactyla</a:t>
            </a:r>
            <a:r>
              <a:rPr lang="en-US" dirty="0"/>
              <a:t>) is a </a:t>
            </a:r>
            <a:r>
              <a:rPr lang="en-US" u="sng" dirty="0">
                <a:hlinkClick r:id="rId3" tooltip="Pangolin"/>
              </a:rPr>
              <a:t>pangolin</a:t>
            </a:r>
            <a:r>
              <a:rPr lang="en-US" dirty="0"/>
              <a:t> native to the northern </a:t>
            </a:r>
            <a:r>
              <a:rPr lang="en-US" u="sng" dirty="0">
                <a:hlinkClick r:id="rId4" tooltip="Indian subcontinent"/>
              </a:rPr>
              <a:t>Indian subcontinent</a:t>
            </a:r>
            <a:r>
              <a:rPr lang="en-US" dirty="0"/>
              <a:t>, northern parts of Southeast Asia and southern </a:t>
            </a:r>
            <a:r>
              <a:rPr lang="en-US" u="sng" dirty="0">
                <a:hlinkClick r:id="rId5" tooltip="China"/>
              </a:rPr>
              <a:t>China</a:t>
            </a:r>
            <a:r>
              <a:rPr lang="en-US" dirty="0"/>
              <a:t>. It has been listed as </a:t>
            </a:r>
            <a:r>
              <a:rPr lang="en-US" u="sng" dirty="0">
                <a:hlinkClick r:id="rId6" tooltip="Critically Endangered"/>
              </a:rPr>
              <a:t>Critically Endangered</a:t>
            </a:r>
            <a:r>
              <a:rPr lang="en-US" dirty="0"/>
              <a:t> on the </a:t>
            </a:r>
            <a:r>
              <a:rPr lang="en-US" u="sng" dirty="0">
                <a:hlinkClick r:id="rId7" tooltip="IUCN Red List"/>
              </a:rPr>
              <a:t>IUCN Red List</a:t>
            </a:r>
            <a:r>
              <a:rPr lang="en-US" dirty="0"/>
              <a:t> since 2014, as the wild population is estimated to have declined by more than 80% in three pangolin generations, equal to 21 years. It is threatened by </a:t>
            </a:r>
            <a:r>
              <a:rPr lang="en-US" u="sng" dirty="0">
                <a:hlinkClick r:id="rId8" tooltip="Poaching"/>
              </a:rPr>
              <a:t>poaching</a:t>
            </a:r>
            <a:r>
              <a:rPr lang="en-US" dirty="0"/>
              <a:t> for the </a:t>
            </a:r>
            <a:r>
              <a:rPr lang="en-US" u="sng" dirty="0">
                <a:hlinkClick r:id="rId9" tooltip="Illegal wildlife trade"/>
              </a:rPr>
              <a:t>illegal wildlife trade</a:t>
            </a:r>
            <a:r>
              <a:rPr lang="en-US" dirty="0"/>
              <a:t>.</a:t>
            </a:r>
            <a:r>
              <a:rPr lang="en-US" u="sng" baseline="30000" dirty="0">
                <a:hlinkClick r:id="rId10"/>
              </a:rPr>
              <a:t>[1]</a:t>
            </a:r>
            <a:r>
              <a:rPr lang="en-US" dirty="0"/>
              <a:t> Habitats include</a:t>
            </a:r>
          </a:p>
        </p:txBody>
      </p:sp>
      <p:sp>
        <p:nvSpPr>
          <p:cNvPr id="6" name="Rectangle 5"/>
          <p:cNvSpPr/>
          <p:nvPr/>
        </p:nvSpPr>
        <p:spPr>
          <a:xfrm>
            <a:off x="3768436" y="4337923"/>
            <a:ext cx="4572000" cy="2246769"/>
          </a:xfrm>
          <a:prstGeom prst="rect">
            <a:avLst/>
          </a:prstGeom>
        </p:spPr>
        <p:txBody>
          <a:bodyPr>
            <a:spAutoFit/>
          </a:bodyPr>
          <a:lstStyle/>
          <a:p>
            <a:pPr lvl="0"/>
            <a:r>
              <a:rPr lang="en-US" sz="2000" dirty="0"/>
              <a:t>Primary and secondary tropical forests</a:t>
            </a:r>
          </a:p>
          <a:p>
            <a:pPr lvl="0"/>
            <a:r>
              <a:rPr lang="en-US" sz="2000" dirty="0"/>
              <a:t>Bamboo forests</a:t>
            </a:r>
          </a:p>
          <a:p>
            <a:pPr lvl="0"/>
            <a:r>
              <a:rPr lang="en-US" sz="2000" dirty="0"/>
              <a:t>Limestone forests</a:t>
            </a:r>
          </a:p>
          <a:p>
            <a:pPr lvl="0"/>
            <a:r>
              <a:rPr lang="en-US" sz="2000" dirty="0"/>
              <a:t>Broadleaf forests</a:t>
            </a:r>
          </a:p>
          <a:p>
            <a:pPr lvl="0"/>
            <a:r>
              <a:rPr lang="en-US" sz="2000" dirty="0"/>
              <a:t>Coniferous forests</a:t>
            </a:r>
          </a:p>
          <a:p>
            <a:pPr lvl="0"/>
            <a:r>
              <a:rPr lang="en-US" sz="2000" dirty="0"/>
              <a:t>Agricultural fields</a:t>
            </a:r>
          </a:p>
          <a:p>
            <a:pPr lvl="0"/>
            <a:r>
              <a:rPr lang="en-US" sz="2000" dirty="0"/>
              <a:t>Grasslands</a:t>
            </a:r>
          </a:p>
        </p:txBody>
      </p:sp>
    </p:spTree>
    <p:extLst>
      <p:ext uri="{BB962C8B-B14F-4D97-AF65-F5344CB8AC3E}">
        <p14:creationId xmlns:p14="http://schemas.microsoft.com/office/powerpoint/2010/main" val="3147320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dirty="0"/>
              <a:t>Upland pipit</a:t>
            </a:r>
            <a:br>
              <a:rPr lang="en-US" b="1" dirty="0"/>
            </a:br>
            <a:endParaRPr lang="en-US" dirty="0"/>
          </a:p>
        </p:txBody>
      </p:sp>
      <p:pic>
        <p:nvPicPr>
          <p:cNvPr id="4" name="Picture 3" descr="Upland Pipit Anthus sylvanus.jpg"/>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00200"/>
            <a:ext cx="4022008" cy="2266950"/>
          </a:xfrm>
          <a:prstGeom prst="rect">
            <a:avLst/>
          </a:prstGeom>
          <a:noFill/>
          <a:ln>
            <a:noFill/>
          </a:ln>
        </p:spPr>
      </p:pic>
      <p:sp>
        <p:nvSpPr>
          <p:cNvPr id="5" name="Rectangle 4"/>
          <p:cNvSpPr/>
          <p:nvPr/>
        </p:nvSpPr>
        <p:spPr>
          <a:xfrm>
            <a:off x="2057400" y="4267200"/>
            <a:ext cx="4572000" cy="1323439"/>
          </a:xfrm>
          <a:prstGeom prst="rect">
            <a:avLst/>
          </a:prstGeom>
        </p:spPr>
        <p:txBody>
          <a:bodyPr>
            <a:spAutoFit/>
          </a:bodyPr>
          <a:lstStyle/>
          <a:p>
            <a:r>
              <a:rPr lang="en-US" sz="2000" dirty="0"/>
              <a:t>The </a:t>
            </a:r>
            <a:r>
              <a:rPr lang="en-US" sz="2000" b="1" dirty="0"/>
              <a:t>upland pipit</a:t>
            </a:r>
            <a:r>
              <a:rPr lang="en-US" sz="2000" dirty="0"/>
              <a:t> (</a:t>
            </a:r>
            <a:r>
              <a:rPr lang="en-US" sz="2000" i="1" dirty="0" err="1"/>
              <a:t>Anthus</a:t>
            </a:r>
            <a:r>
              <a:rPr lang="en-US" sz="2000" i="1" dirty="0"/>
              <a:t> </a:t>
            </a:r>
            <a:r>
              <a:rPr lang="en-US" sz="2000" i="1" dirty="0" err="1"/>
              <a:t>sylvanus</a:t>
            </a:r>
            <a:r>
              <a:rPr lang="en-US" sz="2000" dirty="0"/>
              <a:t>) is a species of </a:t>
            </a:r>
            <a:r>
              <a:rPr lang="en-US" sz="2000" u="sng" dirty="0">
                <a:hlinkClick r:id="rId3" tooltip="Bird"/>
              </a:rPr>
              <a:t>bird</a:t>
            </a:r>
            <a:r>
              <a:rPr lang="en-US" sz="2000" dirty="0"/>
              <a:t> in the family </a:t>
            </a:r>
            <a:r>
              <a:rPr lang="en-US" sz="2000" u="sng" dirty="0" err="1">
                <a:hlinkClick r:id="rId4" tooltip="Motacillidae"/>
              </a:rPr>
              <a:t>Motacillidae</a:t>
            </a:r>
            <a:r>
              <a:rPr lang="en-US" sz="2000" dirty="0"/>
              <a:t>. It is found in </a:t>
            </a:r>
            <a:r>
              <a:rPr lang="en-US" sz="2000" u="sng" dirty="0">
                <a:hlinkClick r:id="rId5" tooltip="Afghanistan"/>
              </a:rPr>
              <a:t>Afghanistan</a:t>
            </a:r>
            <a:r>
              <a:rPr lang="en-US" sz="2000" dirty="0"/>
              <a:t>, </a:t>
            </a:r>
            <a:r>
              <a:rPr lang="en-US" sz="2000" u="sng" dirty="0">
                <a:hlinkClick r:id="rId6" tooltip="China"/>
              </a:rPr>
              <a:t>China</a:t>
            </a:r>
            <a:r>
              <a:rPr lang="en-US" sz="2000" dirty="0"/>
              <a:t>, </a:t>
            </a:r>
            <a:r>
              <a:rPr lang="en-US" sz="2000" u="sng" dirty="0">
                <a:hlinkClick r:id="rId7" tooltip="Hong Kong"/>
              </a:rPr>
              <a:t>Hong Kong</a:t>
            </a:r>
            <a:r>
              <a:rPr lang="en-US" sz="2000" dirty="0"/>
              <a:t>, </a:t>
            </a:r>
            <a:r>
              <a:rPr lang="en-US" sz="2000" u="sng" dirty="0">
                <a:hlinkClick r:id="rId8" tooltip="India"/>
              </a:rPr>
              <a:t>India</a:t>
            </a:r>
            <a:r>
              <a:rPr lang="en-US" sz="2000" dirty="0"/>
              <a:t>, </a:t>
            </a:r>
            <a:r>
              <a:rPr lang="en-US" sz="2000" u="sng" dirty="0" err="1" smtClean="0"/>
              <a:t>Sikkim</a:t>
            </a:r>
            <a:r>
              <a:rPr lang="en-US" sz="2000" dirty="0" err="1" smtClean="0"/>
              <a:t>,</a:t>
            </a:r>
            <a:r>
              <a:rPr lang="en-US" sz="2000" u="sng" dirty="0" err="1" smtClean="0">
                <a:hlinkClick r:id="rId9" tooltip="Nepal"/>
              </a:rPr>
              <a:t>Nepal</a:t>
            </a:r>
            <a:r>
              <a:rPr lang="en-US" sz="2000" dirty="0"/>
              <a:t>, and </a:t>
            </a:r>
            <a:r>
              <a:rPr lang="en-US" sz="2000" u="sng" dirty="0">
                <a:hlinkClick r:id="rId10" tooltip="Pakistan"/>
              </a:rPr>
              <a:t>Pakistan</a:t>
            </a:r>
            <a:endParaRPr lang="en-US" sz="2000" dirty="0"/>
          </a:p>
        </p:txBody>
      </p:sp>
    </p:spTree>
    <p:extLst>
      <p:ext uri="{BB962C8B-B14F-4D97-AF65-F5344CB8AC3E}">
        <p14:creationId xmlns:p14="http://schemas.microsoft.com/office/powerpoint/2010/main" val="2495815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b="1" dirty="0"/>
              <a:t>Blue-fronted robin</a:t>
            </a:r>
            <a:br>
              <a:rPr lang="en-US" b="1" dirty="0"/>
            </a:br>
            <a:endParaRPr lang="en-US" dirty="0"/>
          </a:p>
        </p:txBody>
      </p:sp>
      <p:pic>
        <p:nvPicPr>
          <p:cNvPr id="4" name="Picture 3" descr="Oriental Bird Club Image Database : Blue-fronted Robin » Cinclidium frontale"/>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170322"/>
            <a:ext cx="4106219" cy="2636477"/>
          </a:xfrm>
          <a:prstGeom prst="rect">
            <a:avLst/>
          </a:prstGeom>
          <a:noFill/>
          <a:ln>
            <a:noFill/>
          </a:ln>
        </p:spPr>
      </p:pic>
      <p:sp>
        <p:nvSpPr>
          <p:cNvPr id="5" name="Rectangle 4"/>
          <p:cNvSpPr/>
          <p:nvPr/>
        </p:nvSpPr>
        <p:spPr>
          <a:xfrm>
            <a:off x="914400" y="2057399"/>
            <a:ext cx="2743200" cy="4093428"/>
          </a:xfrm>
          <a:prstGeom prst="rect">
            <a:avLst/>
          </a:prstGeom>
        </p:spPr>
        <p:txBody>
          <a:bodyPr wrap="square">
            <a:spAutoFit/>
          </a:bodyPr>
          <a:lstStyle/>
          <a:p>
            <a:r>
              <a:rPr lang="en-US" sz="2000" dirty="0"/>
              <a:t>The </a:t>
            </a:r>
            <a:r>
              <a:rPr lang="en-US" sz="2000" b="1" dirty="0"/>
              <a:t>blue-fronted robin</a:t>
            </a:r>
            <a:r>
              <a:rPr lang="en-US" sz="2000" dirty="0"/>
              <a:t> (</a:t>
            </a:r>
            <a:r>
              <a:rPr lang="en-US" sz="2000" i="1" dirty="0" err="1"/>
              <a:t>Cinclidium</a:t>
            </a:r>
            <a:r>
              <a:rPr lang="en-US" sz="2000" i="1" dirty="0"/>
              <a:t> </a:t>
            </a:r>
            <a:r>
              <a:rPr lang="en-US" sz="2000" i="1" dirty="0" err="1"/>
              <a:t>frontale</a:t>
            </a:r>
            <a:r>
              <a:rPr lang="en-US" sz="2000" dirty="0"/>
              <a:t>) is a species of </a:t>
            </a:r>
            <a:r>
              <a:rPr lang="en-US" sz="2000" u="sng" dirty="0">
                <a:hlinkClick r:id="rId3" tooltip="Bird"/>
              </a:rPr>
              <a:t>bird</a:t>
            </a:r>
            <a:r>
              <a:rPr lang="en-US" sz="2000" dirty="0"/>
              <a:t> in the family </a:t>
            </a:r>
            <a:r>
              <a:rPr lang="en-US" sz="2000" u="sng" dirty="0" err="1">
                <a:hlinkClick r:id="rId4" tooltip="Muscicapidae"/>
              </a:rPr>
              <a:t>Muscicapidae</a:t>
            </a:r>
            <a:r>
              <a:rPr lang="en-US" sz="2000" dirty="0"/>
              <a:t>. It is the only species in the </a:t>
            </a:r>
            <a:r>
              <a:rPr lang="en-US" sz="2000" u="sng" dirty="0">
                <a:hlinkClick r:id="rId5" tooltip="Monotypic"/>
              </a:rPr>
              <a:t>monotypic</a:t>
            </a:r>
            <a:r>
              <a:rPr lang="en-US" sz="2000" dirty="0"/>
              <a:t> genus </a:t>
            </a:r>
            <a:r>
              <a:rPr lang="en-US" sz="2000" b="1" i="1" dirty="0" err="1"/>
              <a:t>Cinclidium</a:t>
            </a:r>
            <a:r>
              <a:rPr lang="en-US" sz="2000" dirty="0"/>
              <a:t>.</a:t>
            </a:r>
            <a:r>
              <a:rPr lang="en-US" sz="2000" u="sng" baseline="30000" dirty="0">
                <a:hlinkClick r:id="rId6"/>
              </a:rPr>
              <a:t>[2]</a:t>
            </a:r>
            <a:r>
              <a:rPr lang="en-US" sz="2000" dirty="0"/>
              <a:t> It is found in </a:t>
            </a:r>
            <a:r>
              <a:rPr lang="en-US" sz="2000" u="sng" dirty="0">
                <a:hlinkClick r:id="rId7" tooltip="Bhutan"/>
              </a:rPr>
              <a:t>Bhutan</a:t>
            </a:r>
            <a:r>
              <a:rPr lang="en-US" sz="2000" dirty="0"/>
              <a:t>, </a:t>
            </a:r>
            <a:r>
              <a:rPr lang="en-US" sz="2000" u="sng" dirty="0">
                <a:hlinkClick r:id="rId8" tooltip="China"/>
              </a:rPr>
              <a:t>China</a:t>
            </a:r>
            <a:r>
              <a:rPr lang="en-US" sz="2000" dirty="0"/>
              <a:t>, </a:t>
            </a:r>
            <a:r>
              <a:rPr lang="en-US" sz="2000" u="sng" dirty="0">
                <a:hlinkClick r:id="rId9" tooltip="Northeast India"/>
              </a:rPr>
              <a:t>Northeast India</a:t>
            </a:r>
            <a:r>
              <a:rPr lang="en-US" sz="2000" dirty="0"/>
              <a:t>, </a:t>
            </a:r>
            <a:r>
              <a:rPr lang="en-US" sz="2000" u="sng" dirty="0">
                <a:hlinkClick r:id="rId10" tooltip="Laos"/>
              </a:rPr>
              <a:t>Laos</a:t>
            </a:r>
            <a:r>
              <a:rPr lang="en-US" sz="2000" dirty="0"/>
              <a:t>, </a:t>
            </a:r>
            <a:r>
              <a:rPr lang="en-US" sz="2000" u="sng" dirty="0">
                <a:hlinkClick r:id="rId11" tooltip="Thailand"/>
              </a:rPr>
              <a:t>Thailand</a:t>
            </a:r>
            <a:r>
              <a:rPr lang="en-US" sz="2000" dirty="0"/>
              <a:t>, </a:t>
            </a:r>
            <a:r>
              <a:rPr lang="en-US" sz="2000" u="sng" dirty="0">
                <a:hlinkClick r:id="rId12" tooltip="Vietnam"/>
              </a:rPr>
              <a:t>Vietnam</a:t>
            </a:r>
            <a:r>
              <a:rPr lang="en-US" sz="2000" dirty="0"/>
              <a:t>, and possibly </a:t>
            </a:r>
            <a:r>
              <a:rPr lang="en-US" sz="2000" u="sng" dirty="0">
                <a:hlinkClick r:id="rId13" tooltip="Nepal"/>
              </a:rPr>
              <a:t>Nepal</a:t>
            </a:r>
            <a:r>
              <a:rPr lang="en-US" sz="2000" dirty="0"/>
              <a:t>. Its natural </a:t>
            </a:r>
            <a:r>
              <a:rPr lang="en-US" sz="2000" u="sng" dirty="0">
                <a:hlinkClick r:id="rId14" tooltip="Habitat"/>
              </a:rPr>
              <a:t>habitat</a:t>
            </a:r>
            <a:r>
              <a:rPr lang="en-US" sz="2000" dirty="0"/>
              <a:t> is temperate </a:t>
            </a:r>
            <a:r>
              <a:rPr lang="en-US" sz="2000" u="sng" dirty="0">
                <a:hlinkClick r:id="rId15" tooltip="Forest"/>
              </a:rPr>
              <a:t>forests</a:t>
            </a:r>
            <a:r>
              <a:rPr lang="en-US" sz="2000" dirty="0"/>
              <a:t>.</a:t>
            </a:r>
            <a:r>
              <a:rPr lang="en-US" sz="2000" u="sng" baseline="30000" dirty="0">
                <a:hlinkClick r:id="rId16"/>
              </a:rPr>
              <a:t>[1]</a:t>
            </a:r>
            <a:endParaRPr lang="en-US" sz="2000" dirty="0"/>
          </a:p>
        </p:txBody>
      </p:sp>
    </p:spTree>
    <p:extLst>
      <p:ext uri="{BB962C8B-B14F-4D97-AF65-F5344CB8AC3E}">
        <p14:creationId xmlns:p14="http://schemas.microsoft.com/office/powerpoint/2010/main" val="1764271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Himalayan </a:t>
            </a:r>
            <a:r>
              <a:rPr lang="en-US" dirty="0" err="1"/>
              <a:t>serow</a:t>
            </a:r>
            <a:endParaRPr lang="en-US" dirty="0"/>
          </a:p>
        </p:txBody>
      </p:sp>
      <p:pic>
        <p:nvPicPr>
          <p:cNvPr id="4" name="Picture 3" descr="Himalayan Serow Pangolakha Wildlife Sanctuary East Sikkim Sikkim India 13.02.2016.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752600"/>
            <a:ext cx="3809998" cy="3810000"/>
          </a:xfrm>
          <a:prstGeom prst="rect">
            <a:avLst/>
          </a:prstGeom>
          <a:noFill/>
          <a:ln>
            <a:noFill/>
          </a:ln>
        </p:spPr>
      </p:pic>
      <p:sp>
        <p:nvSpPr>
          <p:cNvPr id="5" name="Rectangle 4"/>
          <p:cNvSpPr/>
          <p:nvPr/>
        </p:nvSpPr>
        <p:spPr>
          <a:xfrm>
            <a:off x="4572000" y="4151990"/>
            <a:ext cx="3429000" cy="1938992"/>
          </a:xfrm>
          <a:prstGeom prst="rect">
            <a:avLst/>
          </a:prstGeom>
          <a:solidFill>
            <a:schemeClr val="bg1"/>
          </a:solidFill>
        </p:spPr>
        <p:txBody>
          <a:bodyPr wrap="square">
            <a:spAutoFit/>
          </a:bodyPr>
          <a:lstStyle/>
          <a:p>
            <a:r>
              <a:rPr lang="en-US" sz="2000" dirty="0"/>
              <a:t>The </a:t>
            </a:r>
            <a:r>
              <a:rPr lang="en-US" sz="2000" b="1" dirty="0"/>
              <a:t>Himalayan </a:t>
            </a:r>
            <a:r>
              <a:rPr lang="en-US" sz="2000" b="1" dirty="0" err="1"/>
              <a:t>serow</a:t>
            </a:r>
            <a:r>
              <a:rPr lang="en-US" sz="2000" dirty="0"/>
              <a:t> (</a:t>
            </a:r>
            <a:r>
              <a:rPr lang="en-US" sz="2000" i="1" dirty="0" err="1"/>
              <a:t>Capricornis</a:t>
            </a:r>
            <a:r>
              <a:rPr lang="en-US" sz="2000" i="1" dirty="0"/>
              <a:t> </a:t>
            </a:r>
            <a:r>
              <a:rPr lang="en-US" sz="2000" i="1" dirty="0" err="1"/>
              <a:t>sumatraensis</a:t>
            </a:r>
            <a:r>
              <a:rPr lang="en-US" sz="2000" i="1" dirty="0"/>
              <a:t> </a:t>
            </a:r>
            <a:r>
              <a:rPr lang="en-US" sz="2000" i="1" dirty="0" err="1"/>
              <a:t>thar</a:t>
            </a:r>
            <a:r>
              <a:rPr lang="en-US" sz="2000" dirty="0"/>
              <a:t>) is native to the </a:t>
            </a:r>
            <a:r>
              <a:rPr lang="en-US" sz="2000" u="sng" dirty="0">
                <a:hlinkClick r:id="rId3" tooltip="Himalayas"/>
              </a:rPr>
              <a:t>Himalayas</a:t>
            </a:r>
            <a:r>
              <a:rPr lang="en-US" sz="2000" dirty="0"/>
              <a:t>.</a:t>
            </a:r>
            <a:r>
              <a:rPr lang="en-US" sz="2000" u="sng" baseline="30000" dirty="0">
                <a:hlinkClick r:id="rId4"/>
              </a:rPr>
              <a:t>[1]</a:t>
            </a:r>
            <a:r>
              <a:rPr lang="en-US" sz="2000" dirty="0"/>
              <a:t> Since 2019, it is </a:t>
            </a:r>
            <a:r>
              <a:rPr lang="en-US" sz="2000" dirty="0" err="1"/>
              <a:t>recognised</a:t>
            </a:r>
            <a:r>
              <a:rPr lang="en-US" sz="2000" dirty="0"/>
              <a:t> as a subspecies of the </a:t>
            </a:r>
            <a:r>
              <a:rPr lang="en-US" sz="2000" u="sng" dirty="0">
                <a:hlinkClick r:id="rId5" tooltip="Mainland serow"/>
              </a:rPr>
              <a:t>mainland </a:t>
            </a:r>
            <a:r>
              <a:rPr lang="en-US" sz="2000" u="sng" dirty="0" err="1">
                <a:hlinkClick r:id="rId5" tooltip="Mainland serow"/>
              </a:rPr>
              <a:t>serow</a:t>
            </a:r>
            <a:r>
              <a:rPr lang="en-US" sz="2000" dirty="0"/>
              <a:t>.</a:t>
            </a:r>
            <a:r>
              <a:rPr lang="en-US" sz="2000" u="sng" baseline="30000" dirty="0">
                <a:hlinkClick r:id="rId6"/>
              </a:rPr>
              <a:t>[2]</a:t>
            </a:r>
            <a:endParaRPr lang="en-US" sz="2000" dirty="0"/>
          </a:p>
        </p:txBody>
      </p:sp>
    </p:spTree>
    <p:extLst>
      <p:ext uri="{BB962C8B-B14F-4D97-AF65-F5344CB8AC3E}">
        <p14:creationId xmlns:p14="http://schemas.microsoft.com/office/powerpoint/2010/main" val="3588772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95337"/>
            <a:ext cx="8229600" cy="1143000"/>
          </a:xfrm>
        </p:spPr>
        <p:txBody>
          <a:bodyPr>
            <a:normAutofit fontScale="90000"/>
          </a:bodyPr>
          <a:lstStyle/>
          <a:p>
            <a:r>
              <a:rPr lang="en-US" b="1" dirty="0"/>
              <a:t>Gould's </a:t>
            </a:r>
            <a:r>
              <a:rPr lang="en-US" b="1" dirty="0" err="1"/>
              <a:t>shortwing</a:t>
            </a:r>
            <a:r>
              <a:rPr lang="en-US" b="1" dirty="0"/>
              <a:t/>
            </a:r>
            <a:br>
              <a:rPr lang="en-US" b="1" dirty="0"/>
            </a:br>
            <a:endParaRPr lang="en-US" dirty="0"/>
          </a:p>
        </p:txBody>
      </p:sp>
      <p:pic>
        <p:nvPicPr>
          <p:cNvPr id="8195" name="Picture 3" descr="C:\Users\Harshit\Desktop\html\practice\Naigation bar\download (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3776761" cy="28289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343400" y="1593273"/>
            <a:ext cx="4572000" cy="3416320"/>
          </a:xfrm>
          <a:prstGeom prst="rect">
            <a:avLst/>
          </a:prstGeom>
        </p:spPr>
        <p:txBody>
          <a:bodyPr>
            <a:spAutoFit/>
          </a:bodyPr>
          <a:lstStyle/>
          <a:p>
            <a:r>
              <a:rPr lang="en-US" b="1" dirty="0" smtClean="0"/>
              <a:t>Gould's </a:t>
            </a:r>
            <a:r>
              <a:rPr lang="en-US" b="1" dirty="0" err="1"/>
              <a:t>shortwing</a:t>
            </a:r>
            <a:r>
              <a:rPr lang="en-US" dirty="0"/>
              <a:t> (</a:t>
            </a:r>
            <a:r>
              <a:rPr lang="en-US" i="1" dirty="0" err="1"/>
              <a:t>Heteroxenicus</a:t>
            </a:r>
            <a:r>
              <a:rPr lang="en-US" i="1" dirty="0"/>
              <a:t> </a:t>
            </a:r>
            <a:r>
              <a:rPr lang="en-US" i="1" dirty="0" err="1"/>
              <a:t>stellatus</a:t>
            </a:r>
            <a:r>
              <a:rPr lang="en-US" dirty="0"/>
              <a:t>) is a small species of </a:t>
            </a:r>
            <a:r>
              <a:rPr lang="en-US" u="sng" dirty="0">
                <a:hlinkClick r:id="rId3" tooltip="Passerine"/>
              </a:rPr>
              <a:t>passerine</a:t>
            </a:r>
            <a:r>
              <a:rPr lang="en-US" dirty="0"/>
              <a:t> bird in the family </a:t>
            </a:r>
            <a:r>
              <a:rPr lang="en-US" u="sng" dirty="0" err="1">
                <a:hlinkClick r:id="rId4" tooltip="Muscicapidae"/>
              </a:rPr>
              <a:t>Muscicapidae</a:t>
            </a:r>
            <a:r>
              <a:rPr lang="en-US" dirty="0"/>
              <a:t>. It is found in the </a:t>
            </a:r>
            <a:r>
              <a:rPr lang="en-US" u="sng" dirty="0">
                <a:hlinkClick r:id="rId5" tooltip="Himalayas"/>
              </a:rPr>
              <a:t>Himalayas</a:t>
            </a:r>
            <a:r>
              <a:rPr lang="en-US" dirty="0"/>
              <a:t> (mainly </a:t>
            </a:r>
            <a:r>
              <a:rPr lang="en-US" u="sng" dirty="0" err="1">
                <a:hlinkClick r:id="rId6" tooltip="Uttarakhand"/>
              </a:rPr>
              <a:t>Uttarakhand</a:t>
            </a:r>
            <a:r>
              <a:rPr lang="en-US" dirty="0"/>
              <a:t>, </a:t>
            </a:r>
            <a:r>
              <a:rPr lang="en-US" u="sng" dirty="0">
                <a:hlinkClick r:id="rId7" tooltip="Sikkim"/>
              </a:rPr>
              <a:t>Sikkim</a:t>
            </a:r>
            <a:r>
              <a:rPr lang="en-US" dirty="0"/>
              <a:t> and </a:t>
            </a:r>
            <a:r>
              <a:rPr lang="en-US" u="sng" dirty="0">
                <a:hlinkClick r:id="rId8" tooltip="Bhutan"/>
              </a:rPr>
              <a:t>Bhutan</a:t>
            </a:r>
            <a:r>
              <a:rPr lang="en-US" dirty="0"/>
              <a:t>), </a:t>
            </a:r>
            <a:r>
              <a:rPr lang="en-US" u="sng" dirty="0">
                <a:hlinkClick r:id="rId9" tooltip="Yunnan"/>
              </a:rPr>
              <a:t>Yunnan</a:t>
            </a:r>
            <a:r>
              <a:rPr lang="en-US" dirty="0"/>
              <a:t> and northern parts of </a:t>
            </a:r>
            <a:r>
              <a:rPr lang="en-US" u="sng" dirty="0">
                <a:hlinkClick r:id="rId10" tooltip="Myanmar"/>
              </a:rPr>
              <a:t>Myanmar</a:t>
            </a:r>
            <a:r>
              <a:rPr lang="en-US" dirty="0"/>
              <a:t> and </a:t>
            </a:r>
            <a:r>
              <a:rPr lang="en-US" u="sng" dirty="0">
                <a:hlinkClick r:id="rId11" tooltip="Vietnam"/>
              </a:rPr>
              <a:t>Vietnam</a:t>
            </a:r>
            <a:r>
              <a:rPr lang="en-US" dirty="0"/>
              <a:t>. It breeds in the eastern Himalayas in rocky areas above the tree-line and winters at lower altitude in wooded valleys. </a:t>
            </a:r>
          </a:p>
          <a:p>
            <a:r>
              <a:rPr lang="en-US" dirty="0"/>
              <a:t>Gould's </a:t>
            </a:r>
            <a:r>
              <a:rPr lang="en-US" dirty="0" err="1"/>
              <a:t>shortwing</a:t>
            </a:r>
            <a:r>
              <a:rPr lang="en-US" dirty="0"/>
              <a:t> is the only species in the </a:t>
            </a:r>
            <a:r>
              <a:rPr lang="en-US" u="sng" dirty="0">
                <a:hlinkClick r:id="rId12" tooltip="Genus"/>
              </a:rPr>
              <a:t>genus</a:t>
            </a:r>
            <a:r>
              <a:rPr lang="en-US" dirty="0"/>
              <a:t> </a:t>
            </a:r>
            <a:r>
              <a:rPr lang="en-US" i="1" dirty="0" err="1"/>
              <a:t>Heteroxenicus</a:t>
            </a:r>
            <a:r>
              <a:rPr lang="en-US" dirty="0"/>
              <a:t>. It was formerly placed in the genus </a:t>
            </a:r>
            <a:r>
              <a:rPr lang="en-US" i="1" u="sng" dirty="0" err="1">
                <a:hlinkClick r:id="rId13" tooltip="Brachypteryx"/>
              </a:rPr>
              <a:t>Brachypteryx</a:t>
            </a:r>
            <a:r>
              <a:rPr lang="en-US" dirty="0"/>
              <a:t>. </a:t>
            </a:r>
          </a:p>
          <a:p>
            <a:endParaRPr lang="en-US" dirty="0"/>
          </a:p>
        </p:txBody>
      </p:sp>
      <p:sp>
        <p:nvSpPr>
          <p:cNvPr id="6" name="Rectangle 5"/>
          <p:cNvSpPr/>
          <p:nvPr/>
        </p:nvSpPr>
        <p:spPr>
          <a:xfrm>
            <a:off x="304800" y="4800600"/>
            <a:ext cx="8382000" cy="1754326"/>
          </a:xfrm>
          <a:prstGeom prst="rect">
            <a:avLst/>
          </a:prstGeom>
        </p:spPr>
        <p:txBody>
          <a:bodyPr wrap="square">
            <a:spAutoFit/>
          </a:bodyPr>
          <a:lstStyle/>
          <a:p>
            <a:r>
              <a:rPr lang="en-US" dirty="0" smtClean="0"/>
              <a:t>The common name commemorates the English ornithologist and bird artist </a:t>
            </a:r>
            <a:r>
              <a:rPr lang="en-US" u="sng" dirty="0" smtClean="0">
                <a:hlinkClick r:id="rId14" tooltip="John Gould"/>
              </a:rPr>
              <a:t>John Gould</a:t>
            </a:r>
            <a:endParaRPr lang="en-US" dirty="0" smtClean="0"/>
          </a:p>
          <a:p>
            <a:endParaRPr lang="en-US" dirty="0"/>
          </a:p>
          <a:p>
            <a:r>
              <a:rPr lang="en-US" dirty="0" smtClean="0"/>
              <a:t>Gould's </a:t>
            </a:r>
            <a:r>
              <a:rPr lang="en-US" dirty="0" err="1" smtClean="0"/>
              <a:t>shortwing</a:t>
            </a:r>
            <a:r>
              <a:rPr lang="en-US" dirty="0" smtClean="0"/>
              <a:t> is 12–13 cm (4.7–5.1 in) in length with a weight of 19–23 g (0.67–0.81 </a:t>
            </a:r>
            <a:r>
              <a:rPr lang="en-US" dirty="0" err="1" smtClean="0"/>
              <a:t>oz</a:t>
            </a:r>
            <a:r>
              <a:rPr lang="en-US" dirty="0" smtClean="0"/>
              <a:t>). It is chestnut </a:t>
            </a:r>
            <a:r>
              <a:rPr lang="en-US" dirty="0" err="1" smtClean="0"/>
              <a:t>coloured</a:t>
            </a:r>
            <a:r>
              <a:rPr lang="en-US" dirty="0" smtClean="0"/>
              <a:t> above and dark grey below with small white spots or stars on its belly. It has long brown legs and a black bill. The sexes are similar. Nothing is known about the nest or the eggs</a:t>
            </a:r>
            <a:endParaRPr lang="en-US" dirty="0"/>
          </a:p>
        </p:txBody>
      </p:sp>
    </p:spTree>
    <p:extLst>
      <p:ext uri="{BB962C8B-B14F-4D97-AF65-F5344CB8AC3E}">
        <p14:creationId xmlns:p14="http://schemas.microsoft.com/office/powerpoint/2010/main" val="3668341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68256"/>
          </a:xfrm>
        </p:spPr>
        <p:txBody>
          <a:bodyPr>
            <a:normAutofit fontScale="90000"/>
          </a:bodyPr>
          <a:lstStyle/>
          <a:p>
            <a:r>
              <a:rPr lang="en-US" b="1" dirty="0"/>
              <a:t>Bhutan </a:t>
            </a:r>
            <a:r>
              <a:rPr lang="en-US" b="1" dirty="0" err="1"/>
              <a:t>takin</a:t>
            </a:r>
            <a:r>
              <a:rPr lang="en-US" b="1" dirty="0"/>
              <a:t/>
            </a:r>
            <a:br>
              <a:rPr lang="en-US" b="1" dirty="0"/>
            </a:br>
            <a:endParaRPr lang="en-US" dirty="0"/>
          </a:p>
        </p:txBody>
      </p:sp>
      <p:pic>
        <p:nvPicPr>
          <p:cNvPr id="9218" name="Picture 2" descr="C:\Users\Harshit\Desktop\html\practice\Naigation bar\download (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981200"/>
            <a:ext cx="2900363" cy="29003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3400" y="1447800"/>
            <a:ext cx="4572000" cy="4524315"/>
          </a:xfrm>
          <a:prstGeom prst="rect">
            <a:avLst/>
          </a:prstGeom>
        </p:spPr>
        <p:txBody>
          <a:bodyPr>
            <a:spAutoFit/>
          </a:bodyPr>
          <a:lstStyle/>
          <a:p>
            <a:r>
              <a:rPr lang="en-US" dirty="0"/>
              <a:t>The </a:t>
            </a:r>
            <a:r>
              <a:rPr lang="en-US" b="1" dirty="0"/>
              <a:t>Bhutan </a:t>
            </a:r>
            <a:r>
              <a:rPr lang="en-US" b="1" dirty="0" err="1"/>
              <a:t>takin</a:t>
            </a:r>
            <a:r>
              <a:rPr lang="en-US" dirty="0"/>
              <a:t> (</a:t>
            </a:r>
            <a:r>
              <a:rPr lang="en-US" i="1" dirty="0" err="1"/>
              <a:t>Budorcas</a:t>
            </a:r>
            <a:r>
              <a:rPr lang="en-US" i="1" dirty="0"/>
              <a:t> </a:t>
            </a:r>
            <a:r>
              <a:rPr lang="en-US" i="1" dirty="0" err="1"/>
              <a:t>taxicolor</a:t>
            </a:r>
            <a:r>
              <a:rPr lang="en-US" i="1" dirty="0"/>
              <a:t> </a:t>
            </a:r>
            <a:r>
              <a:rPr lang="en-US" i="1" dirty="0" err="1"/>
              <a:t>whitei</a:t>
            </a:r>
            <a:r>
              <a:rPr lang="en-US" dirty="0"/>
              <a:t>) is a vulnerable subspecies of </a:t>
            </a:r>
            <a:r>
              <a:rPr lang="en-US" u="sng" dirty="0" err="1">
                <a:hlinkClick r:id="rId3" tooltip="Takin"/>
              </a:rPr>
              <a:t>Takin</a:t>
            </a:r>
            <a:r>
              <a:rPr lang="en-US" dirty="0"/>
              <a:t> native to </a:t>
            </a:r>
            <a:r>
              <a:rPr lang="en-US" u="sng" dirty="0">
                <a:hlinkClick r:id="rId4" tooltip="Bhutan"/>
              </a:rPr>
              <a:t>Bhutan</a:t>
            </a:r>
            <a:r>
              <a:rPr lang="en-US" dirty="0"/>
              <a:t>, North Eastern </a:t>
            </a:r>
            <a:r>
              <a:rPr lang="en-US" u="sng" dirty="0">
                <a:hlinkClick r:id="rId5" tooltip="India"/>
              </a:rPr>
              <a:t>India</a:t>
            </a:r>
            <a:r>
              <a:rPr lang="en-US" dirty="0"/>
              <a:t>, Western part of </a:t>
            </a:r>
            <a:r>
              <a:rPr lang="en-US" u="sng" dirty="0">
                <a:hlinkClick r:id="rId6" tooltip="People's Republic of China"/>
              </a:rPr>
              <a:t>China</a:t>
            </a:r>
            <a:r>
              <a:rPr lang="en-US" dirty="0"/>
              <a:t>, and </a:t>
            </a:r>
            <a:r>
              <a:rPr lang="en-US" u="sng" dirty="0">
                <a:hlinkClick r:id="rId7" tooltip="Tibet"/>
              </a:rPr>
              <a:t>Tibet</a:t>
            </a:r>
            <a:r>
              <a:rPr lang="en-US" dirty="0"/>
              <a:t>. The main threats to the Bhutan </a:t>
            </a:r>
            <a:r>
              <a:rPr lang="en-US" dirty="0" err="1"/>
              <a:t>Takin</a:t>
            </a:r>
            <a:r>
              <a:rPr lang="en-US" dirty="0"/>
              <a:t> are </a:t>
            </a:r>
            <a:r>
              <a:rPr lang="en-US" u="sng" dirty="0">
                <a:hlinkClick r:id="rId8" tooltip="Hunting"/>
              </a:rPr>
              <a:t>hunting</a:t>
            </a:r>
            <a:r>
              <a:rPr lang="en-US" dirty="0"/>
              <a:t> and </a:t>
            </a:r>
            <a:r>
              <a:rPr lang="en-US" u="sng" dirty="0">
                <a:hlinkClick r:id="rId9" tooltip="Habitat loss"/>
              </a:rPr>
              <a:t>habitat loss</a:t>
            </a:r>
            <a:r>
              <a:rPr lang="en-US" dirty="0"/>
              <a:t>.</a:t>
            </a:r>
            <a:r>
              <a:rPr lang="en-US" u="sng" baseline="30000" dirty="0">
                <a:hlinkClick r:id="rId10"/>
              </a:rPr>
              <a:t>[</a:t>
            </a:r>
            <a:r>
              <a:rPr lang="en-US" dirty="0"/>
              <a:t> In Bhutan, </a:t>
            </a:r>
            <a:r>
              <a:rPr lang="en-US" dirty="0" err="1"/>
              <a:t>Takin</a:t>
            </a:r>
            <a:r>
              <a:rPr lang="en-US" dirty="0"/>
              <a:t> are found in </a:t>
            </a:r>
            <a:r>
              <a:rPr lang="en-US" u="sng" dirty="0">
                <a:hlinkClick r:id="rId11" tooltip="Bamboo"/>
              </a:rPr>
              <a:t>bamboo</a:t>
            </a:r>
            <a:r>
              <a:rPr lang="en-US" dirty="0"/>
              <a:t> forests at altitudes of 1,000 to 4,500 </a:t>
            </a:r>
            <a:r>
              <a:rPr lang="en-US" dirty="0" err="1"/>
              <a:t>metres</a:t>
            </a:r>
            <a:r>
              <a:rPr lang="en-US" dirty="0"/>
              <a:t> (3,300 to 15,000 </a:t>
            </a:r>
            <a:r>
              <a:rPr lang="en-US" dirty="0" err="1"/>
              <a:t>ft</a:t>
            </a:r>
            <a:r>
              <a:rPr lang="en-US" dirty="0"/>
              <a:t>), where they eat </a:t>
            </a:r>
            <a:r>
              <a:rPr lang="en-US" u="sng" dirty="0">
                <a:hlinkClick r:id="rId12" tooltip="Grass"/>
              </a:rPr>
              <a:t>grass</a:t>
            </a:r>
            <a:r>
              <a:rPr lang="en-US" dirty="0"/>
              <a:t>, </a:t>
            </a:r>
            <a:r>
              <a:rPr lang="en-US" u="sng" dirty="0">
                <a:hlinkClick r:id="rId13" tooltip="Bud"/>
              </a:rPr>
              <a:t>buds</a:t>
            </a:r>
            <a:r>
              <a:rPr lang="en-US" dirty="0"/>
              <a:t> and </a:t>
            </a:r>
            <a:r>
              <a:rPr lang="en-US" u="sng" dirty="0">
                <a:hlinkClick r:id="rId14" tooltip="Leaves"/>
              </a:rPr>
              <a:t>leaves</a:t>
            </a:r>
            <a:r>
              <a:rPr lang="en-US" dirty="0"/>
              <a:t>. </a:t>
            </a:r>
            <a:r>
              <a:rPr lang="en-US" dirty="0" err="1"/>
              <a:t>Takins</a:t>
            </a:r>
            <a:r>
              <a:rPr lang="en-US" dirty="0"/>
              <a:t> are </a:t>
            </a:r>
            <a:r>
              <a:rPr lang="en-US" u="sng" dirty="0">
                <a:hlinkClick r:id="rId15" tooltip="Diurnal animal"/>
              </a:rPr>
              <a:t>diurnal</a:t>
            </a:r>
            <a:r>
              <a:rPr lang="en-US" dirty="0"/>
              <a:t>, active in the day, resting in the heat on particularly sunny days. </a:t>
            </a:r>
            <a:r>
              <a:rPr lang="en-US" dirty="0" err="1"/>
              <a:t>Takin</a:t>
            </a:r>
            <a:r>
              <a:rPr lang="en-US" dirty="0"/>
              <a:t> gather in small </a:t>
            </a:r>
            <a:r>
              <a:rPr lang="en-US" u="sng" dirty="0">
                <a:hlinkClick r:id="rId16" tooltip="Herd"/>
              </a:rPr>
              <a:t>herds</a:t>
            </a:r>
            <a:r>
              <a:rPr lang="en-US" dirty="0"/>
              <a:t> in winter and herds of up to a hundred individuals in the summer; in winter, they move to lower elevations and split into smaller herds of 10-50 individuals, mostly in the </a:t>
            </a:r>
            <a:r>
              <a:rPr lang="en-US" u="sng" dirty="0" err="1">
                <a:hlinkClick r:id="rId17" tooltip="Gasa District"/>
              </a:rPr>
              <a:t>Gasa</a:t>
            </a:r>
            <a:r>
              <a:rPr lang="en-US" u="sng" dirty="0">
                <a:hlinkClick r:id="rId17" tooltip="Gasa District"/>
              </a:rPr>
              <a:t> District</a:t>
            </a:r>
            <a:r>
              <a:rPr lang="en-US" dirty="0"/>
              <a:t>. As is often seen in </a:t>
            </a:r>
            <a:r>
              <a:rPr lang="en-US" u="sng" dirty="0">
                <a:hlinkClick r:id="rId18" tooltip="Bison"/>
              </a:rPr>
              <a:t>bison</a:t>
            </a:r>
            <a:r>
              <a:rPr lang="en-US" dirty="0"/>
              <a:t>, old males are often solitary.</a:t>
            </a:r>
          </a:p>
        </p:txBody>
      </p:sp>
    </p:spTree>
    <p:extLst>
      <p:ext uri="{BB962C8B-B14F-4D97-AF65-F5344CB8AC3E}">
        <p14:creationId xmlns:p14="http://schemas.microsoft.com/office/powerpoint/2010/main" val="21354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ormAutofit fontScale="90000"/>
          </a:bodyPr>
          <a:lstStyle/>
          <a:p>
            <a:r>
              <a:rPr lang="en-US" b="1" dirty="0"/>
              <a:t>Sikkim </a:t>
            </a:r>
            <a:r>
              <a:rPr lang="en-US" b="1" dirty="0" err="1"/>
              <a:t>treecreeper</a:t>
            </a:r>
            <a:r>
              <a:rPr lang="en-US" b="1" dirty="0"/>
              <a:t/>
            </a:r>
            <a:br>
              <a:rPr lang="en-US" b="1" dirty="0"/>
            </a:br>
            <a:endParaRPr lang="en-US" dirty="0"/>
          </a:p>
        </p:txBody>
      </p:sp>
      <p:pic>
        <p:nvPicPr>
          <p:cNvPr id="10242" name="Picture 2" descr="C:\Users\Harshit\Desktop\html\practice\Naigation bar\download (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905000"/>
            <a:ext cx="3581400" cy="30879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43400" y="1585264"/>
            <a:ext cx="4419600" cy="4708981"/>
          </a:xfrm>
          <a:prstGeom prst="rect">
            <a:avLst/>
          </a:prstGeom>
        </p:spPr>
        <p:txBody>
          <a:bodyPr wrap="square">
            <a:spAutoFit/>
          </a:bodyPr>
          <a:lstStyle/>
          <a:p>
            <a:r>
              <a:rPr lang="en-US" sz="2000" dirty="0"/>
              <a:t>The </a:t>
            </a:r>
            <a:r>
              <a:rPr lang="en-US" sz="2000" b="1" dirty="0"/>
              <a:t>Sikkim </a:t>
            </a:r>
            <a:r>
              <a:rPr lang="en-US" sz="2000" b="1" dirty="0" err="1"/>
              <a:t>treecreeper</a:t>
            </a:r>
            <a:r>
              <a:rPr lang="en-US" sz="2000" dirty="0"/>
              <a:t> (</a:t>
            </a:r>
            <a:r>
              <a:rPr lang="en-US" sz="2000" i="1" dirty="0" err="1"/>
              <a:t>Certhia</a:t>
            </a:r>
            <a:r>
              <a:rPr lang="en-US" sz="2000" i="1" dirty="0"/>
              <a:t> discolor</a:t>
            </a:r>
            <a:r>
              <a:rPr lang="en-US" sz="2000" dirty="0"/>
              <a:t>) is a species of </a:t>
            </a:r>
            <a:r>
              <a:rPr lang="en-US" sz="2000" u="sng" dirty="0">
                <a:hlinkClick r:id="rId3" tooltip="Bird"/>
              </a:rPr>
              <a:t>bird</a:t>
            </a:r>
            <a:r>
              <a:rPr lang="en-US" sz="2000" dirty="0"/>
              <a:t> in the </a:t>
            </a:r>
            <a:r>
              <a:rPr lang="en-US" sz="2000" u="sng" dirty="0" err="1">
                <a:hlinkClick r:id="rId4" tooltip="Treecreeper"/>
              </a:rPr>
              <a:t>treecreeper</a:t>
            </a:r>
            <a:r>
              <a:rPr lang="en-US" sz="2000" dirty="0"/>
              <a:t> family. </a:t>
            </a:r>
          </a:p>
          <a:p>
            <a:r>
              <a:rPr lang="en-US" sz="2000" dirty="0"/>
              <a:t>It is found in </a:t>
            </a:r>
            <a:r>
              <a:rPr lang="en-US" sz="2000" u="sng" dirty="0">
                <a:hlinkClick r:id="rId5" tooltip="Bhutan"/>
              </a:rPr>
              <a:t>Bhutan</a:t>
            </a:r>
            <a:r>
              <a:rPr lang="en-US" sz="2000" dirty="0"/>
              <a:t>, </a:t>
            </a:r>
            <a:r>
              <a:rPr lang="en-US" sz="2000" u="sng" dirty="0">
                <a:hlinkClick r:id="rId6" tooltip="Nepal"/>
              </a:rPr>
              <a:t>Nepal</a:t>
            </a:r>
            <a:r>
              <a:rPr lang="en-US" sz="2000" dirty="0"/>
              <a:t> and </a:t>
            </a:r>
            <a:r>
              <a:rPr lang="en-US" sz="2000" u="sng" dirty="0">
                <a:hlinkClick r:id="rId7" tooltip="Northeast India"/>
              </a:rPr>
              <a:t>Northeast India</a:t>
            </a:r>
            <a:r>
              <a:rPr lang="en-US" sz="2000" dirty="0"/>
              <a:t>.</a:t>
            </a:r>
            <a:r>
              <a:rPr lang="en-US" sz="2000" baseline="30000" dirty="0"/>
              <a:t>[</a:t>
            </a:r>
            <a:r>
              <a:rPr lang="en-US" sz="2000" i="1" u="sng" baseline="30000" dirty="0">
                <a:hlinkClick r:id="rId8" tooltip="Wikipedia:Citation needed"/>
              </a:rPr>
              <a:t>citation needed</a:t>
            </a:r>
            <a:r>
              <a:rPr lang="en-US" sz="2000" baseline="30000" dirty="0"/>
              <a:t>]</a:t>
            </a:r>
            <a:r>
              <a:rPr lang="en-US" sz="2000" dirty="0"/>
              <a:t> </a:t>
            </a:r>
          </a:p>
          <a:p>
            <a:r>
              <a:rPr lang="en-US" sz="2000" dirty="0"/>
              <a:t>Its natural </a:t>
            </a:r>
            <a:r>
              <a:rPr lang="en-US" sz="2000" u="sng" dirty="0">
                <a:hlinkClick r:id="rId9" tooltip="Habitat"/>
              </a:rPr>
              <a:t>habitats</a:t>
            </a:r>
            <a:r>
              <a:rPr lang="en-US" sz="2000" dirty="0"/>
              <a:t> are temperate </a:t>
            </a:r>
            <a:r>
              <a:rPr lang="en-US" sz="2000" u="sng" dirty="0">
                <a:hlinkClick r:id="rId10" tooltip="Forest"/>
              </a:rPr>
              <a:t>forests</a:t>
            </a:r>
            <a:r>
              <a:rPr lang="en-US" sz="2000" dirty="0"/>
              <a:t> and subtropical or tropical moist </a:t>
            </a:r>
            <a:r>
              <a:rPr lang="en-US" sz="2000" u="sng" dirty="0" err="1">
                <a:hlinkClick r:id="rId11" tooltip="Montane forest"/>
              </a:rPr>
              <a:t>montane</a:t>
            </a:r>
            <a:r>
              <a:rPr lang="en-US" sz="2000" u="sng" dirty="0">
                <a:hlinkClick r:id="rId11" tooltip="Montane forest"/>
              </a:rPr>
              <a:t> forests</a:t>
            </a:r>
            <a:r>
              <a:rPr lang="en-US" sz="2000" dirty="0"/>
              <a:t>.</a:t>
            </a:r>
            <a:r>
              <a:rPr lang="en-US" sz="2000" baseline="30000" dirty="0"/>
              <a:t>[</a:t>
            </a:r>
            <a:r>
              <a:rPr lang="en-US" sz="2000" i="1" u="sng" baseline="30000" dirty="0">
                <a:hlinkClick r:id="rId8" tooltip="Wikipedia:Citation needed"/>
              </a:rPr>
              <a:t>citation needed</a:t>
            </a:r>
            <a:r>
              <a:rPr lang="en-US" sz="2000" baseline="30000" dirty="0"/>
              <a:t>]</a:t>
            </a:r>
            <a:r>
              <a:rPr lang="en-US" sz="2000" dirty="0"/>
              <a:t> </a:t>
            </a:r>
          </a:p>
          <a:p>
            <a:r>
              <a:rPr lang="en-US" sz="2000" dirty="0"/>
              <a:t>The form </a:t>
            </a:r>
            <a:r>
              <a:rPr lang="en-US" sz="2000" i="1" dirty="0"/>
              <a:t>C. d. </a:t>
            </a:r>
            <a:r>
              <a:rPr lang="en-US" sz="2000" i="1" dirty="0" err="1"/>
              <a:t>manipurensis</a:t>
            </a:r>
            <a:r>
              <a:rPr lang="en-US" sz="2000" dirty="0"/>
              <a:t> of southern </a:t>
            </a:r>
            <a:r>
              <a:rPr lang="en-US" sz="2000" u="sng" dirty="0">
                <a:hlinkClick r:id="rId12" tooltip="Manipur"/>
              </a:rPr>
              <a:t>Manipur</a:t>
            </a:r>
            <a:r>
              <a:rPr lang="en-US" sz="2000" dirty="0"/>
              <a:t> and southwestern </a:t>
            </a:r>
            <a:r>
              <a:rPr lang="en-US" sz="2000" u="sng" dirty="0">
                <a:hlinkClick r:id="rId13" tooltip="Burma"/>
              </a:rPr>
              <a:t>Burma</a:t>
            </a:r>
            <a:r>
              <a:rPr lang="en-US" sz="2000" dirty="0"/>
              <a:t> has a rich cinnamon throat and breast, and molecular evidence and is usually now treated as a separate species, the </a:t>
            </a:r>
            <a:r>
              <a:rPr lang="en-US" sz="2000" u="sng" dirty="0">
                <a:hlinkClick r:id="rId14" tooltip="Hume's treecreeper"/>
              </a:rPr>
              <a:t>Hume's </a:t>
            </a:r>
            <a:r>
              <a:rPr lang="en-US" sz="2000" u="sng" dirty="0" err="1">
                <a:hlinkClick r:id="rId14" tooltip="Hume's treecreeper"/>
              </a:rPr>
              <a:t>treecreeper</a:t>
            </a:r>
            <a:r>
              <a:rPr lang="en-US" sz="2000" dirty="0"/>
              <a:t>, </a:t>
            </a:r>
            <a:r>
              <a:rPr lang="en-US" sz="2000" i="1" dirty="0"/>
              <a:t>C. </a:t>
            </a:r>
            <a:r>
              <a:rPr lang="en-US" sz="2000" i="1" dirty="0" err="1"/>
              <a:t>manipurensis</a:t>
            </a:r>
            <a:r>
              <a:rPr lang="en-US" sz="2000" dirty="0"/>
              <a:t> </a:t>
            </a:r>
            <a:r>
              <a:rPr lang="en-US" sz="2000" u="sng" dirty="0">
                <a:hlinkClick r:id="rId15" tooltip="Allan Octavian Hume"/>
              </a:rPr>
              <a:t>Hume</a:t>
            </a:r>
            <a:r>
              <a:rPr lang="en-US" sz="2000" dirty="0"/>
              <a:t>, 1850.</a:t>
            </a:r>
            <a:r>
              <a:rPr lang="en-US" sz="2000" u="sng" baseline="30000" dirty="0">
                <a:hlinkClick r:id="rId16"/>
              </a:rPr>
              <a:t>[2]</a:t>
            </a:r>
            <a:r>
              <a:rPr lang="en-US" sz="2000" dirty="0"/>
              <a:t> </a:t>
            </a:r>
          </a:p>
        </p:txBody>
      </p:sp>
    </p:spTree>
    <p:extLst>
      <p:ext uri="{BB962C8B-B14F-4D97-AF65-F5344CB8AC3E}">
        <p14:creationId xmlns:p14="http://schemas.microsoft.com/office/powerpoint/2010/main" val="45571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b="1" dirty="0"/>
              <a:t>Back-striped weasel</a:t>
            </a:r>
          </a:p>
        </p:txBody>
      </p:sp>
      <p:pic>
        <p:nvPicPr>
          <p:cNvPr id="11266" name="Picture 2" descr="C:\Users\Harshit\Desktop\html\practice\Naigation bar\download (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828800"/>
            <a:ext cx="3730688" cy="23764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44" y="4495800"/>
            <a:ext cx="6934200" cy="1938992"/>
          </a:xfrm>
          <a:prstGeom prst="rect">
            <a:avLst/>
          </a:prstGeom>
        </p:spPr>
        <p:txBody>
          <a:bodyPr wrap="square">
            <a:spAutoFit/>
          </a:bodyPr>
          <a:lstStyle/>
          <a:p>
            <a:r>
              <a:rPr lang="en-US" sz="2000" dirty="0"/>
              <a:t>. The </a:t>
            </a:r>
            <a:r>
              <a:rPr lang="en-US" sz="2000" b="1" dirty="0"/>
              <a:t>back-striped weasel</a:t>
            </a:r>
            <a:r>
              <a:rPr lang="en-US" sz="2000" dirty="0"/>
              <a:t> (</a:t>
            </a:r>
            <a:r>
              <a:rPr lang="en-US" sz="2000" i="1" dirty="0" err="1"/>
              <a:t>Mustela</a:t>
            </a:r>
            <a:r>
              <a:rPr lang="en-US" sz="2000" i="1" dirty="0"/>
              <a:t> </a:t>
            </a:r>
            <a:r>
              <a:rPr lang="en-US" sz="2000" i="1" dirty="0" err="1"/>
              <a:t>strigidorsa</a:t>
            </a:r>
            <a:r>
              <a:rPr lang="en-US" sz="2000" dirty="0"/>
              <a:t>), also called the </a:t>
            </a:r>
            <a:r>
              <a:rPr lang="en-US" sz="2000" b="1" dirty="0"/>
              <a:t>stripe-backed weasel</a:t>
            </a:r>
            <a:r>
              <a:rPr lang="en-US" sz="2000" dirty="0"/>
              <a:t>, is a </a:t>
            </a:r>
            <a:r>
              <a:rPr lang="en-US" sz="2000" u="sng" dirty="0">
                <a:hlinkClick r:id="rId3" tooltip="Weasel"/>
              </a:rPr>
              <a:t>weasel</a:t>
            </a:r>
            <a:r>
              <a:rPr lang="en-US" sz="2000" dirty="0"/>
              <a:t> widely distributed in </a:t>
            </a:r>
            <a:r>
              <a:rPr lang="en-US" sz="2000" u="sng" dirty="0">
                <a:hlinkClick r:id="rId4" tooltip="Southeastern Asia"/>
              </a:rPr>
              <a:t>Southeastern Asia</a:t>
            </a:r>
            <a:r>
              <a:rPr lang="en-US" sz="2000" dirty="0"/>
              <a:t>. It is listed as </a:t>
            </a:r>
            <a:r>
              <a:rPr lang="en-US" sz="2000" u="sng" dirty="0">
                <a:hlinkClick r:id="rId5" tooltip="Least Concern"/>
              </a:rPr>
              <a:t>Least Concern</a:t>
            </a:r>
            <a:r>
              <a:rPr lang="en-US" sz="2000" dirty="0"/>
              <a:t> on the </a:t>
            </a:r>
            <a:r>
              <a:rPr lang="en-US" sz="2000" u="sng" dirty="0">
                <a:hlinkClick r:id="rId6" tooltip="IUCN Red List"/>
              </a:rPr>
              <a:t>IUCN Red List</a:t>
            </a:r>
            <a:r>
              <a:rPr lang="en-US" sz="2000" dirty="0"/>
              <a:t> in view of its presumed large population, occurrence in many protected areas, apparent t </a:t>
            </a:r>
            <a:r>
              <a:rPr lang="en-US" sz="2000" dirty="0" err="1"/>
              <a:t>olerance</a:t>
            </a:r>
            <a:r>
              <a:rPr lang="en-US" sz="2000" dirty="0"/>
              <a:t> to some degree of habitat modification and hunting pressure.</a:t>
            </a:r>
          </a:p>
        </p:txBody>
      </p:sp>
    </p:spTree>
    <p:extLst>
      <p:ext uri="{BB962C8B-B14F-4D97-AF65-F5344CB8AC3E}">
        <p14:creationId xmlns:p14="http://schemas.microsoft.com/office/powerpoint/2010/main" val="2476992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a:t>
            </a:r>
            <a:r>
              <a:rPr lang="en-US" dirty="0" err="1" smtClean="0"/>
              <a:t>ntoduction</a:t>
            </a:r>
            <a:endParaRPr lang="en-US" dirty="0"/>
          </a:p>
        </p:txBody>
      </p:sp>
      <p:sp>
        <p:nvSpPr>
          <p:cNvPr id="4" name="Rectangle 3"/>
          <p:cNvSpPr/>
          <p:nvPr/>
        </p:nvSpPr>
        <p:spPr>
          <a:xfrm>
            <a:off x="838200" y="2514600"/>
            <a:ext cx="7467600" cy="3970318"/>
          </a:xfrm>
          <a:prstGeom prst="rect">
            <a:avLst/>
          </a:prstGeom>
        </p:spPr>
        <p:txBody>
          <a:bodyPr wrap="square">
            <a:spAutoFit/>
          </a:bodyPr>
          <a:lstStyle/>
          <a:p>
            <a:r>
              <a:rPr lang="en-US" dirty="0"/>
              <a:t>The region of </a:t>
            </a:r>
            <a:r>
              <a:rPr lang="en-US" dirty="0">
                <a:hlinkClick r:id="rId2"/>
              </a:rPr>
              <a:t>Sikkim</a:t>
            </a:r>
            <a:r>
              <a:rPr lang="en-US" dirty="0"/>
              <a:t> is not only known for its pristine hilly beauty and mesmerizing landscape, but also for the richness of the varied wildlife. The Wildlife of Sikkim is pretty diverse than the other wildlife destinations in India due to the varied altitude of the region. The varying height of the landscape of Sikkim offers a variety of different flora and fauna in the various parts of this Himalayan state. From the tropical area to the Alpine area, the hilly terrain of Sikkim has the best and varied landscape and ecology which is the reason for the thriving wildlife. The wildlife sanctuaries and national parks in Sikkim are the best places to spend your holiday exploring the unique and rich wildlife. The flourishing dense forests of Sikkim make the perfect natural habitat for the varied wild animals and exotic birds of the hilly terrain of Sikkim. The various species of wild animals enriching the wildlife of Sikkim are the snow leopard, leopard, Himalayan bear, red panda, wild ass, musk deer and many others.</a:t>
            </a:r>
          </a:p>
        </p:txBody>
      </p:sp>
      <p:pic>
        <p:nvPicPr>
          <p:cNvPr id="12290" name="Picture 2" descr="C:\Users\Harshit\Desktop\html\practice\Naigation bar\Khangchendzonga-Sikki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901700"/>
            <a:ext cx="2540000" cy="157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104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err="1"/>
              <a:t>Rufous</a:t>
            </a:r>
            <a:r>
              <a:rPr lang="en-US" dirty="0"/>
              <a:t>-throated wren-babbler</a:t>
            </a:r>
          </a:p>
        </p:txBody>
      </p:sp>
      <p:pic>
        <p:nvPicPr>
          <p:cNvPr id="4" name="Picture 3" descr="Spelaeornis caudatus.jpg"/>
          <p:cNvPicPr/>
          <p:nvPr/>
        </p:nvPicPr>
        <p:blipFill>
          <a:blip r:embed="rId2">
            <a:extLst>
              <a:ext uri="{28A0092B-C50C-407E-A947-70E740481C1C}">
                <a14:useLocalDpi xmlns:a14="http://schemas.microsoft.com/office/drawing/2010/main" val="0"/>
              </a:ext>
            </a:extLst>
          </a:blip>
          <a:srcRect/>
          <a:stretch>
            <a:fillRect/>
          </a:stretch>
        </p:blipFill>
        <p:spPr bwMode="auto">
          <a:xfrm>
            <a:off x="4687151" y="2175527"/>
            <a:ext cx="3836739" cy="2929873"/>
          </a:xfrm>
          <a:prstGeom prst="rect">
            <a:avLst/>
          </a:prstGeom>
          <a:noFill/>
          <a:ln>
            <a:noFill/>
          </a:ln>
        </p:spPr>
      </p:pic>
      <p:sp>
        <p:nvSpPr>
          <p:cNvPr id="5" name="Rectangle 4"/>
          <p:cNvSpPr/>
          <p:nvPr/>
        </p:nvSpPr>
        <p:spPr>
          <a:xfrm>
            <a:off x="914400" y="2158760"/>
            <a:ext cx="3352800" cy="3170099"/>
          </a:xfrm>
          <a:prstGeom prst="rect">
            <a:avLst/>
          </a:prstGeom>
        </p:spPr>
        <p:txBody>
          <a:bodyPr wrap="square">
            <a:spAutoFit/>
          </a:bodyPr>
          <a:lstStyle/>
          <a:p>
            <a:r>
              <a:rPr lang="en-US" sz="2000" dirty="0"/>
              <a:t>The </a:t>
            </a:r>
            <a:r>
              <a:rPr lang="en-US" sz="2000" b="1" dirty="0" err="1"/>
              <a:t>rufous</a:t>
            </a:r>
            <a:r>
              <a:rPr lang="en-US" sz="2000" b="1" dirty="0"/>
              <a:t>-throated wren-babbler</a:t>
            </a:r>
            <a:r>
              <a:rPr lang="en-US" sz="2000" dirty="0"/>
              <a:t> (</a:t>
            </a:r>
            <a:r>
              <a:rPr lang="en-US" sz="2000" i="1" dirty="0" err="1"/>
              <a:t>Spelaeornis</a:t>
            </a:r>
            <a:r>
              <a:rPr lang="en-US" sz="2000" i="1" dirty="0"/>
              <a:t> </a:t>
            </a:r>
            <a:r>
              <a:rPr lang="en-US" sz="2000" i="1" dirty="0" err="1"/>
              <a:t>caudatus</a:t>
            </a:r>
            <a:r>
              <a:rPr lang="en-US" sz="2000" dirty="0"/>
              <a:t>) is a species of </a:t>
            </a:r>
            <a:r>
              <a:rPr lang="en-US" sz="2000" u="sng" dirty="0">
                <a:hlinkClick r:id="rId3" tooltip="Bird"/>
              </a:rPr>
              <a:t>bird</a:t>
            </a:r>
            <a:r>
              <a:rPr lang="en-US" sz="2000" dirty="0"/>
              <a:t> in the family </a:t>
            </a:r>
            <a:r>
              <a:rPr lang="en-US" sz="2000" u="sng" dirty="0" err="1">
                <a:hlinkClick r:id="rId4" tooltip="Timaliidae"/>
              </a:rPr>
              <a:t>Timaliidae</a:t>
            </a:r>
            <a:r>
              <a:rPr lang="en-US" sz="2000" dirty="0"/>
              <a:t>. It is found in </a:t>
            </a:r>
            <a:r>
              <a:rPr lang="en-US" sz="2000" u="sng" dirty="0">
                <a:hlinkClick r:id="rId5" tooltip="Bhutan"/>
              </a:rPr>
              <a:t>Bhutan</a:t>
            </a:r>
            <a:r>
              <a:rPr lang="en-US" sz="2000" dirty="0"/>
              <a:t>, </a:t>
            </a:r>
            <a:r>
              <a:rPr lang="en-US" sz="2000" u="sng" dirty="0">
                <a:hlinkClick r:id="rId6" tooltip="India"/>
              </a:rPr>
              <a:t>India</a:t>
            </a:r>
            <a:r>
              <a:rPr lang="en-US" sz="2000" dirty="0"/>
              <a:t>, and </a:t>
            </a:r>
            <a:r>
              <a:rPr lang="en-US" sz="2000" u="sng" dirty="0">
                <a:hlinkClick r:id="rId7" tooltip="Nepal"/>
              </a:rPr>
              <a:t>Nepal</a:t>
            </a:r>
            <a:r>
              <a:rPr lang="en-US" sz="2000" dirty="0"/>
              <a:t>. </a:t>
            </a:r>
          </a:p>
          <a:p>
            <a:r>
              <a:rPr lang="en-US" sz="2000" dirty="0"/>
              <a:t>Its natural </a:t>
            </a:r>
            <a:r>
              <a:rPr lang="en-US" sz="2000" u="sng" dirty="0">
                <a:hlinkClick r:id="rId8" tooltip="Habitat"/>
              </a:rPr>
              <a:t>habitat</a:t>
            </a:r>
            <a:r>
              <a:rPr lang="en-US" sz="2000" dirty="0"/>
              <a:t> is the </a:t>
            </a:r>
            <a:r>
              <a:rPr lang="en-US" sz="2000" u="sng" dirty="0">
                <a:hlinkClick r:id="rId9" tooltip="Eastern Himalayan broadleaf forests"/>
              </a:rPr>
              <a:t>Eastern Himalayan broadleaf forests</a:t>
            </a:r>
            <a:r>
              <a:rPr lang="en-US" sz="2000" dirty="0"/>
              <a:t>. It is becoming rare due to </a:t>
            </a:r>
            <a:r>
              <a:rPr lang="en-US" sz="2000" u="sng" dirty="0">
                <a:hlinkClick r:id="rId10"/>
              </a:rPr>
              <a:t>habitat loss</a:t>
            </a:r>
            <a:r>
              <a:rPr lang="en-US" sz="2000" dirty="0"/>
              <a:t>. </a:t>
            </a:r>
          </a:p>
        </p:txBody>
      </p:sp>
    </p:spTree>
    <p:extLst>
      <p:ext uri="{BB962C8B-B14F-4D97-AF65-F5344CB8AC3E}">
        <p14:creationId xmlns:p14="http://schemas.microsoft.com/office/powerpoint/2010/main" val="279633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g" descr="http://v3.boldsystems.org/pics/MAMOT/NIBGE_MOT-00233%2B1284752226.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953000" y="2209800"/>
            <a:ext cx="3657600" cy="2743200"/>
          </a:xfrm>
          <a:prstGeom prst="rect">
            <a:avLst/>
          </a:prstGeom>
          <a:noFill/>
          <a:ln>
            <a:noFill/>
          </a:ln>
        </p:spPr>
      </p:pic>
      <p:sp>
        <p:nvSpPr>
          <p:cNvPr id="2" name="Title 1"/>
          <p:cNvSpPr>
            <a:spLocks noGrp="1"/>
          </p:cNvSpPr>
          <p:nvPr>
            <p:ph type="title"/>
          </p:nvPr>
        </p:nvSpPr>
        <p:spPr>
          <a:xfrm>
            <a:off x="685800" y="228600"/>
            <a:ext cx="8229600" cy="1143000"/>
          </a:xfrm>
        </p:spPr>
        <p:txBody>
          <a:bodyPr>
            <a:normAutofit fontScale="90000"/>
          </a:bodyPr>
          <a:lstStyle/>
          <a:p>
            <a:r>
              <a:rPr lang="en-US" b="1" i="1" dirty="0"/>
              <a:t>Areas </a:t>
            </a:r>
            <a:r>
              <a:rPr lang="en-US" b="1" i="1" dirty="0" err="1"/>
              <a:t>imperialis</a:t>
            </a:r>
            <a:r>
              <a:rPr lang="en-US" dirty="0"/>
              <a:t/>
            </a:r>
            <a:br>
              <a:rPr lang="en-US" dirty="0"/>
            </a:br>
            <a:endParaRPr lang="en-US" dirty="0"/>
          </a:p>
        </p:txBody>
      </p:sp>
      <p:sp>
        <p:nvSpPr>
          <p:cNvPr id="5" name="Rectangle 4"/>
          <p:cNvSpPr/>
          <p:nvPr/>
        </p:nvSpPr>
        <p:spPr>
          <a:xfrm>
            <a:off x="69273" y="1628507"/>
            <a:ext cx="4572000" cy="1631216"/>
          </a:xfrm>
          <a:prstGeom prst="rect">
            <a:avLst/>
          </a:prstGeom>
        </p:spPr>
        <p:txBody>
          <a:bodyPr>
            <a:spAutoFit/>
          </a:bodyPr>
          <a:lstStyle/>
          <a:p>
            <a:r>
              <a:rPr lang="en-US" sz="2000" b="1" i="1" dirty="0"/>
              <a:t>Areas </a:t>
            </a:r>
            <a:r>
              <a:rPr lang="en-US" sz="2000" b="1" i="1" dirty="0" err="1"/>
              <a:t>imperialis</a:t>
            </a:r>
            <a:r>
              <a:rPr lang="en-US" sz="2000" dirty="0"/>
              <a:t> is a </a:t>
            </a:r>
            <a:r>
              <a:rPr lang="en-US" sz="2000" u="sng" dirty="0">
                <a:hlinkClick r:id="rId3" tooltip="Moth"/>
              </a:rPr>
              <a:t>moth</a:t>
            </a:r>
            <a:r>
              <a:rPr lang="en-US" sz="2000" dirty="0"/>
              <a:t> of the family </a:t>
            </a:r>
            <a:r>
              <a:rPr lang="en-US" sz="2000" u="sng" dirty="0" err="1">
                <a:hlinkClick r:id="rId4" tooltip="Erebidae"/>
              </a:rPr>
              <a:t>Erebidae</a:t>
            </a:r>
            <a:r>
              <a:rPr lang="en-US" sz="2000" dirty="0"/>
              <a:t>. It was described by </a:t>
            </a:r>
            <a:r>
              <a:rPr lang="en-US" sz="2000" u="sng" dirty="0" err="1">
                <a:hlinkClick r:id="rId5" tooltip="Vincenz Kollar"/>
              </a:rPr>
              <a:t>Vincenz</a:t>
            </a:r>
            <a:r>
              <a:rPr lang="en-US" sz="2000" u="sng" dirty="0">
                <a:hlinkClick r:id="rId5" tooltip="Vincenz Kollar"/>
              </a:rPr>
              <a:t> </a:t>
            </a:r>
            <a:r>
              <a:rPr lang="en-US" sz="2000" u="sng" dirty="0" err="1">
                <a:hlinkClick r:id="rId5" tooltip="Vincenz Kollar"/>
              </a:rPr>
              <a:t>Kollar</a:t>
            </a:r>
            <a:r>
              <a:rPr lang="en-US" sz="2000" dirty="0"/>
              <a:t> in 1844. It is found in </a:t>
            </a:r>
            <a:r>
              <a:rPr lang="en-US" sz="2000" u="sng" dirty="0">
                <a:hlinkClick r:id="rId6" tooltip="Tibet"/>
              </a:rPr>
              <a:t>Tibet</a:t>
            </a:r>
            <a:r>
              <a:rPr lang="en-US" sz="2000" dirty="0"/>
              <a:t>, the north-western </a:t>
            </a:r>
            <a:r>
              <a:rPr lang="en-US" sz="2000" u="sng" dirty="0">
                <a:hlinkClick r:id="rId7" tooltip="Himalayas"/>
              </a:rPr>
              <a:t>Himalayas</a:t>
            </a:r>
            <a:r>
              <a:rPr lang="en-US" sz="2000" dirty="0"/>
              <a:t>, </a:t>
            </a:r>
            <a:r>
              <a:rPr lang="en-US" sz="2000" u="sng" dirty="0">
                <a:hlinkClick r:id="rId8" tooltip="Sikkim"/>
              </a:rPr>
              <a:t>Sikkim</a:t>
            </a:r>
            <a:r>
              <a:rPr lang="en-US" sz="2000" dirty="0"/>
              <a:t> and </a:t>
            </a:r>
            <a:r>
              <a:rPr lang="en-US" sz="2000" u="sng" dirty="0">
                <a:hlinkClick r:id="rId9" tooltip="Nepal"/>
              </a:rPr>
              <a:t>Nepal</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1270214505"/>
              </p:ext>
            </p:extLst>
          </p:nvPr>
        </p:nvGraphicFramePr>
        <p:xfrm>
          <a:off x="304800" y="3259723"/>
          <a:ext cx="4336472" cy="3217275"/>
        </p:xfrm>
        <a:graphic>
          <a:graphicData uri="http://schemas.openxmlformats.org/drawingml/2006/table">
            <a:tbl>
              <a:tblPr firstRow="1" firstCol="1" bandRow="1">
                <a:tableStyleId>{5C22544A-7EE6-4342-B048-85BDC9FD1C3A}</a:tableStyleId>
              </a:tblPr>
              <a:tblGrid>
                <a:gridCol w="2168236"/>
                <a:gridCol w="2168236"/>
              </a:tblGrid>
              <a:tr h="357475">
                <a:tc>
                  <a:txBody>
                    <a:bodyPr/>
                    <a:lstStyle/>
                    <a:p>
                      <a:pPr marL="0" marR="0">
                        <a:lnSpc>
                          <a:spcPct val="107000"/>
                        </a:lnSpc>
                        <a:spcBef>
                          <a:spcPts val="0"/>
                        </a:spcBef>
                        <a:spcAft>
                          <a:spcPts val="0"/>
                        </a:spcAft>
                      </a:pPr>
                      <a:r>
                        <a:rPr lang="en-US" sz="1200">
                          <a:effectLst/>
                        </a:rPr>
                        <a:t>Kingdom: </a:t>
                      </a:r>
                      <a:endParaRPr lang="en-US" sz="1100">
                        <a:effectLst/>
                        <a:latin typeface="Calibri"/>
                        <a:ea typeface="Calibri"/>
                        <a:cs typeface="Times New Roman"/>
                      </a:endParaRPr>
                    </a:p>
                  </a:txBody>
                  <a:tcPr marL="9525" marR="9525" marT="9525" marB="9525" anchor="ctr"/>
                </a:tc>
                <a:tc>
                  <a:txBody>
                    <a:bodyPr/>
                    <a:lstStyle/>
                    <a:p>
                      <a:pPr marL="0" marR="0">
                        <a:lnSpc>
                          <a:spcPct val="107000"/>
                        </a:lnSpc>
                        <a:spcBef>
                          <a:spcPts val="0"/>
                        </a:spcBef>
                        <a:spcAft>
                          <a:spcPts val="0"/>
                        </a:spcAft>
                      </a:pPr>
                      <a:r>
                        <a:rPr lang="en-US" sz="1200" u="sng">
                          <a:effectLst/>
                          <a:hlinkClick r:id="rId10" tooltip="Animal"/>
                        </a:rPr>
                        <a:t>Animalia</a:t>
                      </a:r>
                      <a:r>
                        <a:rPr lang="en-US" sz="1200">
                          <a:effectLst/>
                        </a:rPr>
                        <a:t> </a:t>
                      </a:r>
                      <a:endParaRPr lang="en-US" sz="1100">
                        <a:effectLst/>
                        <a:latin typeface="Calibri"/>
                        <a:ea typeface="Calibri"/>
                        <a:cs typeface="Times New Roman"/>
                      </a:endParaRPr>
                    </a:p>
                  </a:txBody>
                  <a:tcPr marL="9525" marR="9525" marT="9525" marB="9525" anchor="ctr"/>
                </a:tc>
              </a:tr>
              <a:tr h="357475">
                <a:tc>
                  <a:txBody>
                    <a:bodyPr/>
                    <a:lstStyle/>
                    <a:p>
                      <a:pPr marL="0" marR="0">
                        <a:lnSpc>
                          <a:spcPct val="107000"/>
                        </a:lnSpc>
                        <a:spcBef>
                          <a:spcPts val="0"/>
                        </a:spcBef>
                        <a:spcAft>
                          <a:spcPts val="0"/>
                        </a:spcAft>
                      </a:pPr>
                      <a:r>
                        <a:rPr lang="en-US" sz="1200">
                          <a:effectLst/>
                        </a:rPr>
                        <a:t>Phylum: </a:t>
                      </a:r>
                      <a:endParaRPr lang="en-US" sz="1100">
                        <a:effectLst/>
                        <a:latin typeface="Calibri"/>
                        <a:ea typeface="Calibri"/>
                        <a:cs typeface="Times New Roman"/>
                      </a:endParaRPr>
                    </a:p>
                  </a:txBody>
                  <a:tcPr marL="9525" marR="9525" marT="9525" marB="9525" anchor="ctr"/>
                </a:tc>
                <a:tc>
                  <a:txBody>
                    <a:bodyPr/>
                    <a:lstStyle/>
                    <a:p>
                      <a:pPr marL="0" marR="0">
                        <a:lnSpc>
                          <a:spcPct val="107000"/>
                        </a:lnSpc>
                        <a:spcBef>
                          <a:spcPts val="0"/>
                        </a:spcBef>
                        <a:spcAft>
                          <a:spcPts val="0"/>
                        </a:spcAft>
                      </a:pPr>
                      <a:r>
                        <a:rPr lang="en-US" sz="1200" u="sng">
                          <a:effectLst/>
                          <a:hlinkClick r:id="rId11" tooltip="Arthropod"/>
                        </a:rPr>
                        <a:t>Arthropoda</a:t>
                      </a:r>
                      <a:r>
                        <a:rPr lang="en-US" sz="1200">
                          <a:effectLst/>
                        </a:rPr>
                        <a:t> </a:t>
                      </a:r>
                      <a:endParaRPr lang="en-US" sz="1100">
                        <a:effectLst/>
                        <a:latin typeface="Calibri"/>
                        <a:ea typeface="Calibri"/>
                        <a:cs typeface="Times New Roman"/>
                      </a:endParaRPr>
                    </a:p>
                  </a:txBody>
                  <a:tcPr marL="9525" marR="9525" marT="9525" marB="9525" anchor="ctr"/>
                </a:tc>
              </a:tr>
              <a:tr h="357475">
                <a:tc>
                  <a:txBody>
                    <a:bodyPr/>
                    <a:lstStyle/>
                    <a:p>
                      <a:pPr marL="0" marR="0">
                        <a:lnSpc>
                          <a:spcPct val="107000"/>
                        </a:lnSpc>
                        <a:spcBef>
                          <a:spcPts val="0"/>
                        </a:spcBef>
                        <a:spcAft>
                          <a:spcPts val="0"/>
                        </a:spcAft>
                      </a:pPr>
                      <a:r>
                        <a:rPr lang="en-US" sz="1200">
                          <a:effectLst/>
                        </a:rPr>
                        <a:t>Class: </a:t>
                      </a:r>
                      <a:endParaRPr lang="en-US" sz="1100">
                        <a:effectLst/>
                        <a:latin typeface="Calibri"/>
                        <a:ea typeface="Calibri"/>
                        <a:cs typeface="Times New Roman"/>
                      </a:endParaRPr>
                    </a:p>
                  </a:txBody>
                  <a:tcPr marL="9525" marR="9525" marT="9525" marB="9525" anchor="ctr"/>
                </a:tc>
                <a:tc>
                  <a:txBody>
                    <a:bodyPr/>
                    <a:lstStyle/>
                    <a:p>
                      <a:pPr marL="0" marR="0">
                        <a:lnSpc>
                          <a:spcPct val="107000"/>
                        </a:lnSpc>
                        <a:spcBef>
                          <a:spcPts val="0"/>
                        </a:spcBef>
                        <a:spcAft>
                          <a:spcPts val="0"/>
                        </a:spcAft>
                      </a:pPr>
                      <a:r>
                        <a:rPr lang="en-US" sz="1200" u="sng">
                          <a:effectLst/>
                          <a:hlinkClick r:id="rId12" tooltip="Insect"/>
                        </a:rPr>
                        <a:t>Insecta</a:t>
                      </a:r>
                      <a:r>
                        <a:rPr lang="en-US" sz="1200">
                          <a:effectLst/>
                        </a:rPr>
                        <a:t> </a:t>
                      </a:r>
                      <a:endParaRPr lang="en-US" sz="1100">
                        <a:effectLst/>
                        <a:latin typeface="Calibri"/>
                        <a:ea typeface="Calibri"/>
                        <a:cs typeface="Times New Roman"/>
                      </a:endParaRPr>
                    </a:p>
                  </a:txBody>
                  <a:tcPr marL="9525" marR="9525" marT="9525" marB="9525" anchor="ctr"/>
                </a:tc>
              </a:tr>
              <a:tr h="357475">
                <a:tc>
                  <a:txBody>
                    <a:bodyPr/>
                    <a:lstStyle/>
                    <a:p>
                      <a:pPr marL="0" marR="0">
                        <a:lnSpc>
                          <a:spcPct val="107000"/>
                        </a:lnSpc>
                        <a:spcBef>
                          <a:spcPts val="0"/>
                        </a:spcBef>
                        <a:spcAft>
                          <a:spcPts val="0"/>
                        </a:spcAft>
                      </a:pPr>
                      <a:r>
                        <a:rPr lang="en-US" sz="1200">
                          <a:effectLst/>
                        </a:rPr>
                        <a:t>Order: </a:t>
                      </a:r>
                      <a:endParaRPr lang="en-US" sz="1100">
                        <a:effectLst/>
                        <a:latin typeface="Calibri"/>
                        <a:ea typeface="Calibri"/>
                        <a:cs typeface="Times New Roman"/>
                      </a:endParaRPr>
                    </a:p>
                  </a:txBody>
                  <a:tcPr marL="9525" marR="9525" marT="9525" marB="9525" anchor="ctr"/>
                </a:tc>
                <a:tc>
                  <a:txBody>
                    <a:bodyPr/>
                    <a:lstStyle/>
                    <a:p>
                      <a:pPr marL="0" marR="0">
                        <a:lnSpc>
                          <a:spcPct val="107000"/>
                        </a:lnSpc>
                        <a:spcBef>
                          <a:spcPts val="0"/>
                        </a:spcBef>
                        <a:spcAft>
                          <a:spcPts val="0"/>
                        </a:spcAft>
                      </a:pPr>
                      <a:r>
                        <a:rPr lang="en-US" sz="1200" u="sng">
                          <a:effectLst/>
                          <a:hlinkClick r:id="rId13" tooltip="Lepidoptera"/>
                        </a:rPr>
                        <a:t>Lepidoptera</a:t>
                      </a:r>
                      <a:r>
                        <a:rPr lang="en-US" sz="1200">
                          <a:effectLst/>
                        </a:rPr>
                        <a:t> </a:t>
                      </a:r>
                      <a:endParaRPr lang="en-US" sz="1100">
                        <a:effectLst/>
                        <a:latin typeface="Calibri"/>
                        <a:ea typeface="Calibri"/>
                        <a:cs typeface="Times New Roman"/>
                      </a:endParaRPr>
                    </a:p>
                  </a:txBody>
                  <a:tcPr marL="9525" marR="9525" marT="9525" marB="9525" anchor="ctr"/>
                </a:tc>
              </a:tr>
              <a:tr h="357475">
                <a:tc>
                  <a:txBody>
                    <a:bodyPr/>
                    <a:lstStyle/>
                    <a:p>
                      <a:pPr marL="0" marR="0">
                        <a:lnSpc>
                          <a:spcPct val="107000"/>
                        </a:lnSpc>
                        <a:spcBef>
                          <a:spcPts val="0"/>
                        </a:spcBef>
                        <a:spcAft>
                          <a:spcPts val="0"/>
                        </a:spcAft>
                      </a:pPr>
                      <a:r>
                        <a:rPr lang="en-US" sz="1200">
                          <a:effectLst/>
                        </a:rPr>
                        <a:t>Superfamily: </a:t>
                      </a:r>
                      <a:endParaRPr lang="en-US" sz="1100">
                        <a:effectLst/>
                        <a:latin typeface="Calibri"/>
                        <a:ea typeface="Calibri"/>
                        <a:cs typeface="Times New Roman"/>
                      </a:endParaRPr>
                    </a:p>
                  </a:txBody>
                  <a:tcPr marL="9525" marR="9525" marT="9525" marB="9525" anchor="ctr"/>
                </a:tc>
                <a:tc>
                  <a:txBody>
                    <a:bodyPr/>
                    <a:lstStyle/>
                    <a:p>
                      <a:pPr marL="0" marR="0">
                        <a:lnSpc>
                          <a:spcPct val="107000"/>
                        </a:lnSpc>
                        <a:spcBef>
                          <a:spcPts val="0"/>
                        </a:spcBef>
                        <a:spcAft>
                          <a:spcPts val="0"/>
                        </a:spcAft>
                      </a:pPr>
                      <a:r>
                        <a:rPr lang="en-US" sz="1200" u="sng">
                          <a:effectLst/>
                          <a:hlinkClick r:id="rId14" tooltip="Noctuoidea"/>
                        </a:rPr>
                        <a:t>Noctuoidea</a:t>
                      </a:r>
                      <a:r>
                        <a:rPr lang="en-US" sz="1200">
                          <a:effectLst/>
                        </a:rPr>
                        <a:t> </a:t>
                      </a:r>
                      <a:endParaRPr lang="en-US" sz="1100">
                        <a:effectLst/>
                        <a:latin typeface="Calibri"/>
                        <a:ea typeface="Calibri"/>
                        <a:cs typeface="Times New Roman"/>
                      </a:endParaRPr>
                    </a:p>
                  </a:txBody>
                  <a:tcPr marL="9525" marR="9525" marT="9525" marB="9525" anchor="ctr"/>
                </a:tc>
              </a:tr>
              <a:tr h="357475">
                <a:tc>
                  <a:txBody>
                    <a:bodyPr/>
                    <a:lstStyle/>
                    <a:p>
                      <a:pPr marL="0" marR="0">
                        <a:lnSpc>
                          <a:spcPct val="107000"/>
                        </a:lnSpc>
                        <a:spcBef>
                          <a:spcPts val="0"/>
                        </a:spcBef>
                        <a:spcAft>
                          <a:spcPts val="0"/>
                        </a:spcAft>
                      </a:pPr>
                      <a:r>
                        <a:rPr lang="en-US" sz="1200">
                          <a:effectLst/>
                        </a:rPr>
                        <a:t>Family: </a:t>
                      </a:r>
                      <a:endParaRPr lang="en-US" sz="1100">
                        <a:effectLst/>
                        <a:latin typeface="Calibri"/>
                        <a:ea typeface="Calibri"/>
                        <a:cs typeface="Times New Roman"/>
                      </a:endParaRPr>
                    </a:p>
                  </a:txBody>
                  <a:tcPr marL="9525" marR="9525" marT="9525" marB="9525" anchor="ctr"/>
                </a:tc>
                <a:tc>
                  <a:txBody>
                    <a:bodyPr/>
                    <a:lstStyle/>
                    <a:p>
                      <a:pPr marL="0" marR="0">
                        <a:lnSpc>
                          <a:spcPct val="107000"/>
                        </a:lnSpc>
                        <a:spcBef>
                          <a:spcPts val="0"/>
                        </a:spcBef>
                        <a:spcAft>
                          <a:spcPts val="0"/>
                        </a:spcAft>
                      </a:pPr>
                      <a:r>
                        <a:rPr lang="en-US" sz="1200" u="sng">
                          <a:effectLst/>
                          <a:hlinkClick r:id="rId4" tooltip="Erebidae"/>
                        </a:rPr>
                        <a:t>Erebidae</a:t>
                      </a:r>
                      <a:r>
                        <a:rPr lang="en-US" sz="1200">
                          <a:effectLst/>
                        </a:rPr>
                        <a:t> </a:t>
                      </a:r>
                      <a:endParaRPr lang="en-US" sz="1100">
                        <a:effectLst/>
                        <a:latin typeface="Calibri"/>
                        <a:ea typeface="Calibri"/>
                        <a:cs typeface="Times New Roman"/>
                      </a:endParaRPr>
                    </a:p>
                  </a:txBody>
                  <a:tcPr marL="9525" marR="9525" marT="9525" marB="9525" anchor="ctr"/>
                </a:tc>
              </a:tr>
              <a:tr h="357475">
                <a:tc>
                  <a:txBody>
                    <a:bodyPr/>
                    <a:lstStyle/>
                    <a:p>
                      <a:pPr marL="0" marR="0">
                        <a:lnSpc>
                          <a:spcPct val="107000"/>
                        </a:lnSpc>
                        <a:spcBef>
                          <a:spcPts val="0"/>
                        </a:spcBef>
                        <a:spcAft>
                          <a:spcPts val="0"/>
                        </a:spcAft>
                      </a:pPr>
                      <a:r>
                        <a:rPr lang="en-US" sz="1200">
                          <a:effectLst/>
                        </a:rPr>
                        <a:t>Subfamily: </a:t>
                      </a:r>
                      <a:endParaRPr lang="en-US" sz="1100">
                        <a:effectLst/>
                        <a:latin typeface="Calibri"/>
                        <a:ea typeface="Calibri"/>
                        <a:cs typeface="Times New Roman"/>
                      </a:endParaRPr>
                    </a:p>
                  </a:txBody>
                  <a:tcPr marL="9525" marR="9525" marT="9525" marB="9525" anchor="ctr"/>
                </a:tc>
                <a:tc>
                  <a:txBody>
                    <a:bodyPr/>
                    <a:lstStyle/>
                    <a:p>
                      <a:pPr marL="0" marR="0">
                        <a:lnSpc>
                          <a:spcPct val="107000"/>
                        </a:lnSpc>
                        <a:spcBef>
                          <a:spcPts val="0"/>
                        </a:spcBef>
                        <a:spcAft>
                          <a:spcPts val="0"/>
                        </a:spcAft>
                      </a:pPr>
                      <a:r>
                        <a:rPr lang="en-US" sz="1200" u="sng">
                          <a:effectLst/>
                          <a:hlinkClick r:id="rId15" tooltip="Arctiinae"/>
                        </a:rPr>
                        <a:t>Arctiinae</a:t>
                      </a:r>
                      <a:r>
                        <a:rPr lang="en-US" sz="1200">
                          <a:effectLst/>
                        </a:rPr>
                        <a:t> </a:t>
                      </a:r>
                      <a:endParaRPr lang="en-US" sz="1100">
                        <a:effectLst/>
                        <a:latin typeface="Calibri"/>
                        <a:ea typeface="Calibri"/>
                        <a:cs typeface="Times New Roman"/>
                      </a:endParaRPr>
                    </a:p>
                  </a:txBody>
                  <a:tcPr marL="9525" marR="9525" marT="9525" marB="9525" anchor="ctr"/>
                </a:tc>
              </a:tr>
              <a:tr h="357475">
                <a:tc>
                  <a:txBody>
                    <a:bodyPr/>
                    <a:lstStyle/>
                    <a:p>
                      <a:pPr marL="0" marR="0">
                        <a:lnSpc>
                          <a:spcPct val="107000"/>
                        </a:lnSpc>
                        <a:spcBef>
                          <a:spcPts val="0"/>
                        </a:spcBef>
                        <a:spcAft>
                          <a:spcPts val="0"/>
                        </a:spcAft>
                      </a:pPr>
                      <a:r>
                        <a:rPr lang="en-US" sz="1200">
                          <a:effectLst/>
                        </a:rPr>
                        <a:t>Genus: </a:t>
                      </a:r>
                      <a:endParaRPr lang="en-US" sz="1100">
                        <a:effectLst/>
                        <a:latin typeface="Calibri"/>
                        <a:ea typeface="Calibri"/>
                        <a:cs typeface="Times New Roman"/>
                      </a:endParaRPr>
                    </a:p>
                  </a:txBody>
                  <a:tcPr marL="9525" marR="9525" marT="9525" marB="9525" anchor="ctr"/>
                </a:tc>
                <a:tc>
                  <a:txBody>
                    <a:bodyPr/>
                    <a:lstStyle/>
                    <a:p>
                      <a:pPr marL="0" marR="0">
                        <a:lnSpc>
                          <a:spcPct val="107000"/>
                        </a:lnSpc>
                        <a:spcBef>
                          <a:spcPts val="0"/>
                        </a:spcBef>
                        <a:spcAft>
                          <a:spcPts val="0"/>
                        </a:spcAft>
                      </a:pPr>
                      <a:r>
                        <a:rPr lang="en-US" sz="1200" u="sng">
                          <a:effectLst/>
                          <a:hlinkClick r:id="rId16" tooltip="Areas (moth)"/>
                        </a:rPr>
                        <a:t>Areas</a:t>
                      </a:r>
                      <a:r>
                        <a:rPr lang="en-US" sz="1200">
                          <a:effectLst/>
                        </a:rPr>
                        <a:t> </a:t>
                      </a:r>
                      <a:endParaRPr lang="en-US" sz="1100">
                        <a:effectLst/>
                        <a:latin typeface="Calibri"/>
                        <a:ea typeface="Calibri"/>
                        <a:cs typeface="Times New Roman"/>
                      </a:endParaRPr>
                    </a:p>
                  </a:txBody>
                  <a:tcPr marL="9525" marR="9525" marT="9525" marB="9525" anchor="ctr"/>
                </a:tc>
              </a:tr>
              <a:tr h="357475">
                <a:tc>
                  <a:txBody>
                    <a:bodyPr/>
                    <a:lstStyle/>
                    <a:p>
                      <a:pPr marL="0" marR="0">
                        <a:lnSpc>
                          <a:spcPct val="107000"/>
                        </a:lnSpc>
                        <a:spcBef>
                          <a:spcPts val="0"/>
                        </a:spcBef>
                        <a:spcAft>
                          <a:spcPts val="0"/>
                        </a:spcAft>
                      </a:pPr>
                      <a:r>
                        <a:rPr lang="en-US" sz="1200">
                          <a:effectLst/>
                        </a:rPr>
                        <a:t>Species: </a:t>
                      </a:r>
                      <a:endParaRPr lang="en-US" sz="1100">
                        <a:effectLst/>
                        <a:latin typeface="Calibri"/>
                        <a:ea typeface="Calibri"/>
                        <a:cs typeface="Times New Roman"/>
                      </a:endParaRPr>
                    </a:p>
                  </a:txBody>
                  <a:tcPr marL="9525" marR="9525" marT="9525" marB="9525" anchor="ctr"/>
                </a:tc>
                <a:tc>
                  <a:txBody>
                    <a:bodyPr/>
                    <a:lstStyle/>
                    <a:p>
                      <a:pPr marL="0" marR="0">
                        <a:lnSpc>
                          <a:spcPct val="107000"/>
                        </a:lnSpc>
                        <a:spcBef>
                          <a:spcPts val="0"/>
                        </a:spcBef>
                        <a:spcAft>
                          <a:spcPts val="0"/>
                        </a:spcAft>
                      </a:pPr>
                      <a:r>
                        <a:rPr lang="en-US" sz="1200" dirty="0">
                          <a:effectLst/>
                        </a:rPr>
                        <a:t>A. </a:t>
                      </a:r>
                      <a:r>
                        <a:rPr lang="en-US" sz="1200" dirty="0" err="1">
                          <a:effectLst/>
                        </a:rPr>
                        <a:t>imperialis</a:t>
                      </a:r>
                      <a:endParaRPr lang="en-US" sz="1100" dirty="0">
                        <a:effectLst/>
                        <a:latin typeface="Calibri"/>
                        <a:ea typeface="Calibri"/>
                        <a:cs typeface="Times New Roman"/>
                      </a:endParaRPr>
                    </a:p>
                  </a:txBody>
                  <a:tcPr marL="9525" marR="9525" marT="9525" marB="9525" anchor="ctr"/>
                </a:tc>
              </a:tr>
            </a:tbl>
          </a:graphicData>
        </a:graphic>
      </p:graphicFrame>
      <p:sp>
        <p:nvSpPr>
          <p:cNvPr id="7" name="Rectangle 1"/>
          <p:cNvSpPr>
            <a:spLocks noChangeArrowheads="1"/>
          </p:cNvSpPr>
          <p:nvPr/>
        </p:nvSpPr>
        <p:spPr bwMode="auto">
          <a:xfrm>
            <a:off x="3619500" y="2897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89474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phenocichla humei.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524000"/>
            <a:ext cx="3048000" cy="2285999"/>
          </a:xfrm>
          <a:prstGeom prst="rect">
            <a:avLst/>
          </a:prstGeom>
          <a:noFill/>
          <a:ln>
            <a:noFill/>
          </a:ln>
        </p:spPr>
      </p:pic>
      <p:sp>
        <p:nvSpPr>
          <p:cNvPr id="2" name="Title 1"/>
          <p:cNvSpPr>
            <a:spLocks noGrp="1"/>
          </p:cNvSpPr>
          <p:nvPr>
            <p:ph type="title"/>
          </p:nvPr>
        </p:nvSpPr>
        <p:spPr>
          <a:xfrm>
            <a:off x="457200" y="533400"/>
            <a:ext cx="8229600" cy="1143000"/>
          </a:xfrm>
        </p:spPr>
        <p:txBody>
          <a:bodyPr>
            <a:normAutofit fontScale="90000"/>
          </a:bodyPr>
          <a:lstStyle/>
          <a:p>
            <a:r>
              <a:rPr lang="en-US" b="1" dirty="0"/>
              <a:t>Sikkim wedge-billed babbler</a:t>
            </a:r>
            <a:br>
              <a:rPr lang="en-US" b="1" dirty="0"/>
            </a:br>
            <a:endParaRPr lang="en-US" dirty="0"/>
          </a:p>
        </p:txBody>
      </p:sp>
      <p:sp>
        <p:nvSpPr>
          <p:cNvPr id="5" name="Rectangle 4"/>
          <p:cNvSpPr/>
          <p:nvPr/>
        </p:nvSpPr>
        <p:spPr>
          <a:xfrm>
            <a:off x="4211782" y="1752600"/>
            <a:ext cx="4572000" cy="1631216"/>
          </a:xfrm>
          <a:prstGeom prst="rect">
            <a:avLst/>
          </a:prstGeom>
        </p:spPr>
        <p:txBody>
          <a:bodyPr>
            <a:spAutoFit/>
          </a:bodyPr>
          <a:lstStyle/>
          <a:p>
            <a:r>
              <a:rPr lang="en-US" sz="2000" dirty="0"/>
              <a:t>The </a:t>
            </a:r>
            <a:r>
              <a:rPr lang="en-US" sz="2000" b="1" dirty="0"/>
              <a:t>Sikkim wedge-billed babbler</a:t>
            </a:r>
            <a:r>
              <a:rPr lang="en-US" sz="2000" dirty="0"/>
              <a:t> or </a:t>
            </a:r>
            <a:r>
              <a:rPr lang="en-US" sz="2000" b="1" dirty="0"/>
              <a:t>blackish-breasted babbler</a:t>
            </a:r>
            <a:r>
              <a:rPr lang="en-US" sz="2000" dirty="0"/>
              <a:t> (</a:t>
            </a:r>
            <a:r>
              <a:rPr lang="en-US" sz="2000" i="1" dirty="0" err="1"/>
              <a:t>Stachyris</a:t>
            </a:r>
            <a:r>
              <a:rPr lang="en-US" sz="2000" i="1" dirty="0"/>
              <a:t> </a:t>
            </a:r>
            <a:r>
              <a:rPr lang="en-US" sz="2000" i="1" dirty="0" err="1"/>
              <a:t>humei</a:t>
            </a:r>
            <a:r>
              <a:rPr lang="en-US" sz="2000" dirty="0"/>
              <a:t>) is a species of </a:t>
            </a:r>
            <a:r>
              <a:rPr lang="en-US" sz="2000" u="sng" dirty="0">
                <a:hlinkClick r:id="rId3" tooltip="Bird"/>
              </a:rPr>
              <a:t>bird</a:t>
            </a:r>
            <a:r>
              <a:rPr lang="en-US" sz="2000" dirty="0"/>
              <a:t> in the </a:t>
            </a:r>
            <a:r>
              <a:rPr lang="en-US" sz="2000" u="sng" dirty="0">
                <a:hlinkClick r:id="rId4" tooltip="Old World babbler"/>
              </a:rPr>
              <a:t>Old World babbler</a:t>
            </a:r>
            <a:r>
              <a:rPr lang="en-US" sz="2000" dirty="0"/>
              <a:t> </a:t>
            </a:r>
            <a:r>
              <a:rPr lang="en-US" sz="2000" u="sng" dirty="0">
                <a:hlinkClick r:id="rId5" tooltip="Family (biology)"/>
              </a:rPr>
              <a:t>family</a:t>
            </a:r>
            <a:r>
              <a:rPr lang="en-US" sz="2000" dirty="0"/>
              <a:t> (</a:t>
            </a:r>
            <a:r>
              <a:rPr lang="en-US" sz="2000" dirty="0" err="1"/>
              <a:t>Timaliidae</a:t>
            </a:r>
            <a:r>
              <a:rPr lang="en-US" sz="2000" dirty="0"/>
              <a:t>). It is named for the Indian state of </a:t>
            </a:r>
            <a:r>
              <a:rPr lang="en-US" sz="2000" u="sng" dirty="0">
                <a:hlinkClick r:id="rId6" tooltip="Sikkim"/>
              </a:rPr>
              <a:t>Sikkim</a:t>
            </a:r>
            <a:r>
              <a:rPr lang="en-US" sz="2000" dirty="0"/>
              <a:t>. </a:t>
            </a:r>
          </a:p>
        </p:txBody>
      </p:sp>
      <p:pic>
        <p:nvPicPr>
          <p:cNvPr id="2050" name="Picture 2" descr="C:\Users\Harshit\Desktop\html\practice\Naigation bar\downloa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4114800"/>
            <a:ext cx="2743200" cy="20002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9600" y="4114800"/>
            <a:ext cx="4572000" cy="2246769"/>
          </a:xfrm>
          <a:prstGeom prst="rect">
            <a:avLst/>
          </a:prstGeom>
        </p:spPr>
        <p:txBody>
          <a:bodyPr>
            <a:spAutoFit/>
          </a:bodyPr>
          <a:lstStyle/>
          <a:p>
            <a:r>
              <a:rPr lang="en-US" dirty="0" smtClean="0"/>
              <a:t>It </a:t>
            </a:r>
            <a:r>
              <a:rPr lang="en-US" sz="2000" dirty="0" smtClean="0"/>
              <a:t>inhabits the </a:t>
            </a:r>
            <a:r>
              <a:rPr lang="en-US" sz="2000" dirty="0" err="1" smtClean="0"/>
              <a:t>understorey</a:t>
            </a:r>
            <a:r>
              <a:rPr lang="en-US" sz="2000" dirty="0" smtClean="0"/>
              <a:t> of broadleaf evergreen forest and bamboo at 900–1,950 m, </a:t>
            </a:r>
            <a:r>
              <a:rPr lang="en-US" sz="2000" dirty="0" err="1" smtClean="0"/>
              <a:t>favouring</a:t>
            </a:r>
            <a:r>
              <a:rPr lang="en-US" sz="2000" dirty="0" smtClean="0"/>
              <a:t> westward facing slopes in Bhutan. It occupies lower elevations only during the winter. It occurs in small parties and feeds on insects, particularly woodlice and boring beetles.</a:t>
            </a:r>
            <a:r>
              <a:rPr lang="en-US" sz="2000" u="sng" baseline="30000" dirty="0" smtClean="0">
                <a:hlinkClick r:id="rId8"/>
              </a:rPr>
              <a:t>[</a:t>
            </a:r>
            <a:endParaRPr lang="en-US" sz="2000" dirty="0"/>
          </a:p>
        </p:txBody>
      </p:sp>
    </p:spTree>
    <p:extLst>
      <p:ext uri="{BB962C8B-B14F-4D97-AF65-F5344CB8AC3E}">
        <p14:creationId xmlns:p14="http://schemas.microsoft.com/office/powerpoint/2010/main" val="3167910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oudedLeopard.jp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1066800"/>
            <a:ext cx="3320934" cy="2652987"/>
          </a:xfrm>
          <a:prstGeom prst="rect">
            <a:avLst/>
          </a:prstGeom>
          <a:noFill/>
          <a:ln>
            <a:noFill/>
          </a:ln>
        </p:spPr>
      </p:pic>
      <p:sp>
        <p:nvSpPr>
          <p:cNvPr id="2" name="Title 1"/>
          <p:cNvSpPr>
            <a:spLocks noGrp="1"/>
          </p:cNvSpPr>
          <p:nvPr>
            <p:ph type="title"/>
          </p:nvPr>
        </p:nvSpPr>
        <p:spPr/>
        <p:txBody>
          <a:bodyPr>
            <a:normAutofit fontScale="90000"/>
          </a:bodyPr>
          <a:lstStyle/>
          <a:p>
            <a:r>
              <a:rPr lang="en-US" b="1" dirty="0"/>
              <a:t>Clouded leopard</a:t>
            </a:r>
            <a:br>
              <a:rPr lang="en-US" b="1" dirty="0"/>
            </a:br>
            <a:endParaRPr lang="en-US" dirty="0"/>
          </a:p>
        </p:txBody>
      </p:sp>
      <p:sp>
        <p:nvSpPr>
          <p:cNvPr id="5" name="Rectangle 4"/>
          <p:cNvSpPr/>
          <p:nvPr/>
        </p:nvSpPr>
        <p:spPr>
          <a:xfrm>
            <a:off x="307975" y="990600"/>
            <a:ext cx="4572000" cy="3477875"/>
          </a:xfrm>
          <a:prstGeom prst="rect">
            <a:avLst/>
          </a:prstGeom>
        </p:spPr>
        <p:txBody>
          <a:bodyPr>
            <a:spAutoFit/>
          </a:bodyPr>
          <a:lstStyle/>
          <a:p>
            <a:r>
              <a:rPr lang="en-US" sz="2000" dirty="0"/>
              <a:t>T</a:t>
            </a:r>
            <a:r>
              <a:rPr lang="en-US" sz="2000" dirty="0" smtClean="0"/>
              <a:t>he </a:t>
            </a:r>
            <a:r>
              <a:rPr lang="en-US" sz="2000" b="1" dirty="0"/>
              <a:t>clouded leopard</a:t>
            </a:r>
            <a:r>
              <a:rPr lang="en-US" sz="2000" dirty="0"/>
              <a:t> (</a:t>
            </a:r>
            <a:r>
              <a:rPr lang="en-US" sz="2000" i="1" dirty="0" err="1"/>
              <a:t>Neofelis</a:t>
            </a:r>
            <a:r>
              <a:rPr lang="en-US" sz="2000" i="1" dirty="0"/>
              <a:t> </a:t>
            </a:r>
            <a:r>
              <a:rPr lang="en-US" sz="2000" i="1" dirty="0" err="1"/>
              <a:t>nebulosa</a:t>
            </a:r>
            <a:r>
              <a:rPr lang="en-US" sz="2000" dirty="0"/>
              <a:t>) is a medium-sized wild </a:t>
            </a:r>
            <a:r>
              <a:rPr lang="en-US" sz="2000" u="sng" dirty="0">
                <a:hlinkClick r:id="rId4" tooltip="Felidae"/>
              </a:rPr>
              <a:t>cat</a:t>
            </a:r>
            <a:r>
              <a:rPr lang="en-US" sz="2000" dirty="0"/>
              <a:t> occurring from the </a:t>
            </a:r>
            <a:r>
              <a:rPr lang="en-US" sz="2000" u="sng" dirty="0">
                <a:hlinkClick r:id="rId5" tooltip="Himalaya"/>
              </a:rPr>
              <a:t>Himalayan</a:t>
            </a:r>
            <a:r>
              <a:rPr lang="en-US" sz="2000" dirty="0"/>
              <a:t> foothills through mainland </a:t>
            </a:r>
            <a:r>
              <a:rPr lang="en-US" sz="2000" u="sng" dirty="0">
                <a:hlinkClick r:id="rId6" tooltip="Southeast Asia"/>
              </a:rPr>
              <a:t>Southeast Asia</a:t>
            </a:r>
            <a:r>
              <a:rPr lang="en-US" sz="2000" dirty="0"/>
              <a:t> into southern </a:t>
            </a:r>
            <a:r>
              <a:rPr lang="en-US" sz="2000" u="sng" dirty="0">
                <a:hlinkClick r:id="rId7" tooltip="China"/>
              </a:rPr>
              <a:t>China</a:t>
            </a:r>
            <a:r>
              <a:rPr lang="en-US" sz="2000" dirty="0"/>
              <a:t>. Since 2008, it is listed as </a:t>
            </a:r>
            <a:r>
              <a:rPr lang="en-US" sz="2000" u="sng" dirty="0">
                <a:hlinkClick r:id="rId8" tooltip="Vulnerable species"/>
              </a:rPr>
              <a:t>Vulnerable</a:t>
            </a:r>
            <a:r>
              <a:rPr lang="en-US" sz="2000" dirty="0"/>
              <a:t> on the </a:t>
            </a:r>
            <a:r>
              <a:rPr lang="en-US" sz="2000" u="sng" dirty="0">
                <a:hlinkClick r:id="rId9" tooltip="IUCN Red List"/>
              </a:rPr>
              <a:t>IUCN Red List</a:t>
            </a:r>
            <a:r>
              <a:rPr lang="en-US" sz="2000" dirty="0"/>
              <a:t>. Its total population is suspected to be fewer than 10,000 mature individuals, the clouded leopard's fur is of a dark grey or </a:t>
            </a:r>
            <a:r>
              <a:rPr lang="en-US" sz="2000" dirty="0" err="1"/>
              <a:t>ochreous</a:t>
            </a:r>
            <a:r>
              <a:rPr lang="en-US" sz="2000" dirty="0"/>
              <a:t> ground-color, often largely obliterated by black and dark dusky-grey blotched pattern. </a:t>
            </a:r>
          </a:p>
        </p:txBody>
      </p:sp>
      <p:sp>
        <p:nvSpPr>
          <p:cNvPr id="6" name="Rectangle 5"/>
          <p:cNvSpPr/>
          <p:nvPr/>
        </p:nvSpPr>
        <p:spPr>
          <a:xfrm>
            <a:off x="5181600" y="4267200"/>
            <a:ext cx="3906982" cy="2215991"/>
          </a:xfrm>
          <a:prstGeom prst="rect">
            <a:avLst/>
          </a:prstGeom>
        </p:spPr>
        <p:txBody>
          <a:bodyPr wrap="square">
            <a:spAutoFit/>
          </a:bodyPr>
          <a:lstStyle/>
          <a:p>
            <a:r>
              <a:rPr lang="en-US" dirty="0" smtClean="0"/>
              <a:t>There are black spots on the head, and the </a:t>
            </a:r>
            <a:r>
              <a:rPr lang="en-US" sz="2000" dirty="0" smtClean="0"/>
              <a:t>ears are black. Partly fused or broken-up stripes run from the corner of the eyes over the cheek, from the corner of the mouth to the neck, and along the nape to the shoulders</a:t>
            </a:r>
            <a:endParaRPr lang="en-US" sz="2000" dirty="0"/>
          </a:p>
        </p:txBody>
      </p:sp>
      <p:sp>
        <p:nvSpPr>
          <p:cNvPr id="7" name="AutoShape 2" descr="Can Taiwan's Formosan clouded leopard claw its way back from extinction? |  South China Morning Po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descr="C:\Users\Harshit\Desktop\html\practice\Naigation bar\download (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375" y="4606637"/>
            <a:ext cx="3429000" cy="194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268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urple Cochoa Khangchendzonga National park West Sikkim India 08.11.2016.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371600"/>
            <a:ext cx="3359728" cy="2438400"/>
          </a:xfrm>
          <a:prstGeom prst="rect">
            <a:avLst/>
          </a:prstGeom>
          <a:noFill/>
          <a:ln>
            <a:noFill/>
          </a:ln>
        </p:spPr>
      </p:pic>
      <p:sp>
        <p:nvSpPr>
          <p:cNvPr id="2" name="Title 1"/>
          <p:cNvSpPr>
            <a:spLocks noGrp="1"/>
          </p:cNvSpPr>
          <p:nvPr>
            <p:ph type="title"/>
          </p:nvPr>
        </p:nvSpPr>
        <p:spPr/>
        <p:txBody>
          <a:bodyPr/>
          <a:lstStyle/>
          <a:p>
            <a:r>
              <a:rPr lang="en-US" b="1" dirty="0"/>
              <a:t>Purple </a:t>
            </a:r>
            <a:r>
              <a:rPr lang="en-US" b="1" dirty="0" err="1"/>
              <a:t>cochoa</a:t>
            </a:r>
            <a:endParaRPr lang="en-US" b="1" dirty="0"/>
          </a:p>
        </p:txBody>
      </p:sp>
      <p:sp>
        <p:nvSpPr>
          <p:cNvPr id="5" name="Rectangle 4"/>
          <p:cNvSpPr/>
          <p:nvPr/>
        </p:nvSpPr>
        <p:spPr>
          <a:xfrm>
            <a:off x="4114800" y="1197613"/>
            <a:ext cx="4572000" cy="3170099"/>
          </a:xfrm>
          <a:prstGeom prst="rect">
            <a:avLst/>
          </a:prstGeom>
        </p:spPr>
        <p:txBody>
          <a:bodyPr>
            <a:spAutoFit/>
          </a:bodyPr>
          <a:lstStyle/>
          <a:p>
            <a:r>
              <a:rPr lang="en-US" dirty="0"/>
              <a:t>The </a:t>
            </a:r>
            <a:r>
              <a:rPr lang="en-US" b="1" dirty="0"/>
              <a:t>purple </a:t>
            </a:r>
            <a:r>
              <a:rPr lang="en-US" b="1" dirty="0" err="1"/>
              <a:t>cochoa</a:t>
            </a:r>
            <a:r>
              <a:rPr lang="en-US" dirty="0"/>
              <a:t> (</a:t>
            </a:r>
            <a:r>
              <a:rPr lang="en-US" i="1" dirty="0" err="1"/>
              <a:t>Cochoa</a:t>
            </a:r>
            <a:r>
              <a:rPr lang="en-US" i="1" dirty="0"/>
              <a:t> </a:t>
            </a:r>
            <a:r>
              <a:rPr lang="en-US" i="1" dirty="0" err="1"/>
              <a:t>purpurea</a:t>
            </a:r>
            <a:r>
              <a:rPr lang="en-US" dirty="0"/>
              <a:t>) is a brightly </a:t>
            </a:r>
            <a:r>
              <a:rPr lang="en-US" dirty="0" err="1"/>
              <a:t>coloured</a:t>
            </a:r>
            <a:r>
              <a:rPr lang="en-US" dirty="0"/>
              <a:t> bird found in the temperate forests of Asia. It is a quiet and elusive </a:t>
            </a:r>
            <a:r>
              <a:rPr lang="en-US" u="sng" dirty="0">
                <a:hlinkClick r:id="rId3" tooltip="Bird"/>
              </a:rPr>
              <a:t>bird</a:t>
            </a:r>
            <a:r>
              <a:rPr lang="en-US" dirty="0"/>
              <a:t> </a:t>
            </a:r>
            <a:r>
              <a:rPr lang="en-US" u="sng" dirty="0">
                <a:hlinkClick r:id="rId4" tooltip="Species"/>
              </a:rPr>
              <a:t>species</a:t>
            </a:r>
            <a:r>
              <a:rPr lang="en-US" dirty="0"/>
              <a:t> that has been considered to be related to the thrushes of </a:t>
            </a:r>
            <a:r>
              <a:rPr lang="en-US" u="sng" dirty="0">
                <a:hlinkClick r:id="rId5" tooltip="Family (biology)"/>
              </a:rPr>
              <a:t>family</a:t>
            </a:r>
            <a:r>
              <a:rPr lang="en-US" dirty="0"/>
              <a:t> </a:t>
            </a:r>
            <a:r>
              <a:rPr lang="en-US" u="sng" dirty="0" err="1">
                <a:hlinkClick r:id="rId6" tooltip="Turdidae"/>
              </a:rPr>
              <a:t>Turdidae</a:t>
            </a:r>
            <a:r>
              <a:rPr lang="en-US" dirty="0"/>
              <a:t> or the related </a:t>
            </a:r>
            <a:r>
              <a:rPr lang="en-US" u="sng" dirty="0" err="1">
                <a:hlinkClick r:id="rId7" tooltip="Muscicapidae"/>
              </a:rPr>
              <a:t>Muscicapidae</a:t>
            </a:r>
            <a:r>
              <a:rPr lang="en-US" dirty="0"/>
              <a:t> (Old World flycatchers). They are found in dark forested areas and is found in the canopy, where it often sits motionless. his bird appears dark in the shade of the forest and the </a:t>
            </a:r>
            <a:r>
              <a:rPr lang="en-US" dirty="0" err="1"/>
              <a:t>colours</a:t>
            </a:r>
            <a:r>
              <a:rPr lang="en-US" dirty="0"/>
              <a:t> become clear only when it is lit by </a:t>
            </a:r>
            <a:r>
              <a:rPr lang="en-US" sz="2000" dirty="0"/>
              <a:t>the sun. </a:t>
            </a:r>
          </a:p>
        </p:txBody>
      </p:sp>
      <p:sp>
        <p:nvSpPr>
          <p:cNvPr id="6" name="Rectangle 5"/>
          <p:cNvSpPr/>
          <p:nvPr/>
        </p:nvSpPr>
        <p:spPr>
          <a:xfrm>
            <a:off x="304800" y="3995678"/>
            <a:ext cx="3429000" cy="2554545"/>
          </a:xfrm>
          <a:prstGeom prst="rect">
            <a:avLst/>
          </a:prstGeom>
        </p:spPr>
        <p:txBody>
          <a:bodyPr wrap="square">
            <a:spAutoFit/>
          </a:bodyPr>
          <a:lstStyle/>
          <a:p>
            <a:r>
              <a:rPr lang="en-US" sz="2000" dirty="0" smtClean="0"/>
              <a:t>The crown is silvery blue and a black mask runs over the eye. A grey carpal patch is present at the base of the black wing feathers and a wing patch is prominent. The tail is silvery blue with a black terminal band.</a:t>
            </a:r>
            <a:endParaRPr lang="en-US" sz="2000" dirty="0"/>
          </a:p>
        </p:txBody>
      </p:sp>
      <p:pic>
        <p:nvPicPr>
          <p:cNvPr id="4098" name="Picture 2" descr="C:\Users\Harshit\Desktop\html\practice\Naigation bar\download (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3727" y="4733546"/>
            <a:ext cx="2524125"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20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mazin\AppData\Local\Microsoft\Windows\INetCache\Content.MSO\7FBFB92C.tmp"/>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72050" y="1356519"/>
            <a:ext cx="3562350" cy="2529681"/>
          </a:xfrm>
          <a:prstGeom prst="rect">
            <a:avLst/>
          </a:prstGeom>
          <a:noFill/>
          <a:ln>
            <a:noFill/>
          </a:ln>
        </p:spPr>
      </p:pic>
      <p:sp>
        <p:nvSpPr>
          <p:cNvPr id="2" name="Title 1"/>
          <p:cNvSpPr>
            <a:spLocks noGrp="1"/>
          </p:cNvSpPr>
          <p:nvPr>
            <p:ph type="title"/>
          </p:nvPr>
        </p:nvSpPr>
        <p:spPr>
          <a:xfrm>
            <a:off x="332509" y="576222"/>
            <a:ext cx="8229600" cy="1143000"/>
          </a:xfrm>
        </p:spPr>
        <p:txBody>
          <a:bodyPr>
            <a:normAutofit fontScale="90000"/>
          </a:bodyPr>
          <a:lstStyle/>
          <a:p>
            <a:r>
              <a:rPr lang="en-US" b="1" dirty="0"/>
              <a:t>Tibetan fox</a:t>
            </a:r>
            <a:br>
              <a:rPr lang="en-US" b="1" dirty="0"/>
            </a:br>
            <a:endParaRPr lang="en-US" dirty="0"/>
          </a:p>
        </p:txBody>
      </p:sp>
      <p:sp>
        <p:nvSpPr>
          <p:cNvPr id="5" name="Rectangle 4"/>
          <p:cNvSpPr/>
          <p:nvPr/>
        </p:nvSpPr>
        <p:spPr>
          <a:xfrm>
            <a:off x="512618" y="1693155"/>
            <a:ext cx="4038600" cy="3477875"/>
          </a:xfrm>
          <a:prstGeom prst="rect">
            <a:avLst/>
          </a:prstGeom>
        </p:spPr>
        <p:txBody>
          <a:bodyPr wrap="square">
            <a:spAutoFit/>
          </a:bodyPr>
          <a:lstStyle/>
          <a:p>
            <a:r>
              <a:rPr lang="en-US" sz="2000" dirty="0"/>
              <a:t>The </a:t>
            </a:r>
            <a:r>
              <a:rPr lang="en-US" sz="2000" b="1" dirty="0"/>
              <a:t>Tibetan fox</a:t>
            </a:r>
            <a:r>
              <a:rPr lang="en-US" sz="2000" dirty="0"/>
              <a:t> (</a:t>
            </a:r>
            <a:r>
              <a:rPr lang="en-US" sz="2000" i="1" dirty="0" err="1"/>
              <a:t>Vulpes</a:t>
            </a:r>
            <a:r>
              <a:rPr lang="en-US" sz="2000" i="1" dirty="0"/>
              <a:t> </a:t>
            </a:r>
            <a:r>
              <a:rPr lang="en-US" sz="2000" i="1" dirty="0" err="1"/>
              <a:t>ferrilata</a:t>
            </a:r>
            <a:r>
              <a:rPr lang="en-US" sz="2000" dirty="0"/>
              <a:t>), also known as </a:t>
            </a:r>
            <a:r>
              <a:rPr lang="en-US" sz="2000" b="1" dirty="0"/>
              <a:t>Tibetan sand fox</a:t>
            </a:r>
            <a:r>
              <a:rPr lang="en-US" sz="2000" dirty="0"/>
              <a:t>, is a </a:t>
            </a:r>
            <a:r>
              <a:rPr lang="en-US" sz="2000" u="sng" dirty="0">
                <a:hlinkClick r:id="rId3" tooltip="Species"/>
              </a:rPr>
              <a:t>species</a:t>
            </a:r>
            <a:r>
              <a:rPr lang="en-US" sz="2000" dirty="0"/>
              <a:t> of </a:t>
            </a:r>
            <a:r>
              <a:rPr lang="en-US" sz="2000" u="sng" dirty="0">
                <a:hlinkClick r:id="rId4" tooltip="Vulpes"/>
              </a:rPr>
              <a:t>true fox</a:t>
            </a:r>
            <a:r>
              <a:rPr lang="en-US" sz="2000" dirty="0"/>
              <a:t> </a:t>
            </a:r>
            <a:r>
              <a:rPr lang="en-US" sz="2000" u="sng" dirty="0">
                <a:hlinkClick r:id="rId5" tooltip="Endemic"/>
              </a:rPr>
              <a:t>endemic</a:t>
            </a:r>
            <a:r>
              <a:rPr lang="en-US" sz="2000" dirty="0"/>
              <a:t> to the high </a:t>
            </a:r>
            <a:r>
              <a:rPr lang="en-US" sz="2000" u="sng" dirty="0">
                <a:hlinkClick r:id="rId6" tooltip="Tibetan Plateau"/>
              </a:rPr>
              <a:t>Tibetan Plateau</a:t>
            </a:r>
            <a:r>
              <a:rPr lang="en-US" sz="2000" dirty="0"/>
              <a:t>, </a:t>
            </a:r>
            <a:r>
              <a:rPr lang="en-US" sz="2000" u="sng" dirty="0" err="1">
                <a:hlinkClick r:id="rId7" tooltip="Ladakh"/>
              </a:rPr>
              <a:t>Ladakh</a:t>
            </a:r>
            <a:r>
              <a:rPr lang="en-US" sz="2000" dirty="0"/>
              <a:t> plateau, </a:t>
            </a:r>
            <a:r>
              <a:rPr lang="en-US" sz="2000" u="sng" dirty="0">
                <a:hlinkClick r:id="rId8" tooltip="Nepal"/>
              </a:rPr>
              <a:t>Nepal</a:t>
            </a:r>
            <a:r>
              <a:rPr lang="en-US" sz="2000" dirty="0"/>
              <a:t>, China, </a:t>
            </a:r>
            <a:r>
              <a:rPr lang="en-US" sz="2000" u="sng" dirty="0">
                <a:hlinkClick r:id="rId9" tooltip="Sikkim"/>
              </a:rPr>
              <a:t>Sikkim</a:t>
            </a:r>
            <a:r>
              <a:rPr lang="en-US" sz="2000" dirty="0"/>
              <a:t>, and </a:t>
            </a:r>
            <a:r>
              <a:rPr lang="en-US" sz="2000" u="sng" dirty="0">
                <a:hlinkClick r:id="rId10" tooltip="Bhutan"/>
              </a:rPr>
              <a:t>Bhutan</a:t>
            </a:r>
            <a:r>
              <a:rPr lang="en-US" sz="2000" dirty="0"/>
              <a:t>, up to </a:t>
            </a:r>
            <a:r>
              <a:rPr lang="en-US" sz="2000" u="sng" dirty="0">
                <a:hlinkClick r:id="rId11" tooltip="Altitude"/>
              </a:rPr>
              <a:t>altitudes</a:t>
            </a:r>
            <a:r>
              <a:rPr lang="en-US" sz="2000" dirty="0"/>
              <a:t> of about 5,300 m (17,400 </a:t>
            </a:r>
            <a:r>
              <a:rPr lang="en-US" sz="2000" dirty="0" err="1"/>
              <a:t>ft</a:t>
            </a:r>
            <a:r>
              <a:rPr lang="en-US" sz="2000" dirty="0"/>
              <a:t>). It is listed as </a:t>
            </a:r>
            <a:r>
              <a:rPr lang="en-US" sz="2000" u="sng" dirty="0">
                <a:hlinkClick r:id="rId12" tooltip="Least Concern"/>
              </a:rPr>
              <a:t>Least Concern</a:t>
            </a:r>
            <a:r>
              <a:rPr lang="en-US" sz="2000" dirty="0"/>
              <a:t> in the </a:t>
            </a:r>
            <a:r>
              <a:rPr lang="en-US" sz="2000" u="sng" dirty="0">
                <a:hlinkClick r:id="rId13" tooltip="IUCN Red List"/>
              </a:rPr>
              <a:t>IUCN Red List</a:t>
            </a:r>
            <a:r>
              <a:rPr lang="en-US" sz="2000" dirty="0"/>
              <a:t>, on account of its widespread range in the Tibetan Plateau's steppes and </a:t>
            </a:r>
            <a:r>
              <a:rPr lang="en-US" sz="2000" dirty="0" smtClean="0"/>
              <a:t>semi-deserts.</a:t>
            </a:r>
            <a:endParaRPr lang="en-US" sz="2000" dirty="0"/>
          </a:p>
        </p:txBody>
      </p:sp>
      <p:sp>
        <p:nvSpPr>
          <p:cNvPr id="6" name="Rectangle 5"/>
          <p:cNvSpPr/>
          <p:nvPr/>
        </p:nvSpPr>
        <p:spPr>
          <a:xfrm>
            <a:off x="4648200" y="3994444"/>
            <a:ext cx="3886200" cy="2554545"/>
          </a:xfrm>
          <a:prstGeom prst="rect">
            <a:avLst/>
          </a:prstGeom>
        </p:spPr>
        <p:txBody>
          <a:bodyPr wrap="square">
            <a:spAutoFit/>
          </a:bodyPr>
          <a:lstStyle/>
          <a:p>
            <a:r>
              <a:rPr lang="en-US" sz="2000" dirty="0" smtClean="0"/>
              <a:t>The Tibetan fox is small and compact, with soft, dense coats and conspicuously narrow muzzles and bushy tails. Its muzzle, crown, neck, back and lower legs are tan to </a:t>
            </a:r>
            <a:r>
              <a:rPr lang="en-US" sz="2000" dirty="0" err="1" smtClean="0"/>
              <a:t>rufous</a:t>
            </a:r>
            <a:r>
              <a:rPr lang="en-US" sz="2000" dirty="0" smtClean="0"/>
              <a:t> </a:t>
            </a:r>
            <a:r>
              <a:rPr lang="en-US" sz="2000" dirty="0" err="1" smtClean="0"/>
              <a:t>coloured</a:t>
            </a:r>
            <a:r>
              <a:rPr lang="en-US" sz="2000" dirty="0" smtClean="0"/>
              <a:t>, while its cheeks, flanks, upper legs and rumps are grey. Its tail has white tips</a:t>
            </a:r>
            <a:endParaRPr lang="en-US" sz="2000" dirty="0"/>
          </a:p>
        </p:txBody>
      </p:sp>
    </p:spTree>
    <p:extLst>
      <p:ext uri="{BB962C8B-B14F-4D97-AF65-F5344CB8AC3E}">
        <p14:creationId xmlns:p14="http://schemas.microsoft.com/office/powerpoint/2010/main" val="3392840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epal gray langur, Bhutan.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867400" y="2438400"/>
            <a:ext cx="2465160" cy="3451225"/>
          </a:xfrm>
          <a:prstGeom prst="rect">
            <a:avLst/>
          </a:prstGeom>
          <a:noFill/>
          <a:ln>
            <a:noFill/>
          </a:ln>
        </p:spPr>
      </p:pic>
      <p:sp>
        <p:nvSpPr>
          <p:cNvPr id="2" name="Title 1"/>
          <p:cNvSpPr>
            <a:spLocks noGrp="1"/>
          </p:cNvSpPr>
          <p:nvPr>
            <p:ph type="title"/>
          </p:nvPr>
        </p:nvSpPr>
        <p:spPr>
          <a:xfrm>
            <a:off x="457200" y="440893"/>
            <a:ext cx="8229600" cy="1143000"/>
          </a:xfrm>
        </p:spPr>
        <p:txBody>
          <a:bodyPr>
            <a:normAutofit fontScale="90000"/>
          </a:bodyPr>
          <a:lstStyle/>
          <a:p>
            <a:r>
              <a:rPr lang="en-US" b="1" dirty="0"/>
              <a:t>Nepal gray </a:t>
            </a:r>
            <a:r>
              <a:rPr lang="en-US" b="1" dirty="0" err="1"/>
              <a:t>langur</a:t>
            </a:r>
            <a:r>
              <a:rPr lang="en-US" b="1" dirty="0"/>
              <a:t/>
            </a:r>
            <a:br>
              <a:rPr lang="en-US" b="1" dirty="0"/>
            </a:br>
            <a:endParaRPr lang="en-US" dirty="0"/>
          </a:p>
        </p:txBody>
      </p:sp>
      <p:sp>
        <p:nvSpPr>
          <p:cNvPr id="5" name="Rectangle 4"/>
          <p:cNvSpPr/>
          <p:nvPr/>
        </p:nvSpPr>
        <p:spPr>
          <a:xfrm>
            <a:off x="533400" y="1600200"/>
            <a:ext cx="4495800" cy="4708981"/>
          </a:xfrm>
          <a:prstGeom prst="rect">
            <a:avLst/>
          </a:prstGeom>
        </p:spPr>
        <p:txBody>
          <a:bodyPr wrap="square">
            <a:spAutoFit/>
          </a:bodyPr>
          <a:lstStyle/>
          <a:p>
            <a:r>
              <a:rPr lang="en-US" sz="2000" dirty="0"/>
              <a:t>The </a:t>
            </a:r>
            <a:r>
              <a:rPr lang="en-US" sz="2000" b="1" dirty="0"/>
              <a:t>Nepal gray </a:t>
            </a:r>
            <a:r>
              <a:rPr lang="en-US" sz="2000" b="1" dirty="0" err="1"/>
              <a:t>langur</a:t>
            </a:r>
            <a:r>
              <a:rPr lang="en-US" sz="2000" dirty="0"/>
              <a:t> (</a:t>
            </a:r>
            <a:r>
              <a:rPr lang="en-US" sz="2000" i="1" dirty="0" err="1"/>
              <a:t>Semnopithecus</a:t>
            </a:r>
            <a:r>
              <a:rPr lang="en-US" sz="2000" i="1" dirty="0"/>
              <a:t> </a:t>
            </a:r>
            <a:r>
              <a:rPr lang="en-US" sz="2000" i="1" dirty="0" err="1"/>
              <a:t>schistaceus</a:t>
            </a:r>
            <a:r>
              <a:rPr lang="en-US" sz="2000" dirty="0"/>
              <a:t>) is a </a:t>
            </a:r>
            <a:r>
              <a:rPr lang="en-US" sz="2000" u="sng" dirty="0">
                <a:hlinkClick r:id="rId3" tooltip="Gray langur"/>
              </a:rPr>
              <a:t>gray </a:t>
            </a:r>
            <a:r>
              <a:rPr lang="en-US" sz="2000" u="sng" dirty="0" err="1">
                <a:hlinkClick r:id="rId3" tooltip="Gray langur"/>
              </a:rPr>
              <a:t>langur</a:t>
            </a:r>
            <a:r>
              <a:rPr lang="en-US" sz="2000" dirty="0"/>
              <a:t> endemic to the </a:t>
            </a:r>
            <a:r>
              <a:rPr lang="en-US" sz="2000" u="sng" dirty="0">
                <a:hlinkClick r:id="rId4" tooltip="Himalayas"/>
              </a:rPr>
              <a:t>Himalayas</a:t>
            </a:r>
            <a:r>
              <a:rPr lang="en-US" sz="2000" dirty="0"/>
              <a:t> in </a:t>
            </a:r>
            <a:r>
              <a:rPr lang="en-US" sz="2000" u="sng" dirty="0">
                <a:hlinkClick r:id="rId5" tooltip="Nepal"/>
              </a:rPr>
              <a:t>Nepal</a:t>
            </a:r>
            <a:r>
              <a:rPr lang="en-US" sz="2000" dirty="0"/>
              <a:t>, far southwestern </a:t>
            </a:r>
            <a:r>
              <a:rPr lang="en-US" sz="2000" u="sng" dirty="0">
                <a:hlinkClick r:id="rId6" tooltip="Tibet"/>
              </a:rPr>
              <a:t>Tibet</a:t>
            </a:r>
            <a:r>
              <a:rPr lang="en-US" sz="2000" dirty="0"/>
              <a:t>, northern </a:t>
            </a:r>
            <a:r>
              <a:rPr lang="en-US" sz="2000" u="sng" dirty="0">
                <a:hlinkClick r:id="rId7" tooltip="India"/>
              </a:rPr>
              <a:t>India</a:t>
            </a:r>
            <a:r>
              <a:rPr lang="en-US" sz="2000" dirty="0"/>
              <a:t>, northern </a:t>
            </a:r>
            <a:r>
              <a:rPr lang="en-US" sz="2000" u="sng" dirty="0">
                <a:hlinkClick r:id="rId8" tooltip="Pakistan"/>
              </a:rPr>
              <a:t>Pakistan</a:t>
            </a:r>
            <a:r>
              <a:rPr lang="en-US" sz="2000" dirty="0"/>
              <a:t>, </a:t>
            </a:r>
            <a:r>
              <a:rPr lang="en-US" sz="2000" u="sng" dirty="0">
                <a:hlinkClick r:id="rId9" tooltip="Bhutan"/>
              </a:rPr>
              <a:t>Bhutan</a:t>
            </a:r>
            <a:r>
              <a:rPr lang="en-US" sz="2000" dirty="0"/>
              <a:t> and possibly </a:t>
            </a:r>
            <a:r>
              <a:rPr lang="en-US" sz="2000" u="sng" dirty="0">
                <a:hlinkClick r:id="rId10" tooltip="Afghanistan"/>
              </a:rPr>
              <a:t>Afghanistan</a:t>
            </a:r>
            <a:r>
              <a:rPr lang="en-US" sz="2000" dirty="0"/>
              <a:t>. It is found in forests at an elevation of 1,500 to 4,000 </a:t>
            </a:r>
            <a:r>
              <a:rPr lang="en-US" sz="2000" dirty="0" err="1"/>
              <a:t>metres</a:t>
            </a:r>
            <a:r>
              <a:rPr lang="en-US" sz="2000" dirty="0"/>
              <a:t> (4,900 to 13,100 </a:t>
            </a:r>
            <a:r>
              <a:rPr lang="en-US" sz="2000" dirty="0" err="1"/>
              <a:t>ft</a:t>
            </a:r>
            <a:r>
              <a:rPr lang="en-US" sz="2000" dirty="0"/>
              <a:t>).</a:t>
            </a:r>
            <a:r>
              <a:rPr lang="en-US" sz="2000" u="sng" baseline="30000" dirty="0">
                <a:hlinkClick r:id="rId11"/>
              </a:rPr>
              <a:t>[1]</a:t>
            </a:r>
            <a:r>
              <a:rPr lang="en-US" sz="2000" dirty="0"/>
              <a:t> Its easternmost limit in India is </a:t>
            </a:r>
            <a:r>
              <a:rPr lang="en-US" sz="2000" u="sng" dirty="0" err="1">
                <a:hlinkClick r:id="rId12" tooltip="Buxa Tiger Reserve"/>
              </a:rPr>
              <a:t>Buxa</a:t>
            </a:r>
            <a:r>
              <a:rPr lang="en-US" sz="2000" u="sng" dirty="0">
                <a:hlinkClick r:id="rId12" tooltip="Buxa Tiger Reserve"/>
              </a:rPr>
              <a:t> Tiger Reserve</a:t>
            </a:r>
            <a:r>
              <a:rPr lang="en-US" sz="2000" dirty="0"/>
              <a:t> in northern </a:t>
            </a:r>
            <a:r>
              <a:rPr lang="en-US" sz="2000" u="sng" dirty="0">
                <a:hlinkClick r:id="rId13" tooltip="West Bengal"/>
              </a:rPr>
              <a:t>West Bengal</a:t>
            </a:r>
            <a:r>
              <a:rPr lang="en-US" sz="2000" dirty="0"/>
              <a:t>, at least up to the </a:t>
            </a:r>
            <a:r>
              <a:rPr lang="en-US" sz="2000" dirty="0" err="1"/>
              <a:t>Rydak</a:t>
            </a:r>
            <a:r>
              <a:rPr lang="en-US" sz="2000" dirty="0"/>
              <a:t> river.</a:t>
            </a:r>
            <a:r>
              <a:rPr lang="en-US" sz="2000" u="sng" baseline="30000" dirty="0">
                <a:hlinkClick r:id="rId14"/>
              </a:rPr>
              <a:t>[3]</a:t>
            </a:r>
            <a:r>
              <a:rPr lang="en-US" sz="2000" u="sng" baseline="30000" dirty="0">
                <a:hlinkClick r:id="rId15"/>
              </a:rPr>
              <a:t>[4]</a:t>
            </a:r>
            <a:r>
              <a:rPr lang="en-US" sz="2000" dirty="0"/>
              <a:t> </a:t>
            </a:r>
          </a:p>
          <a:p>
            <a:r>
              <a:rPr lang="en-US" sz="2000" dirty="0"/>
              <a:t>The Nepal gray </a:t>
            </a:r>
            <a:r>
              <a:rPr lang="en-US" sz="2000" dirty="0" err="1"/>
              <a:t>langur</a:t>
            </a:r>
            <a:r>
              <a:rPr lang="en-US" sz="2000" dirty="0"/>
              <a:t> is both </a:t>
            </a:r>
            <a:r>
              <a:rPr lang="en-US" sz="2000" u="sng" dirty="0">
                <a:hlinkClick r:id="rId16" tooltip="Terrestrial animal"/>
              </a:rPr>
              <a:t>terrestrial</a:t>
            </a:r>
            <a:r>
              <a:rPr lang="en-US" sz="2000" dirty="0"/>
              <a:t> and </a:t>
            </a:r>
            <a:r>
              <a:rPr lang="en-US" sz="2000" u="sng" dirty="0">
                <a:hlinkClick r:id="rId17" tooltip="Arboreal"/>
              </a:rPr>
              <a:t>arboreal</a:t>
            </a:r>
            <a:r>
              <a:rPr lang="en-US" sz="2000" dirty="0"/>
              <a:t> and eats leaves.</a:t>
            </a:r>
            <a:r>
              <a:rPr lang="en-US" sz="2000" u="sng" baseline="30000" dirty="0">
                <a:hlinkClick r:id="rId11"/>
              </a:rPr>
              <a:t>[1]</a:t>
            </a:r>
            <a:r>
              <a:rPr lang="en-US" sz="2000" dirty="0"/>
              <a:t> At 26.5 kilograms (58 </a:t>
            </a:r>
            <a:r>
              <a:rPr lang="en-US" sz="2000" dirty="0" err="1"/>
              <a:t>lb</a:t>
            </a:r>
            <a:r>
              <a:rPr lang="en-US" sz="2000" dirty="0"/>
              <a:t>), the heaviest </a:t>
            </a:r>
            <a:r>
              <a:rPr lang="en-US" sz="2000" u="sng" dirty="0" err="1">
                <a:hlinkClick r:id="rId18" tooltip="Langur"/>
              </a:rPr>
              <a:t>langur</a:t>
            </a:r>
            <a:r>
              <a:rPr lang="en-US" sz="2000" dirty="0"/>
              <a:t> ever recorded was a male Nepal gray </a:t>
            </a:r>
            <a:r>
              <a:rPr lang="en-US" sz="2000" dirty="0" err="1"/>
              <a:t>langur</a:t>
            </a:r>
            <a:r>
              <a:rPr lang="en-US" sz="2000" dirty="0"/>
              <a:t>.</a:t>
            </a:r>
            <a:r>
              <a:rPr lang="en-US" sz="2000" u="sng" baseline="30000" dirty="0">
                <a:hlinkClick r:id="rId19"/>
              </a:rPr>
              <a:t>[5]</a:t>
            </a:r>
            <a:r>
              <a:rPr lang="en-US" sz="2000" dirty="0"/>
              <a:t> </a:t>
            </a:r>
          </a:p>
        </p:txBody>
      </p:sp>
    </p:spTree>
    <p:extLst>
      <p:ext uri="{BB962C8B-B14F-4D97-AF65-F5344CB8AC3E}">
        <p14:creationId xmlns:p14="http://schemas.microsoft.com/office/powerpoint/2010/main" val="2244025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440893"/>
            <a:ext cx="8229600" cy="1143000"/>
          </a:xfrm>
        </p:spPr>
        <p:txBody>
          <a:bodyPr>
            <a:normAutofit/>
          </a:bodyPr>
          <a:lstStyle/>
          <a:p>
            <a:r>
              <a:rPr lang="en-US" dirty="0"/>
              <a:t> </a:t>
            </a:r>
            <a:r>
              <a:rPr lang="en-US" b="1" dirty="0"/>
              <a:t>Caecilians</a:t>
            </a:r>
            <a:r>
              <a:rPr lang="en-US" dirty="0"/>
              <a:t> </a:t>
            </a:r>
          </a:p>
        </p:txBody>
      </p:sp>
      <p:sp>
        <p:nvSpPr>
          <p:cNvPr id="4" name="Rectangle 3"/>
          <p:cNvSpPr/>
          <p:nvPr/>
        </p:nvSpPr>
        <p:spPr>
          <a:xfrm>
            <a:off x="304800" y="4114800"/>
            <a:ext cx="8534400" cy="2554545"/>
          </a:xfrm>
          <a:prstGeom prst="rect">
            <a:avLst/>
          </a:prstGeom>
        </p:spPr>
        <p:txBody>
          <a:bodyPr wrap="square">
            <a:spAutoFit/>
          </a:bodyPr>
          <a:lstStyle/>
          <a:p>
            <a:r>
              <a:rPr lang="en-US" sz="2000" dirty="0"/>
              <a:t> </a:t>
            </a:r>
            <a:r>
              <a:rPr lang="en-US" sz="2000" b="1" dirty="0"/>
              <a:t>Caecilians</a:t>
            </a:r>
            <a:r>
              <a:rPr lang="en-US" sz="2000" dirty="0"/>
              <a:t> (</a:t>
            </a:r>
            <a:r>
              <a:rPr lang="en-US" sz="2000" u="sng" dirty="0">
                <a:hlinkClick r:id="rId2" tooltip="Help:IPA/English"/>
              </a:rPr>
              <a:t>/</a:t>
            </a:r>
            <a:r>
              <a:rPr lang="en-US" sz="2000" u="sng" dirty="0" err="1">
                <a:hlinkClick r:id="rId2" tooltip="Help:IPA/English"/>
              </a:rPr>
              <a:t>sɪˈsɪliən</a:t>
            </a:r>
            <a:r>
              <a:rPr lang="en-US" sz="2000" u="sng" dirty="0">
                <a:hlinkClick r:id="rId2" tooltip="Help:IPA/English"/>
              </a:rPr>
              <a:t>/</a:t>
            </a:r>
            <a:r>
              <a:rPr lang="en-US" sz="2000" dirty="0"/>
              <a:t>; </a:t>
            </a:r>
            <a:r>
              <a:rPr lang="en-US" sz="2000" u="sng" dirty="0">
                <a:hlinkClick r:id="rId3" tooltip="New Latin"/>
              </a:rPr>
              <a:t>New Latin</a:t>
            </a:r>
            <a:r>
              <a:rPr lang="en-US" sz="2000" dirty="0"/>
              <a:t> for "blind ones") are a group of limbless, vermiform or serpentine </a:t>
            </a:r>
            <a:r>
              <a:rPr lang="en-US" sz="2000" u="sng" dirty="0">
                <a:hlinkClick r:id="rId4" tooltip="Amphibian"/>
              </a:rPr>
              <a:t>amphibians</a:t>
            </a:r>
            <a:r>
              <a:rPr lang="en-US" sz="2000" dirty="0"/>
              <a:t>. They mostly live hidden in the ground and in stream substrates, making them the least familiar order of amphibians. All modern caecilians and their closest fossil relatives are grouped as a </a:t>
            </a:r>
            <a:r>
              <a:rPr lang="en-US" sz="2000" u="sng" dirty="0">
                <a:hlinkClick r:id="rId5" tooltip="Clade"/>
              </a:rPr>
              <a:t>clade</a:t>
            </a:r>
            <a:r>
              <a:rPr lang="en-US" sz="2000" dirty="0"/>
              <a:t>, </a:t>
            </a:r>
            <a:r>
              <a:rPr lang="en-US" sz="2000" b="1" dirty="0" err="1"/>
              <a:t>Apoda</a:t>
            </a:r>
            <a:r>
              <a:rPr lang="en-US" sz="2000" dirty="0"/>
              <a:t>, within the larger group </a:t>
            </a:r>
            <a:r>
              <a:rPr lang="en-US" sz="2000" u="sng" dirty="0" err="1">
                <a:hlinkClick r:id="rId6" tooltip="Gymnophiona"/>
              </a:rPr>
              <a:t>Gymnophiona</a:t>
            </a:r>
            <a:r>
              <a:rPr lang="en-US" sz="2000" dirty="0"/>
              <a:t>, which also includes more primitive extinct caecilian-like amphibians.</a:t>
            </a:r>
            <a:r>
              <a:rPr lang="en-US" sz="2000" u="sng" baseline="30000" dirty="0">
                <a:hlinkClick r:id="rId7"/>
              </a:rPr>
              <a:t>[1]</a:t>
            </a:r>
            <a:r>
              <a:rPr lang="en-US" sz="2000" dirty="0"/>
              <a:t> Caecilians are mostly distributed in the tropics of South and Central America, Africa, and southern Asia. Their diet consists of small subterranean creatures such as earthworms.</a:t>
            </a:r>
          </a:p>
        </p:txBody>
      </p:sp>
      <p:pic>
        <p:nvPicPr>
          <p:cNvPr id="6147" name="Picture 3" descr="C:\Users\Harshit\Desktop\html\practice\Naigation bar\download (4).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5390" y="1458535"/>
            <a:ext cx="4724401" cy="280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876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133</TotalTime>
  <Words>1521</Words>
  <Application>Microsoft Office PowerPoint</Application>
  <PresentationFormat>On-screen Show (4:3)</PresentationFormat>
  <Paragraphs>85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Waveform</vt:lpstr>
      <vt:lpstr>SIKKIM WILDLIFE</vt:lpstr>
      <vt:lpstr>Intoduction</vt:lpstr>
      <vt:lpstr>Areas imperialis </vt:lpstr>
      <vt:lpstr>Sikkim wedge-billed babbler </vt:lpstr>
      <vt:lpstr>Clouded leopard </vt:lpstr>
      <vt:lpstr>Purple cochoa</vt:lpstr>
      <vt:lpstr>Tibetan fox </vt:lpstr>
      <vt:lpstr>Nepal gray langur </vt:lpstr>
      <vt:lpstr> Caecilians </vt:lpstr>
      <vt:lpstr>Salamanders</vt:lpstr>
      <vt:lpstr>Frogs </vt:lpstr>
      <vt:lpstr>Chinese pangolin </vt:lpstr>
      <vt:lpstr>Upland pipit </vt:lpstr>
      <vt:lpstr>Blue-fronted robin </vt:lpstr>
      <vt:lpstr>Himalayan serow</vt:lpstr>
      <vt:lpstr>Gould's shortwing </vt:lpstr>
      <vt:lpstr>Bhutan takin </vt:lpstr>
      <vt:lpstr>Sikkim treecreeper </vt:lpstr>
      <vt:lpstr>Back-striped weasel</vt:lpstr>
      <vt:lpstr>Rufous-throated wren-babbler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SIKKIM WILDLIFE</dc:title>
  <dc:creator>Harshit</dc:creator>
  <cp:lastModifiedBy>Harshit</cp:lastModifiedBy>
  <cp:revision>15</cp:revision>
  <dcterms:created xsi:type="dcterms:W3CDTF">2020-10-24T05:08:27Z</dcterms:created>
  <dcterms:modified xsi:type="dcterms:W3CDTF">2020-10-24T07:25:23Z</dcterms:modified>
</cp:coreProperties>
</file>