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  <p:embeddedFont>
      <p:font typeface="Nunito" panose="020B0604020202020204" charset="0"/>
      <p:regular r:id="rId36"/>
      <p:bold r:id="rId37"/>
      <p:italic r:id="rId38"/>
      <p:boldItalic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FB19C1-0A4F-46E8-887A-B99A61C02ECA}">
  <a:tblStyle styleId="{35FB19C1-0A4F-46E8-887A-B99A61C02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Raj, Mitch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Function: least squares regression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learning_rate : the learning rate shrinks the contribution of each tree by learning_rate.  There is a trade-off between learning_rate and n_estimators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subsample: the number of samples to be used for fitting the individual base learners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n_estimators = 400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Raj’s Notes for Mitch: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avg_test=((ridge_gs2.predict(X_test_orig)) + (l_gs2.predict(X_test_orig)) + (gbr_gs.predict(X_test_orig)) +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(regr.predict(X_test_orig)))/4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lang="en" sz="1050">
                <a:highlight>
                  <a:srgbClr val="FFFFFF"/>
                </a:highlight>
              </a:rPr>
              <a:t>0.11668570147013792</a:t>
            </a:r>
            <a:endParaRPr sz="1050"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test_prediction=((ridge_gs2.predict(test_org_features)) + (l_gs2.predict(test_org_features)) + (gbr_gs.predict(test_org_features)) +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(regr.predict(test_org_features)))/4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Predicting Iowa Housing Prices:</a:t>
            </a:r>
            <a:endParaRPr sz="3600"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an Exercise in Machine Learning</a:t>
            </a:r>
            <a:endParaRPr sz="3600" b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3471825" y="4246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Kye, Mitchell Hung, Raj Tiwari, Tyler Williams</a:t>
            </a: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2075900" y="1218025"/>
            <a:ext cx="4707300" cy="2657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 plus one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Square footage variables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Ordinal variables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Variables coded on ordinal scale (poor - excellent)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Nominal variables</a:t>
            </a:r>
            <a:endParaRPr sz="140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Reduce number of groups in a variable (MSSubClass into one story, 2 story, projects, duplex)</a:t>
            </a:r>
            <a:endParaRPr sz="1400"/>
          </a:p>
        </p:txBody>
      </p:sp>
      <p:sp>
        <p:nvSpPr>
          <p:cNvPr id="221" name="Shape 221"/>
          <p:cNvSpPr/>
          <p:nvPr/>
        </p:nvSpPr>
        <p:spPr>
          <a:xfrm>
            <a:off x="714000" y="1851125"/>
            <a:ext cx="7505700" cy="2261100"/>
          </a:xfrm>
          <a:prstGeom prst="round1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Modeling and Hyperparameter Tuning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Approach to Modeling</a:t>
            </a: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Purpose</a:t>
            </a:r>
            <a:r>
              <a:rPr lang="en"/>
              <a:t>: To identify a model or a suite models which minimizes the Root Mean Squared Error (RMSE) when predicting home prices.  </a:t>
            </a: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b="1"/>
              <a:t>Work through the bias-variance trade-off hands on and identify the ‘best’ approach for this prediction problem.</a:t>
            </a:r>
            <a:endParaRPr b="1"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0" y="2665050"/>
            <a:ext cx="4323924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950" y="3788675"/>
            <a:ext cx="4361034" cy="4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488600" y="588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0" y="588400"/>
            <a:ext cx="4435900" cy="39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75" y="1917251"/>
            <a:ext cx="3891949" cy="296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819150" y="1726275"/>
            <a:ext cx="7505700" cy="26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 correlation plot (and Excel!), we identified multicollinearity in our feature set and dropped redundant variables.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u="sng" dirty="0"/>
              <a:t>Features Dropped/Additional Feature Engineering:</a:t>
            </a:r>
            <a:endParaRPr b="1" u="sng" dirty="0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Add Overall Quality Feature 		4.  Limited bathroom count features to two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Drop GarageCond, GarageFinish, etc.	5.  Drop Lot Frontage (correlated with Lot Area)</a:t>
            </a:r>
            <a:endParaRPr dirty="0"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Keep only Total Finished SF		6.  Drop AbvGrndRoomSize (corr. w/TotRmsAbvGr)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ended proceeding with two sets of features throughout our ML learning expedition, the ‘complete’ feature set (172 features), and a dataset controlled for Multicollinearity (149). 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Multicollinearity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75" y="1480900"/>
            <a:ext cx="5809000" cy="32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65000" y="1533800"/>
            <a:ext cx="2628900" cy="17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Lasso?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With 172  features, we viewed Lasso as an efficient method to control for multicollinearity.</a:t>
            </a:r>
            <a:endParaRPr sz="1400"/>
          </a:p>
          <a:p>
            <a: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Supports the identification of features that are most critical in predicting home prices. </a:t>
            </a:r>
            <a:endParaRPr sz="1400"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Regression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6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51" y="1946675"/>
            <a:ext cx="3620375" cy="10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050" y="1513685"/>
            <a:ext cx="4579524" cy="311878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Shape 263"/>
          <p:cNvSpPr txBox="1"/>
          <p:nvPr/>
        </p:nvSpPr>
        <p:spPr>
          <a:xfrm>
            <a:off x="510950" y="3609700"/>
            <a:ext cx="37731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GridSearchCV, with 5-fold cross validation to derive the best parameters: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Alpha: </a:t>
            </a:r>
            <a:r>
              <a:rPr lang="en" sz="1300">
                <a:highlight>
                  <a:srgbClr val="FFFFFF"/>
                </a:highlight>
              </a:rPr>
              <a:t>0.00048413</a:t>
            </a:r>
            <a:endParaRPr sz="1300"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RMSE: </a:t>
            </a:r>
            <a:r>
              <a:rPr lang="en" sz="1300">
                <a:highlight>
                  <a:srgbClr val="FFFFFF"/>
                </a:highlight>
              </a:rPr>
              <a:t>0.119485</a:t>
            </a:r>
            <a:endParaRPr sz="1300"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Best Score: </a:t>
            </a:r>
            <a:r>
              <a:rPr lang="en" sz="1300">
                <a:highlight>
                  <a:srgbClr val="FFFFFF"/>
                </a:highlight>
              </a:rPr>
              <a:t>0.9154837</a:t>
            </a:r>
            <a:endParaRPr sz="1300"/>
          </a:p>
        </p:txBody>
      </p:sp>
      <p:sp>
        <p:nvSpPr>
          <p:cNvPr id="264" name="Shape 264"/>
          <p:cNvSpPr/>
          <p:nvPr/>
        </p:nvSpPr>
        <p:spPr>
          <a:xfrm>
            <a:off x="370225" y="3424600"/>
            <a:ext cx="3543600" cy="1428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178275" y="1679225"/>
            <a:ext cx="4512900" cy="29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team took a unique approach towards MLR. What was it and Why?</a:t>
            </a:r>
            <a:endParaRPr b="1"/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We used the coefficients identified from L1 regularization as significant (i.e. not shrunk to 0).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Due to its superior performance, we felt like Lasso was noteworthy in terms of identifying the features important for our prediction - perhaps more better than our own intuition!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MLR Results: </a:t>
            </a:r>
            <a:r>
              <a:rPr lang="en" b="1"/>
              <a:t>RMSE (.1203)</a:t>
            </a:r>
            <a:endParaRPr b="1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00" y="1800200"/>
            <a:ext cx="3869975" cy="245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819150" y="3215750"/>
            <a:ext cx="7505700" cy="14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Results (Alpha: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9.4813, RMSE: 0.1207, Best Score: 0.9157)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L2 Regularization helps account for the natural collinearity found in our feature set. As the alpha increases, the complexity decreases, preventing over-fitting. 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Through our analysis, we were surprised to find a better score with Lasso than Ridge. We thought the L1 regularization works best when there way more than only 172 features. 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00200"/>
            <a:ext cx="2903614" cy="95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555350" y="1679250"/>
            <a:ext cx="3450900" cy="126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95" y="845600"/>
            <a:ext cx="3633830" cy="23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736650" y="357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92700" y="2461325"/>
            <a:ext cx="1917300" cy="18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GridSearchCV with 5 fold cross validation to find the best parameters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Score: 0.905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RMSE: 0.12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87" name="Shape 287"/>
          <p:cNvGraphicFramePr/>
          <p:nvPr/>
        </p:nvGraphicFramePr>
        <p:xfrm>
          <a:off x="303500" y="920133"/>
          <a:ext cx="6226950" cy="408414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20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2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max_depth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depth of a tree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2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n_estimators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trees in the forest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144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min_samples_leaf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to be at a leaf node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min_samples_split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minimum number of samples to split an internal node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max_features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features to consider when looking for the best split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sqrt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8" name="Shape 288"/>
          <p:cNvSpPr/>
          <p:nvPr/>
        </p:nvSpPr>
        <p:spPr>
          <a:xfrm>
            <a:off x="290900" y="899125"/>
            <a:ext cx="6254100" cy="4006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Objective: Predict housing prices in Ames, Iowa, using learned machine learning skills.</a:t>
            </a:r>
            <a:endParaRPr sz="3000"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736650" y="3579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0" y="1088053"/>
            <a:ext cx="6226950" cy="331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Regression</a:t>
            </a: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719050" y="1800200"/>
            <a:ext cx="16059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GridSearchCV with 5 fold cross validation to find the best parameters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Best Score: 0.911</a:t>
            </a:r>
            <a:endParaRPr/>
          </a:p>
        </p:txBody>
      </p:sp>
      <p:graphicFrame>
        <p:nvGraphicFramePr>
          <p:cNvPr id="301" name="Shape 301"/>
          <p:cNvGraphicFramePr/>
          <p:nvPr/>
        </p:nvGraphicFramePr>
        <p:xfrm>
          <a:off x="952500" y="1809750"/>
          <a:ext cx="5493900" cy="2507725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183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Parameter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Description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Value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4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learning_rate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 of the tree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48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subsample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Fraction of samples to be used for fitting the individual base learners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2" name="Shape 302"/>
          <p:cNvSpPr/>
          <p:nvPr/>
        </p:nvSpPr>
        <p:spPr>
          <a:xfrm>
            <a:off x="952000" y="1785025"/>
            <a:ext cx="5493900" cy="2507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3" name="Shape 303"/>
          <p:cNvCxnSpPr/>
          <p:nvPr/>
        </p:nvCxnSpPr>
        <p:spPr>
          <a:xfrm>
            <a:off x="938800" y="2406475"/>
            <a:ext cx="5513700" cy="2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 by Average</a:t>
            </a:r>
            <a:endParaRPr/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819150" y="15056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it sounds like: outputting housing prices using multiple models, then taking the mean </a:t>
            </a: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2382650" y="20101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2382650" y="26673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2382650" y="3283825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Gradient Boosting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2382650" y="39055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Shape 319"/>
          <p:cNvSpPr/>
          <p:nvPr/>
        </p:nvSpPr>
        <p:spPr>
          <a:xfrm>
            <a:off x="4046500" y="2989825"/>
            <a:ext cx="1275300" cy="4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Shape 320"/>
          <p:cNvCxnSpPr>
            <a:stCxn id="319" idx="1"/>
            <a:endCxn id="315" idx="3"/>
          </p:cNvCxnSpPr>
          <p:nvPr/>
        </p:nvCxnSpPr>
        <p:spPr>
          <a:xfrm rot="10800000">
            <a:off x="3151300" y="2271925"/>
            <a:ext cx="895200" cy="929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Shape 321"/>
          <p:cNvCxnSpPr>
            <a:stCxn id="316" idx="3"/>
            <a:endCxn id="319" idx="1"/>
          </p:cNvCxnSpPr>
          <p:nvPr/>
        </p:nvCxnSpPr>
        <p:spPr>
          <a:xfrm>
            <a:off x="3151250" y="2929050"/>
            <a:ext cx="895200" cy="272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Shape 322"/>
          <p:cNvCxnSpPr>
            <a:stCxn id="317" idx="3"/>
            <a:endCxn id="319" idx="1"/>
          </p:cNvCxnSpPr>
          <p:nvPr/>
        </p:nvCxnSpPr>
        <p:spPr>
          <a:xfrm rot="10800000" flipH="1">
            <a:off x="3151250" y="3201175"/>
            <a:ext cx="895200" cy="344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Shape 323"/>
          <p:cNvCxnSpPr>
            <a:stCxn id="318" idx="3"/>
            <a:endCxn id="319" idx="1"/>
          </p:cNvCxnSpPr>
          <p:nvPr/>
        </p:nvCxnSpPr>
        <p:spPr>
          <a:xfrm rot="10800000" flipH="1">
            <a:off x="3151250" y="3200950"/>
            <a:ext cx="895200" cy="966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" name="Shape 324"/>
          <p:cNvSpPr/>
          <p:nvPr/>
        </p:nvSpPr>
        <p:spPr>
          <a:xfrm>
            <a:off x="5870900" y="2989675"/>
            <a:ext cx="1545600" cy="4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Shape 325"/>
          <p:cNvCxnSpPr>
            <a:stCxn id="319" idx="3"/>
            <a:endCxn id="324" idx="1"/>
          </p:cNvCxnSpPr>
          <p:nvPr/>
        </p:nvCxnSpPr>
        <p:spPr>
          <a:xfrm>
            <a:off x="5321800" y="3201025"/>
            <a:ext cx="54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Shape 326"/>
          <p:cNvSpPr txBox="1"/>
          <p:nvPr/>
        </p:nvSpPr>
        <p:spPr>
          <a:xfrm>
            <a:off x="5871000" y="3411550"/>
            <a:ext cx="154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Test RMSE: 0.11668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Kaggle RMSE: 0.12582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521375" y="1917750"/>
            <a:ext cx="7686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9.4813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0.00048413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learning_rate: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0.0846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subsample: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See slide 22 for hyper-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773050" y="17053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1773050" y="23625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1773050" y="2979025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Gradient Boosting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773050" y="3600700"/>
            <a:ext cx="768600" cy="52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3436900" y="2685025"/>
            <a:ext cx="1275300" cy="4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n-D Matrix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Shape 338"/>
          <p:cNvCxnSpPr>
            <a:stCxn id="337" idx="1"/>
            <a:endCxn id="333" idx="3"/>
          </p:cNvCxnSpPr>
          <p:nvPr/>
        </p:nvCxnSpPr>
        <p:spPr>
          <a:xfrm rot="10800000">
            <a:off x="2541700" y="1967125"/>
            <a:ext cx="895200" cy="929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Shape 339"/>
          <p:cNvCxnSpPr>
            <a:stCxn id="334" idx="3"/>
            <a:endCxn id="337" idx="1"/>
          </p:cNvCxnSpPr>
          <p:nvPr/>
        </p:nvCxnSpPr>
        <p:spPr>
          <a:xfrm>
            <a:off x="2541650" y="2624250"/>
            <a:ext cx="895200" cy="272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Shape 340"/>
          <p:cNvCxnSpPr>
            <a:stCxn id="335" idx="3"/>
            <a:endCxn id="337" idx="1"/>
          </p:cNvCxnSpPr>
          <p:nvPr/>
        </p:nvCxnSpPr>
        <p:spPr>
          <a:xfrm rot="10800000" flipH="1">
            <a:off x="2541650" y="2896375"/>
            <a:ext cx="895200" cy="3444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Shape 341"/>
          <p:cNvCxnSpPr>
            <a:stCxn id="336" idx="3"/>
            <a:endCxn id="337" idx="1"/>
          </p:cNvCxnSpPr>
          <p:nvPr/>
        </p:nvCxnSpPr>
        <p:spPr>
          <a:xfrm rot="10800000" flipH="1">
            <a:off x="2541650" y="2896150"/>
            <a:ext cx="895200" cy="9663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Shape 342"/>
          <p:cNvSpPr/>
          <p:nvPr/>
        </p:nvSpPr>
        <p:spPr>
          <a:xfrm>
            <a:off x="6480500" y="2684875"/>
            <a:ext cx="1545600" cy="42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Result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480600" y="3106750"/>
            <a:ext cx="1545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Kaggle RMSE: 0.12567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Shape 344"/>
          <p:cNvSpPr txBox="1"/>
          <p:nvPr/>
        </p:nvSpPr>
        <p:spPr>
          <a:xfrm>
            <a:off x="911775" y="1612950"/>
            <a:ext cx="7686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9.4813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alpha: 0.00048413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learning_rate: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0.0846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subsample: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0.6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See slide 22 for hyper-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Shape 345"/>
          <p:cNvSpPr/>
          <p:nvPr/>
        </p:nvSpPr>
        <p:spPr>
          <a:xfrm>
            <a:off x="4988300" y="2684450"/>
            <a:ext cx="1210800" cy="422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MLR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Shape 346"/>
          <p:cNvCxnSpPr>
            <a:stCxn id="337" idx="3"/>
            <a:endCxn id="345" idx="2"/>
          </p:cNvCxnSpPr>
          <p:nvPr/>
        </p:nvCxnSpPr>
        <p:spPr>
          <a:xfrm rot="10800000" flipH="1">
            <a:off x="4712200" y="2895625"/>
            <a:ext cx="2760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Shape 347"/>
          <p:cNvCxnSpPr>
            <a:stCxn id="345" idx="0"/>
            <a:endCxn id="342" idx="1"/>
          </p:cNvCxnSpPr>
          <p:nvPr/>
        </p:nvCxnSpPr>
        <p:spPr>
          <a:xfrm>
            <a:off x="6199100" y="2895650"/>
            <a:ext cx="281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 </a:t>
            </a:r>
            <a:r>
              <a:rPr lang="en" b="1"/>
              <a:t>consistency </a:t>
            </a:r>
            <a:r>
              <a:rPr lang="en"/>
              <a:t>among our primary models as to the </a:t>
            </a:r>
            <a:r>
              <a:rPr lang="en" sz="1200" b="1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strongest predictors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(e.g. Total SF, Quality) 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11150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200" b="1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Multicollinearity Conundrum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should we disregard our advanced feature engineering which attempted to account for multicollinearity even though it performed worse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04800" rtl="0">
              <a:spcBef>
                <a:spcPts val="1000"/>
              </a:spcBef>
              <a:spcAft>
                <a:spcPts val="0"/>
              </a:spcAft>
              <a:buClr>
                <a:srgbClr val="02020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Chasing the </a:t>
            </a:r>
            <a:r>
              <a:rPr lang="en" sz="1200" b="1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lowest RMSE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we choose to focus on model interability rather than overemphasize the prediction power on Kaggle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457200" lvl="0" indent="-304800">
              <a:spcBef>
                <a:spcPts val="1000"/>
              </a:spcBef>
              <a:spcAft>
                <a:spcPts val="1000"/>
              </a:spcAft>
              <a:buClr>
                <a:srgbClr val="020202"/>
              </a:buClr>
              <a:buSzPts val="1200"/>
              <a:buFont typeface="Lato"/>
              <a:buChar char="●"/>
            </a:pPr>
            <a:r>
              <a:rPr lang="en" sz="1200" b="1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Simplicity over complication</a:t>
            </a:r>
            <a:r>
              <a:rPr lang="en" sz="1200">
                <a:solidFill>
                  <a:srgbClr val="02020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- is the size of the data set affecting the performance of the advanced machine learning process</a:t>
            </a:r>
            <a:endParaRPr sz="1200">
              <a:solidFill>
                <a:srgbClr val="02020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A72A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Shape 143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144" name="Shape 14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sz="9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Parse through the data to see if any imputations or changes need to be made to the dataset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Shape 148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149" name="Shape 149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A72A1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Feature Engineering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Create or modify features with which our models can more accurately predict than with the vanilla dataset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154" name="Shape 154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Initial Modeling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In essence: try out a bunch of different models and figure out which works best!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Shape 158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159" name="Shape 159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Hyperparameter Tuning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Based on results, tune our model hyperparameters to increase predictive power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6078090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164" name="Shape 164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w="38100" cap="flat" cmpd="sng">
              <a:solidFill>
                <a:srgbClr val="98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latin typeface="Roboto"/>
                  <a:ea typeface="Roboto"/>
                  <a:cs typeface="Roboto"/>
                  <a:sym typeface="Roboto"/>
                </a:rPr>
                <a:t>Submit to Kaggle</a:t>
              </a:r>
              <a:endParaRPr sz="10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Cross our fingers and hope for a good score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Shape 167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600" b="1"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 sz="6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name="adj" fmla="val 5000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Shape 171"/>
          <p:cNvCxnSpPr>
            <a:stCxn id="161" idx="2"/>
            <a:endCxn id="151" idx="2"/>
          </p:cNvCxnSpPr>
          <p:nvPr/>
        </p:nvCxnSpPr>
        <p:spPr>
          <a:xfrm rot="5400000">
            <a:off x="4589640" y="2152175"/>
            <a:ext cx="600" cy="3413100"/>
          </a:xfrm>
          <a:prstGeom prst="curvedConnector3">
            <a:avLst>
              <a:gd name="adj1" fmla="val 7484584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Target Variable - Housing </a:t>
            </a:r>
            <a:endParaRPr sz="1800" b="1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" y="2394100"/>
            <a:ext cx="37338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825" y="1268725"/>
            <a:ext cx="3671325" cy="25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819150" y="1646950"/>
            <a:ext cx="273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b="1"/>
              <a:t>Log of Sale Price</a:t>
            </a:r>
            <a:endParaRPr sz="2400" b="1"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925" y="1452425"/>
            <a:ext cx="4645350" cy="29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00" y="1610275"/>
            <a:ext cx="5281401" cy="300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8" name="Shape 198"/>
          <p:cNvGraphicFramePr/>
          <p:nvPr/>
        </p:nvGraphicFramePr>
        <p:xfrm>
          <a:off x="819150" y="1996625"/>
          <a:ext cx="7239000" cy="2255370"/>
        </p:xfrm>
        <a:graphic>
          <a:graphicData uri="http://schemas.openxmlformats.org/drawingml/2006/table">
            <a:tbl>
              <a:tblPr>
                <a:noFill/>
                <a:tableStyleId>{35FB19C1-0A4F-46E8-887A-B99A61C02ECA}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highlight>
                            <a:srgbClr val="FFF2CC"/>
                          </a:highlight>
                        </a:rPr>
                        <a:t>Missing Data Categories</a:t>
                      </a:r>
                      <a:endParaRPr sz="1800" b="1">
                        <a:highlight>
                          <a:srgbClr val="FFF2CC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Type of Missing</a:t>
                      </a:r>
                      <a:endParaRPr u="sng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/>
                        <a:t>Variables</a:t>
                      </a:r>
                      <a:endParaRPr u="sng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 to Zero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Basement Quality, Basement Condition, Fireplace Quality, etc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At Random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Lot Frontage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Due to Coding of Variable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Garage Year Built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Shape 199"/>
          <p:cNvSpPr/>
          <p:nvPr/>
        </p:nvSpPr>
        <p:spPr>
          <a:xfrm>
            <a:off x="819775" y="1970125"/>
            <a:ext cx="7239000" cy="22383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Garage Year Built</a:t>
            </a:r>
            <a:endParaRPr sz="18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Log(Sale Date - Garage Year Built)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 to largest date because, in predicting sale prices, having no garage is likely similar to have a very old garage.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i="1"/>
              <a:t>Lot Frontage</a:t>
            </a:r>
            <a:endParaRPr sz="1800" i="1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Imputation (5 imputatations, used all predictors)</a:t>
            </a:r>
            <a:endParaRPr sz="1800"/>
          </a:p>
          <a:p>
            <a:pPr marL="45720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74350" y="1956900"/>
            <a:ext cx="7523400" cy="2366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819150" y="766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727650" y="13514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/>
              <a:t>Dropped Variables with little variation</a:t>
            </a:r>
            <a:endParaRPr sz="1800" b="1" u="sng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00" y="1806550"/>
            <a:ext cx="4066426" cy="28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2618025" y="1758575"/>
            <a:ext cx="4095000" cy="2935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On-screen Show (16:9)</PresentationFormat>
  <Paragraphs>215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Lato</vt:lpstr>
      <vt:lpstr>Arial</vt:lpstr>
      <vt:lpstr>Nunito</vt:lpstr>
      <vt:lpstr>Droid Serif</vt:lpstr>
      <vt:lpstr>Roboto</vt:lpstr>
      <vt:lpstr>Shift</vt:lpstr>
      <vt:lpstr>Predicting Iowa Housing Prices: an Exercise in Machine Learning</vt:lpstr>
      <vt:lpstr>Project Overview</vt:lpstr>
      <vt:lpstr>Project Overview</vt:lpstr>
      <vt:lpstr>Target Variable</vt:lpstr>
      <vt:lpstr>Target Variable</vt:lpstr>
      <vt:lpstr>Missing Data</vt:lpstr>
      <vt:lpstr>Missing Data </vt:lpstr>
      <vt:lpstr>Missing Data</vt:lpstr>
      <vt:lpstr>Feature Engineering</vt:lpstr>
      <vt:lpstr>Feature Engineering</vt:lpstr>
      <vt:lpstr>Initial Modeling and Hyperparameter Tuning</vt:lpstr>
      <vt:lpstr>General Approach to Modeling</vt:lpstr>
      <vt:lpstr>Exploratory Data  Analysis </vt:lpstr>
      <vt:lpstr>Reducing Multicollinearity </vt:lpstr>
      <vt:lpstr>Lasso Regression</vt:lpstr>
      <vt:lpstr>Lasso Regression</vt:lpstr>
      <vt:lpstr>Multiple Linear Regression</vt:lpstr>
      <vt:lpstr>Ridge Regression</vt:lpstr>
      <vt:lpstr>Random Forest</vt:lpstr>
      <vt:lpstr>Random Forest</vt:lpstr>
      <vt:lpstr>Gradient Boosting Regression</vt:lpstr>
      <vt:lpstr>Ensembling</vt:lpstr>
      <vt:lpstr>Ensembling by Average</vt:lpstr>
      <vt:lpstr>Stacking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Iowa Housing Prices: an Exercise in Machine Learning</dc:title>
  <cp:lastModifiedBy>Raj Tiwari</cp:lastModifiedBy>
  <cp:revision>1</cp:revision>
  <dcterms:modified xsi:type="dcterms:W3CDTF">2018-03-12T13:58:29Z</dcterms:modified>
</cp:coreProperties>
</file>