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Libre Franklin"/>
      <p:regular r:id="rId9"/>
      <p:bold r:id="rId10"/>
      <p:italic r:id="rId11"/>
      <p:boldItalic r:id="rId12"/>
    </p:embeddedFont>
    <p:embeddedFont>
      <p:font typeface="Franklin Gothic"/>
      <p:bold r:id="rId13"/>
    </p:embeddedFont>
    <p:embeddedFont>
      <p:font typeface="Roboto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ARjwyre4+2U79ouwSZaesGiN1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ibreFranklin-italic.fntdata"/><Relationship Id="rId10" Type="http://schemas.openxmlformats.org/officeDocument/2006/relationships/font" Target="fonts/LibreFranklin-bold.fntdata"/><Relationship Id="rId13" Type="http://schemas.openxmlformats.org/officeDocument/2006/relationships/font" Target="fonts/FranklinGothic-bold.fntdata"/><Relationship Id="rId12"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LibreFranklin-regular.fntdata"/><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7"/>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6"/>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6"/>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6"/>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6"/>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6"/>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6"/>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6"/>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6"/>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6"/>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6"/>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6"/>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6"/>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7"/>
          <p:cNvGrpSpPr/>
          <p:nvPr/>
        </p:nvGrpSpPr>
        <p:grpSpPr>
          <a:xfrm flipH="1" rot="5400000">
            <a:off x="0" y="3900132"/>
            <a:ext cx="2959226" cy="2959226"/>
            <a:chOff x="0" y="12289"/>
            <a:chExt cx="3550" cy="3551"/>
          </a:xfrm>
        </p:grpSpPr>
        <p:sp>
          <p:nvSpPr>
            <p:cNvPr id="165" name="Google Shape;165;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7"/>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7"/>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7"/>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7"/>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8"/>
          <p:cNvGrpSpPr/>
          <p:nvPr/>
        </p:nvGrpSpPr>
        <p:grpSpPr>
          <a:xfrm flipH="1" rot="5400000">
            <a:off x="0" y="3900132"/>
            <a:ext cx="2959226" cy="2959226"/>
            <a:chOff x="0" y="12289"/>
            <a:chExt cx="3550" cy="3551"/>
          </a:xfrm>
        </p:grpSpPr>
        <p:sp>
          <p:nvSpPr>
            <p:cNvPr id="180" name="Google Shape;180;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8"/>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9"/>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9"/>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9"/>
          <p:cNvSpPr/>
          <p:nvPr>
            <p:ph idx="3" type="pic"/>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8"/>
          <p:cNvGrpSpPr/>
          <p:nvPr/>
        </p:nvGrpSpPr>
        <p:grpSpPr>
          <a:xfrm flipH="1" rot="5400000">
            <a:off x="0" y="3900132"/>
            <a:ext cx="2959226" cy="2959226"/>
            <a:chOff x="0" y="12289"/>
            <a:chExt cx="3550" cy="3551"/>
          </a:xfrm>
        </p:grpSpPr>
        <p:sp>
          <p:nvSpPr>
            <p:cNvPr id="25" name="Google Shape;25;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8"/>
          <p:cNvSpPr/>
          <p:nvPr>
            <p:ph idx="2" type="pic"/>
          </p:nvPr>
        </p:nvSpPr>
        <p:spPr>
          <a:xfrm>
            <a:off x="6096000" y="-22543"/>
            <a:ext cx="6096000" cy="6903086"/>
          </a:xfrm>
          <a:prstGeom prst="rect">
            <a:avLst/>
          </a:prstGeom>
          <a:noFill/>
          <a:ln>
            <a:noFill/>
          </a:ln>
        </p:spPr>
      </p:sp>
      <p:sp>
        <p:nvSpPr>
          <p:cNvPr id="29" name="Google Shape;29;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8"/>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10"/>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10"/>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10"/>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10"/>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10"/>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0"/>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10"/>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0"/>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10"/>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0"/>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11"/>
          <p:cNvSpPr/>
          <p:nvPr>
            <p:ph idx="2" type="pic"/>
          </p:nvPr>
        </p:nvSpPr>
        <p:spPr>
          <a:xfrm>
            <a:off x="0" y="0"/>
            <a:ext cx="12191998" cy="6858000"/>
          </a:xfrm>
          <a:prstGeom prst="rect">
            <a:avLst/>
          </a:prstGeom>
          <a:solidFill>
            <a:schemeClr val="accent2"/>
          </a:solidFill>
          <a:ln>
            <a:noFill/>
          </a:ln>
        </p:spPr>
      </p:sp>
      <p:sp>
        <p:nvSpPr>
          <p:cNvPr id="83" name="Google Shape;83;p11"/>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12"/>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flipH="1" rot="5400000">
            <a:off x="0" y="3900132"/>
            <a:ext cx="2959226" cy="2959226"/>
            <a:chOff x="0" y="12289"/>
            <a:chExt cx="3550" cy="3551"/>
          </a:xfrm>
        </p:grpSpPr>
        <p:sp>
          <p:nvSpPr>
            <p:cNvPr id="110" name="Google Shape;110;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5"/>
          <p:cNvGrpSpPr/>
          <p:nvPr/>
        </p:nvGrpSpPr>
        <p:grpSpPr>
          <a:xfrm flipH="1" rot="5400000">
            <a:off x="0" y="3900132"/>
            <a:ext cx="2959226" cy="2959226"/>
            <a:chOff x="0" y="12289"/>
            <a:chExt cx="3550" cy="3551"/>
          </a:xfrm>
        </p:grpSpPr>
        <p:sp>
          <p:nvSpPr>
            <p:cNvPr id="115" name="Google Shape;115;p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5"/>
          <p:cNvSpPr/>
          <p:nvPr>
            <p:ph idx="2" type="pic"/>
          </p:nvPr>
        </p:nvSpPr>
        <p:spPr>
          <a:xfrm>
            <a:off x="954268" y="2572883"/>
            <a:ext cx="2118245" cy="2037217"/>
          </a:xfrm>
          <a:prstGeom prst="rect">
            <a:avLst/>
          </a:prstGeom>
          <a:noFill/>
          <a:ln>
            <a:noFill/>
          </a:ln>
        </p:spPr>
      </p:sp>
      <p:sp>
        <p:nvSpPr>
          <p:cNvPr id="119" name="Google Shape;119;p15"/>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5"/>
          <p:cNvSpPr/>
          <p:nvPr>
            <p:ph idx="3" type="pic"/>
          </p:nvPr>
        </p:nvSpPr>
        <p:spPr>
          <a:xfrm>
            <a:off x="3658280" y="2572883"/>
            <a:ext cx="2118245" cy="2037217"/>
          </a:xfrm>
          <a:prstGeom prst="rect">
            <a:avLst/>
          </a:prstGeom>
          <a:noFill/>
          <a:ln>
            <a:noFill/>
          </a:ln>
        </p:spPr>
      </p:sp>
      <p:sp>
        <p:nvSpPr>
          <p:cNvPr id="122" name="Google Shape;122;p15"/>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5"/>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5"/>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5"/>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5"/>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5"/>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5"/>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5"/>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5"/>
          <p:cNvSpPr/>
          <p:nvPr>
            <p:ph idx="14" type="pic"/>
          </p:nvPr>
        </p:nvSpPr>
        <p:spPr>
          <a:xfrm>
            <a:off x="6362292" y="2572883"/>
            <a:ext cx="2118245" cy="2037217"/>
          </a:xfrm>
          <a:prstGeom prst="rect">
            <a:avLst/>
          </a:prstGeom>
          <a:noFill/>
          <a:ln>
            <a:noFill/>
          </a:ln>
        </p:spPr>
      </p:sp>
      <p:sp>
        <p:nvSpPr>
          <p:cNvPr id="137" name="Google Shape;137;p15"/>
          <p:cNvSpPr/>
          <p:nvPr>
            <p:ph idx="15" type="pic"/>
          </p:nvPr>
        </p:nvSpPr>
        <p:spPr>
          <a:xfrm>
            <a:off x="9112023" y="2572883"/>
            <a:ext cx="2118245" cy="2037217"/>
          </a:xfrm>
          <a:prstGeom prst="rect">
            <a:avLst/>
          </a:prstGeom>
          <a:noFill/>
          <a:ln>
            <a:noFill/>
          </a:ln>
        </p:spPr>
      </p:sp>
      <p:sp>
        <p:nvSpPr>
          <p:cNvPr id="138" name="Google Shape;138;p1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6"/>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5250254" y="413535"/>
            <a:ext cx="6461700" cy="1151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
          <p:cNvSpPr txBox="1"/>
          <p:nvPr>
            <p:ph idx="1" type="body"/>
          </p:nvPr>
        </p:nvSpPr>
        <p:spPr>
          <a:xfrm>
            <a:off x="5816400" y="1935296"/>
            <a:ext cx="6045600" cy="4922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t/>
            </a:r>
            <a:endParaRPr b="1">
              <a:latin typeface="Franklin Gothic"/>
              <a:ea typeface="Franklin Gothic"/>
              <a:cs typeface="Franklin Gothic"/>
              <a:sym typeface="Franklin Gothic"/>
            </a:endParaRPr>
          </a:p>
          <a:p>
            <a:pPr indent="0" lvl="0" marL="0" rtl="0" algn="l">
              <a:lnSpc>
                <a:spcPct val="90000"/>
              </a:lnSpc>
              <a:spcBef>
                <a:spcPts val="0"/>
              </a:spcBef>
              <a:spcAft>
                <a:spcPts val="0"/>
              </a:spcAft>
              <a:buClr>
                <a:schemeClr val="lt2"/>
              </a:buClr>
              <a:buSzPts val="1800"/>
              <a:buNone/>
            </a:pPr>
            <a:r>
              <a:rPr b="1" lang="en-US" sz="2000">
                <a:latin typeface="Franklin Gothic"/>
                <a:ea typeface="Franklin Gothic"/>
                <a:cs typeface="Franklin Gothic"/>
                <a:sym typeface="Franklin Gothic"/>
              </a:rPr>
              <a:t>Ministry/Organization Name/Student Innovation: </a:t>
            </a:r>
            <a:endParaRPr b="1" sz="2000"/>
          </a:p>
          <a:p>
            <a:pPr indent="0" lvl="0" marL="0" rtl="0" algn="l">
              <a:lnSpc>
                <a:spcPct val="90000"/>
              </a:lnSpc>
              <a:spcBef>
                <a:spcPts val="1000"/>
              </a:spcBef>
              <a:spcAft>
                <a:spcPts val="0"/>
              </a:spcAft>
              <a:buClr>
                <a:schemeClr val="lt2"/>
              </a:buClr>
              <a:buSzPts val="1800"/>
              <a:buNone/>
            </a:pPr>
            <a:r>
              <a:rPr lang="en-US" sz="2000">
                <a:solidFill>
                  <a:srgbClr val="212529"/>
                </a:solidFill>
                <a:highlight>
                  <a:srgbClr val="FFFFFF"/>
                </a:highlight>
                <a:latin typeface="Arial"/>
                <a:ea typeface="Arial"/>
                <a:cs typeface="Arial"/>
                <a:sym typeface="Arial"/>
              </a:rPr>
              <a:t>AICTE, MIC-Student Innovation</a:t>
            </a:r>
            <a:endParaRPr sz="2000">
              <a:latin typeface="Franklin Gothic"/>
              <a:ea typeface="Franklin Gothic"/>
              <a:cs typeface="Franklin Gothic"/>
              <a:sym typeface="Franklin Gothic"/>
            </a:endParaRPr>
          </a:p>
          <a:p>
            <a:pPr indent="0" lvl="0" marL="0" rtl="0" algn="l">
              <a:lnSpc>
                <a:spcPct val="150000"/>
              </a:lnSpc>
              <a:spcBef>
                <a:spcPts val="1000"/>
              </a:spcBef>
              <a:spcAft>
                <a:spcPts val="0"/>
              </a:spcAft>
              <a:buClr>
                <a:schemeClr val="lt2"/>
              </a:buClr>
              <a:buSzPts val="1800"/>
              <a:buNone/>
            </a:pPr>
            <a:r>
              <a:rPr b="1" lang="en-US" sz="2000">
                <a:latin typeface="Franklin Gothic"/>
                <a:ea typeface="Franklin Gothic"/>
                <a:cs typeface="Franklin Gothic"/>
                <a:sym typeface="Franklin Gothic"/>
              </a:rPr>
              <a:t>PS Code:</a:t>
            </a:r>
            <a:r>
              <a:rPr b="1" lang="en-US" sz="2000"/>
              <a:t> </a:t>
            </a:r>
            <a:r>
              <a:rPr lang="en-US" sz="2000">
                <a:solidFill>
                  <a:schemeClr val="dk1"/>
                </a:solidFill>
                <a:latin typeface="Franklin Gothic"/>
                <a:ea typeface="Franklin Gothic"/>
                <a:cs typeface="Franklin Gothic"/>
                <a:sym typeface="Franklin Gothic"/>
              </a:rPr>
              <a:t>SM972</a:t>
            </a:r>
            <a:br>
              <a:rPr lang="en-US" sz="2000">
                <a:latin typeface="Franklin Gothic"/>
                <a:ea typeface="Franklin Gothic"/>
                <a:cs typeface="Franklin Gothic"/>
                <a:sym typeface="Franklin Gothic"/>
              </a:rPr>
            </a:br>
            <a:r>
              <a:rPr b="1" lang="en-US" sz="2000">
                <a:latin typeface="Franklin Gothic"/>
                <a:ea typeface="Franklin Gothic"/>
                <a:cs typeface="Franklin Gothic"/>
                <a:sym typeface="Franklin Gothic"/>
              </a:rPr>
              <a:t>Problem Statement Title: </a:t>
            </a:r>
            <a:r>
              <a:rPr lang="en-US" sz="2000">
                <a:solidFill>
                  <a:schemeClr val="dk1"/>
                </a:solidFill>
                <a:highlight>
                  <a:srgbClr val="FFFFFF"/>
                </a:highlight>
                <a:latin typeface="Arial"/>
                <a:ea typeface="Arial"/>
                <a:cs typeface="Arial"/>
                <a:sym typeface="Arial"/>
              </a:rPr>
              <a:t>Student Innovation</a:t>
            </a:r>
            <a:br>
              <a:rPr lang="en-US" sz="2000">
                <a:latin typeface="Franklin Gothic"/>
                <a:ea typeface="Franklin Gothic"/>
                <a:cs typeface="Franklin Gothic"/>
                <a:sym typeface="Franklin Gothic"/>
              </a:rPr>
            </a:br>
            <a:r>
              <a:rPr b="1" lang="en-US" sz="2000">
                <a:latin typeface="Franklin Gothic"/>
                <a:ea typeface="Franklin Gothic"/>
                <a:cs typeface="Franklin Gothic"/>
                <a:sym typeface="Franklin Gothic"/>
              </a:rPr>
              <a:t>Team Name: </a:t>
            </a:r>
            <a:r>
              <a:rPr b="1" lang="en-US" sz="2000"/>
              <a:t> </a:t>
            </a:r>
            <a:r>
              <a:rPr lang="en-US" sz="2000">
                <a:solidFill>
                  <a:schemeClr val="dk1"/>
                </a:solidFill>
                <a:latin typeface="Franklin Gothic"/>
                <a:ea typeface="Franklin Gothic"/>
                <a:cs typeface="Franklin Gothic"/>
                <a:sym typeface="Franklin Gothic"/>
              </a:rPr>
              <a:t>SAYRAM-6G</a:t>
            </a:r>
            <a:br>
              <a:rPr lang="en-US" sz="2000">
                <a:latin typeface="Franklin Gothic"/>
                <a:ea typeface="Franklin Gothic"/>
                <a:cs typeface="Franklin Gothic"/>
                <a:sym typeface="Franklin Gothic"/>
              </a:rPr>
            </a:br>
            <a:r>
              <a:rPr b="1" lang="en-US" sz="2000">
                <a:latin typeface="Franklin Gothic"/>
                <a:ea typeface="Franklin Gothic"/>
                <a:cs typeface="Franklin Gothic"/>
                <a:sym typeface="Franklin Gothic"/>
              </a:rPr>
              <a:t>Team Leader Name:</a:t>
            </a:r>
            <a:r>
              <a:rPr b="1" lang="en-US" sz="2000"/>
              <a:t> </a:t>
            </a:r>
            <a:r>
              <a:rPr lang="en-US" sz="2000">
                <a:solidFill>
                  <a:schemeClr val="dk1"/>
                </a:solidFill>
                <a:latin typeface="Franklin Gothic"/>
                <a:ea typeface="Franklin Gothic"/>
                <a:cs typeface="Franklin Gothic"/>
                <a:sym typeface="Franklin Gothic"/>
              </a:rPr>
              <a:t>Shubham</a:t>
            </a:r>
            <a:br>
              <a:rPr lang="en-US" sz="2000">
                <a:latin typeface="Franklin Gothic"/>
                <a:ea typeface="Franklin Gothic"/>
                <a:cs typeface="Franklin Gothic"/>
                <a:sym typeface="Franklin Gothic"/>
              </a:rPr>
            </a:br>
            <a:r>
              <a:rPr b="1" lang="en-US" sz="2000">
                <a:latin typeface="Franklin Gothic"/>
                <a:ea typeface="Franklin Gothic"/>
                <a:cs typeface="Franklin Gothic"/>
                <a:sym typeface="Franklin Gothic"/>
              </a:rPr>
              <a:t>Institute Code (AISHE):</a:t>
            </a:r>
            <a:r>
              <a:rPr b="1" lang="en-US" sz="2000"/>
              <a:t> </a:t>
            </a:r>
            <a:r>
              <a:rPr lang="en-US" sz="2000">
                <a:solidFill>
                  <a:schemeClr val="dk1"/>
                </a:solidFill>
                <a:latin typeface="Franklin Gothic"/>
                <a:ea typeface="Franklin Gothic"/>
                <a:cs typeface="Franklin Gothic"/>
                <a:sym typeface="Franklin Gothic"/>
              </a:rPr>
              <a:t>U-1056</a:t>
            </a:r>
            <a:br>
              <a:rPr lang="en-US" sz="2000">
                <a:latin typeface="Franklin Gothic"/>
                <a:ea typeface="Franklin Gothic"/>
                <a:cs typeface="Franklin Gothic"/>
                <a:sym typeface="Franklin Gothic"/>
              </a:rPr>
            </a:br>
            <a:r>
              <a:rPr b="1" lang="en-US" sz="2000">
                <a:latin typeface="Franklin Gothic"/>
                <a:ea typeface="Franklin Gothic"/>
                <a:cs typeface="Franklin Gothic"/>
                <a:sym typeface="Franklin Gothic"/>
              </a:rPr>
              <a:t>Institute Name: </a:t>
            </a:r>
            <a:r>
              <a:rPr lang="en-US" sz="2000">
                <a:solidFill>
                  <a:schemeClr val="dk1"/>
                </a:solidFill>
                <a:latin typeface="Franklin Gothic"/>
                <a:ea typeface="Franklin Gothic"/>
                <a:cs typeface="Franklin Gothic"/>
                <a:sym typeface="Franklin Gothic"/>
              </a:rPr>
              <a:t>Netaji Subhas University of Technology</a:t>
            </a:r>
            <a:endParaRPr sz="2000">
              <a:solidFill>
                <a:schemeClr val="dk1"/>
              </a:solidFill>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b="1" lang="en-US" sz="2000">
                <a:latin typeface="Franklin Gothic"/>
                <a:ea typeface="Franklin Gothic"/>
                <a:cs typeface="Franklin Gothic"/>
                <a:sym typeface="Franklin Gothic"/>
              </a:rPr>
              <a:t>Theme Name: </a:t>
            </a:r>
            <a:r>
              <a:rPr b="1" lang="en-US" sz="2000">
                <a:solidFill>
                  <a:schemeClr val="dk1"/>
                </a:solidFill>
                <a:latin typeface="Franklin Gothic"/>
                <a:ea typeface="Franklin Gothic"/>
                <a:cs typeface="Franklin Gothic"/>
                <a:sym typeface="Franklin Gothic"/>
              </a:rPr>
              <a:t>LearnX (For Next Generation Learning)</a:t>
            </a:r>
            <a:endParaRPr b="1" sz="2000">
              <a:solidFill>
                <a:schemeClr val="dk1"/>
              </a:solidFill>
            </a:endParaRPr>
          </a:p>
        </p:txBody>
      </p:sp>
      <p:pic>
        <p:nvPicPr>
          <p:cNvPr id="212" name="Google Shape;212;p1"/>
          <p:cNvPicPr preferRelativeResize="0"/>
          <p:nvPr/>
        </p:nvPicPr>
        <p:blipFill rotWithShape="1">
          <a:blip r:embed="rId3">
            <a:alphaModFix/>
          </a:blip>
          <a:srcRect b="0" l="0" r="0" t="0"/>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
          <p:cNvSpPr txBox="1"/>
          <p:nvPr>
            <p:ph type="title"/>
          </p:nvPr>
        </p:nvSpPr>
        <p:spPr>
          <a:xfrm>
            <a:off x="964023" y="879063"/>
            <a:ext cx="5534431"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p:nvPr>
            <p:ph idx="1" type="body"/>
          </p:nvPr>
        </p:nvSpPr>
        <p:spPr>
          <a:xfrm>
            <a:off x="340788" y="2118463"/>
            <a:ext cx="6024000" cy="28773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457200" lvl="0" marL="0" rtl="0" algn="l">
              <a:lnSpc>
                <a:spcPct val="100000"/>
              </a:lnSpc>
              <a:spcBef>
                <a:spcPts val="0"/>
              </a:spcBef>
              <a:spcAft>
                <a:spcPts val="0"/>
              </a:spcAft>
              <a:buClr>
                <a:schemeClr val="lt2"/>
              </a:buClr>
              <a:buSzPts val="1800"/>
              <a:buNone/>
            </a:pPr>
            <a:r>
              <a:rPr lang="en-US" sz="1800">
                <a:solidFill>
                  <a:schemeClr val="lt2"/>
                </a:solidFill>
                <a:latin typeface="Franklin Gothic"/>
                <a:ea typeface="Franklin Gothic"/>
                <a:cs typeface="Franklin Gothic"/>
                <a:sym typeface="Franklin Gothic"/>
              </a:rPr>
              <a:t>Solution Description:</a:t>
            </a:r>
            <a:endParaRPr/>
          </a:p>
          <a:p>
            <a:pPr indent="-285750" lvl="0" marL="742950" rtl="0" algn="l">
              <a:lnSpc>
                <a:spcPct val="100000"/>
              </a:lnSpc>
              <a:spcBef>
                <a:spcPts val="1000"/>
              </a:spcBef>
              <a:spcAft>
                <a:spcPts val="0"/>
              </a:spcAft>
              <a:buClr>
                <a:schemeClr val="dk1"/>
              </a:buClr>
              <a:buSzPts val="1600"/>
              <a:buFont typeface="Noto Sans Symbols"/>
              <a:buChar char="⮚"/>
            </a:pPr>
            <a:r>
              <a:rPr lang="en-US"/>
              <a:t> The goal is to provide a platform for community based learning where students do not face any barriers to learning and doubt solving. </a:t>
            </a:r>
            <a:endParaRPr/>
          </a:p>
          <a:p>
            <a:pPr indent="-285750" lvl="0" marL="742950" rtl="0" algn="l">
              <a:lnSpc>
                <a:spcPct val="100000"/>
              </a:lnSpc>
              <a:spcBef>
                <a:spcPts val="1000"/>
              </a:spcBef>
              <a:spcAft>
                <a:spcPts val="0"/>
              </a:spcAft>
              <a:buSzPts val="1600"/>
              <a:buChar char="⮚"/>
            </a:pPr>
            <a:r>
              <a:rPr lang="en-US"/>
              <a:t>LearnX allows creation of educational communities by teachers, mentors, educators and professionals. This is supplemented by live interactive sessions(online meets) weekly to facilitate better understanding.</a:t>
            </a:r>
            <a:endParaRPr/>
          </a:p>
          <a:p>
            <a:pPr indent="-285750" lvl="0" marL="742950" rtl="0" algn="l">
              <a:lnSpc>
                <a:spcPct val="100000"/>
              </a:lnSpc>
              <a:spcBef>
                <a:spcPts val="1000"/>
              </a:spcBef>
              <a:spcAft>
                <a:spcPts val="0"/>
              </a:spcAft>
              <a:buSzPts val="1600"/>
              <a:buChar char="⮚"/>
            </a:pPr>
            <a:r>
              <a:rPr lang="en-US"/>
              <a:t>LearnX also displays a list of upcoming meets, events related to that community.</a:t>
            </a:r>
            <a:endParaRPr/>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219" name="Google Shape;219;p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20" name="Google Shape;220;p2"/>
          <p:cNvSpPr txBox="1"/>
          <p:nvPr/>
        </p:nvSpPr>
        <p:spPr>
          <a:xfrm>
            <a:off x="7378575" y="2118476"/>
            <a:ext cx="4689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txBox="1"/>
          <p:nvPr/>
        </p:nvSpPr>
        <p:spPr>
          <a:xfrm>
            <a:off x="6580650" y="3429000"/>
            <a:ext cx="5355300" cy="34515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457200" marR="0" rtl="0" algn="l">
              <a:lnSpc>
                <a:spcPct val="150000"/>
              </a:lnSpc>
              <a:spcBef>
                <a:spcPts val="0"/>
              </a:spcBef>
              <a:spcAft>
                <a:spcPts val="0"/>
              </a:spcAft>
              <a:buClr>
                <a:schemeClr val="lt2"/>
              </a:buClr>
              <a:buSzPts val="1800"/>
              <a:buFont typeface="Arial"/>
              <a:buNone/>
            </a:pPr>
            <a:r>
              <a:rPr lang="en-US" sz="1800">
                <a:solidFill>
                  <a:schemeClr val="lt2"/>
                </a:solidFill>
                <a:latin typeface="Franklin Gothic"/>
                <a:ea typeface="Franklin Gothic"/>
                <a:cs typeface="Franklin Gothic"/>
                <a:sym typeface="Franklin Gothic"/>
              </a:rPr>
              <a:t>Tech Stack</a:t>
            </a:r>
            <a:r>
              <a:rPr b="0" i="0" lang="en-US" sz="1600" u="none" cap="none" strike="noStrike">
                <a:solidFill>
                  <a:schemeClr val="dk1"/>
                </a:solidFill>
                <a:latin typeface="Libre Franklin"/>
                <a:ea typeface="Libre Franklin"/>
                <a:cs typeface="Libre Franklin"/>
                <a:sym typeface="Libre Franklin"/>
              </a:rPr>
              <a:t>:</a:t>
            </a:r>
            <a:endParaRPr/>
          </a:p>
          <a:p>
            <a:pPr indent="0" lvl="0" marL="457200" marR="0" rtl="0" algn="l">
              <a:lnSpc>
                <a:spcPct val="100000"/>
              </a:lnSpc>
              <a:spcBef>
                <a:spcPts val="0"/>
              </a:spcBef>
              <a:spcAft>
                <a:spcPts val="0"/>
              </a:spcAft>
              <a:buClr>
                <a:schemeClr val="lt2"/>
              </a:buClr>
              <a:buSzPts val="1800"/>
              <a:buFont typeface="Arial"/>
              <a:buNone/>
            </a:pPr>
            <a:r>
              <a:rPr b="1" lang="en-US" sz="1600">
                <a:latin typeface="Libre Franklin"/>
                <a:ea typeface="Libre Franklin"/>
                <a:cs typeface="Libre Franklin"/>
                <a:sym typeface="Libre Franklin"/>
              </a:rPr>
              <a:t>React js and Node js</a:t>
            </a:r>
            <a:r>
              <a:rPr lang="en-US" sz="1600">
                <a:latin typeface="Libre Franklin"/>
                <a:ea typeface="Libre Franklin"/>
                <a:cs typeface="Libre Franklin"/>
                <a:sym typeface="Libre Franklin"/>
              </a:rPr>
              <a:t> - </a:t>
            </a:r>
            <a:r>
              <a:rPr lang="en-US" sz="1600">
                <a:solidFill>
                  <a:schemeClr val="dk1"/>
                </a:solidFill>
                <a:latin typeface="Libre Franklin"/>
                <a:ea typeface="Libre Franklin"/>
                <a:cs typeface="Libre Franklin"/>
                <a:sym typeface="Libre Franklin"/>
              </a:rPr>
              <a:t>React is used for building UI components and Node.js is used for backend. </a:t>
            </a:r>
            <a:endParaRPr sz="1600">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lt2"/>
              </a:buClr>
              <a:buSzPts val="1800"/>
              <a:buFont typeface="Arial"/>
              <a:buNone/>
            </a:pPr>
            <a:r>
              <a:t/>
            </a:r>
            <a:endParaRPr sz="1600">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lt2"/>
              </a:buClr>
              <a:buSzPts val="1800"/>
              <a:buFont typeface="Arial"/>
              <a:buNone/>
            </a:pPr>
            <a:r>
              <a:rPr b="1" lang="en-US" sz="1600">
                <a:solidFill>
                  <a:schemeClr val="dk1"/>
                </a:solidFill>
                <a:latin typeface="Libre Franklin"/>
                <a:ea typeface="Libre Franklin"/>
                <a:cs typeface="Libre Franklin"/>
                <a:sym typeface="Libre Franklin"/>
              </a:rPr>
              <a:t>Socket.io</a:t>
            </a:r>
            <a:r>
              <a:rPr lang="en-US" sz="1600">
                <a:solidFill>
                  <a:schemeClr val="dk1"/>
                </a:solidFill>
                <a:latin typeface="Libre Franklin"/>
                <a:ea typeface="Libre Franklin"/>
                <a:cs typeface="Libre Franklin"/>
                <a:sym typeface="Libre Franklin"/>
              </a:rPr>
              <a:t> - It is Used for real-time bidirectional event based communication</a:t>
            </a:r>
            <a:endParaRPr sz="1600">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lt2"/>
              </a:buClr>
              <a:buSzPts val="1800"/>
              <a:buFont typeface="Arial"/>
              <a:buNone/>
            </a:pPr>
            <a:r>
              <a:t/>
            </a:r>
            <a:endParaRPr sz="1600">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lt2"/>
              </a:buClr>
              <a:buSzPts val="1800"/>
              <a:buFont typeface="Arial"/>
              <a:buNone/>
            </a:pPr>
            <a:r>
              <a:rPr b="1" lang="en-US" sz="1600">
                <a:solidFill>
                  <a:schemeClr val="dk1"/>
                </a:solidFill>
                <a:latin typeface="Libre Franklin"/>
                <a:ea typeface="Libre Franklin"/>
                <a:cs typeface="Libre Franklin"/>
                <a:sym typeface="Libre Franklin"/>
              </a:rPr>
              <a:t>Mongoose and express.js</a:t>
            </a:r>
            <a:r>
              <a:rPr lang="en-US" sz="1600">
                <a:solidFill>
                  <a:schemeClr val="dk1"/>
                </a:solidFill>
                <a:latin typeface="Libre Franklin"/>
                <a:ea typeface="Libre Franklin"/>
                <a:cs typeface="Libre Franklin"/>
                <a:sym typeface="Libre Franklin"/>
              </a:rPr>
              <a:t> - Mongoose was used for database and Express.js for providing server-side logic </a:t>
            </a:r>
            <a:endParaRPr sz="1600">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lt2"/>
              </a:buClr>
              <a:buSzPts val="1800"/>
              <a:buFont typeface="Arial"/>
              <a:buNone/>
            </a:pPr>
            <a:r>
              <a:t/>
            </a:r>
            <a:endParaRPr sz="1600">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lt2"/>
              </a:buClr>
              <a:buSzPts val="1800"/>
              <a:buFont typeface="Arial"/>
              <a:buNone/>
            </a:pPr>
            <a:r>
              <a:rPr b="1" lang="en-US" sz="1600">
                <a:solidFill>
                  <a:schemeClr val="dk1"/>
                </a:solidFill>
                <a:latin typeface="Libre Franklin"/>
                <a:ea typeface="Libre Franklin"/>
                <a:cs typeface="Libre Franklin"/>
                <a:sym typeface="Libre Franklin"/>
              </a:rPr>
              <a:t>Multer</a:t>
            </a:r>
            <a:r>
              <a:rPr lang="en-US" sz="1600">
                <a:solidFill>
                  <a:schemeClr val="dk1"/>
                </a:solidFill>
                <a:latin typeface="Libre Franklin"/>
                <a:ea typeface="Libre Franklin"/>
                <a:cs typeface="Libre Franklin"/>
                <a:sym typeface="Libre Franklin"/>
              </a:rPr>
              <a:t> - it was used  for handling multipart / form data. Particularly for uploading files</a:t>
            </a:r>
            <a:endParaRPr sz="16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chemeClr val="lt2"/>
              </a:buClr>
              <a:buSzPts val="1800"/>
              <a:buFont typeface="Arial"/>
              <a:buNone/>
            </a:pPr>
            <a:r>
              <a:t/>
            </a:r>
            <a:endParaRPr b="1" sz="11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chemeClr val="lt2"/>
              </a:buClr>
              <a:buSzPts val="1800"/>
              <a:buFont typeface="Arial"/>
              <a:buNone/>
            </a:pPr>
            <a:r>
              <a:t/>
            </a:r>
            <a:endParaRPr b="1">
              <a:solidFill>
                <a:schemeClr val="dk1"/>
              </a:solidFill>
            </a:endParaRPr>
          </a:p>
          <a:p>
            <a:pPr indent="0" lvl="0" marL="0" marR="0" rtl="0" algn="l">
              <a:lnSpc>
                <a:spcPct val="100000"/>
              </a:lnSpc>
              <a:spcBef>
                <a:spcPts val="0"/>
              </a:spcBef>
              <a:spcAft>
                <a:spcPts val="0"/>
              </a:spcAft>
              <a:buClr>
                <a:schemeClr val="lt2"/>
              </a:buClr>
              <a:buSzPts val="1800"/>
              <a:buFont typeface="Arial"/>
              <a:buNone/>
            </a:pPr>
            <a:r>
              <a:t/>
            </a:r>
            <a:endParaRPr>
              <a:solidFill>
                <a:schemeClr val="dk1"/>
              </a:solidFill>
            </a:endParaRPr>
          </a:p>
          <a:p>
            <a:pPr indent="0" lvl="0" marL="0" marR="0" rtl="0" algn="l">
              <a:lnSpc>
                <a:spcPct val="100000"/>
              </a:lnSpc>
              <a:spcBef>
                <a:spcPts val="0"/>
              </a:spcBef>
              <a:spcAft>
                <a:spcPts val="0"/>
              </a:spcAft>
              <a:buClr>
                <a:schemeClr val="lt2"/>
              </a:buClr>
              <a:buSzPts val="1800"/>
              <a:buFont typeface="Arial"/>
              <a:buNone/>
            </a:pPr>
            <a:r>
              <a:t/>
            </a:r>
            <a:endParaRPr>
              <a:solidFill>
                <a:schemeClr val="dk1"/>
              </a:solidFill>
            </a:endParaRPr>
          </a:p>
          <a:p>
            <a:pPr indent="0" lvl="0" marL="0" marR="0" rtl="0" algn="l">
              <a:lnSpc>
                <a:spcPct val="100000"/>
              </a:lnSpc>
              <a:spcBef>
                <a:spcPts val="0"/>
              </a:spcBef>
              <a:spcAft>
                <a:spcPts val="0"/>
              </a:spcAft>
              <a:buClr>
                <a:schemeClr val="lt2"/>
              </a:buClr>
              <a:buSzPts val="1800"/>
              <a:buFont typeface="Arial"/>
              <a:buNone/>
            </a:pPr>
            <a:r>
              <a:t/>
            </a:r>
            <a:endParaRPr sz="16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chemeClr val="lt2"/>
              </a:buClr>
              <a:buSzPts val="1800"/>
              <a:buFont typeface="Arial"/>
              <a:buNone/>
            </a:pPr>
            <a:r>
              <a:rPr b="0" i="0" lang="en-US" sz="1600" u="none" cap="none" strike="noStrike">
                <a:solidFill>
                  <a:schemeClr val="dk1"/>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p:txBody>
      </p:sp>
      <p:pic>
        <p:nvPicPr>
          <p:cNvPr id="222" name="Google Shape;222;p2"/>
          <p:cNvPicPr preferRelativeResize="0"/>
          <p:nvPr/>
        </p:nvPicPr>
        <p:blipFill>
          <a:blip r:embed="rId3">
            <a:alphaModFix/>
          </a:blip>
          <a:stretch>
            <a:fillRect/>
          </a:stretch>
        </p:blipFill>
        <p:spPr>
          <a:xfrm>
            <a:off x="6580650" y="505750"/>
            <a:ext cx="5355300" cy="2650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
          <p:cNvSpPr txBox="1"/>
          <p:nvPr>
            <p:ph type="title"/>
          </p:nvPr>
        </p:nvSpPr>
        <p:spPr>
          <a:xfrm>
            <a:off x="952499" y="1096346"/>
            <a:ext cx="5780809"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p:nvPr>
            <p:ph idx="1" type="body"/>
          </p:nvPr>
        </p:nvSpPr>
        <p:spPr>
          <a:xfrm>
            <a:off x="952500" y="2656900"/>
            <a:ext cx="4838700" cy="4019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1600"/>
              <a:buFont typeface="Noto Sans Symbols"/>
              <a:buChar char="⮚"/>
            </a:pPr>
            <a:r>
              <a:rPr lang="en-US"/>
              <a:t>A Teacher can create a community where she/he can post resources and materials, and students can also post their owN supplementary  material that they find online.</a:t>
            </a:r>
            <a:endParaRPr/>
          </a:p>
          <a:p>
            <a:pPr indent="-285750" lvl="0" marL="285750" rtl="0" algn="l">
              <a:lnSpc>
                <a:spcPct val="90000"/>
              </a:lnSpc>
              <a:spcBef>
                <a:spcPts val="1000"/>
              </a:spcBef>
              <a:spcAft>
                <a:spcPts val="0"/>
              </a:spcAft>
              <a:buSzPts val="1600"/>
              <a:buChar char="⮚"/>
            </a:pPr>
            <a:r>
              <a:rPr lang="en-US"/>
              <a:t>Students can also create their own communities if they want to learn something together with their classmates/peers like peer-programming, reading books, weekly </a:t>
            </a:r>
            <a:r>
              <a:rPr lang="en-US"/>
              <a:t>quizzes</a:t>
            </a:r>
            <a:r>
              <a:rPr lang="en-US"/>
              <a:t>.</a:t>
            </a:r>
            <a:endParaRPr/>
          </a:p>
          <a:p>
            <a:pPr indent="-285750" lvl="0" marL="285750" rtl="0" algn="l">
              <a:lnSpc>
                <a:spcPct val="90000"/>
              </a:lnSpc>
              <a:spcBef>
                <a:spcPts val="1000"/>
              </a:spcBef>
              <a:spcAft>
                <a:spcPts val="0"/>
              </a:spcAft>
              <a:buSzPts val="1600"/>
              <a:buChar char="⮚"/>
            </a:pPr>
            <a:r>
              <a:rPr lang="en-US"/>
              <a:t>An organization can use the platform to enable its employees to discuss developments/updates in their projects.</a:t>
            </a:r>
            <a:endParaRPr/>
          </a:p>
          <a:p>
            <a:pPr indent="-285750" lvl="0" marL="285750" rtl="0" algn="l">
              <a:lnSpc>
                <a:spcPct val="90000"/>
              </a:lnSpc>
              <a:spcBef>
                <a:spcPts val="1000"/>
              </a:spcBef>
              <a:spcAft>
                <a:spcPts val="0"/>
              </a:spcAft>
              <a:buSzPts val="1600"/>
              <a:buChar char="⮚"/>
            </a:pPr>
            <a:r>
              <a:rPr lang="en-US"/>
              <a:t>Working professionals who wish to learn something on weekends can join communities and attend the weekly meets to better themself.</a:t>
            </a:r>
            <a:endParaRPr/>
          </a:p>
        </p:txBody>
      </p:sp>
      <p:sp>
        <p:nvSpPr>
          <p:cNvPr id="230" name="Google Shape;230;p3"/>
          <p:cNvSpPr txBox="1"/>
          <p:nvPr/>
        </p:nvSpPr>
        <p:spPr>
          <a:xfrm>
            <a:off x="6096000" y="2286000"/>
            <a:ext cx="5620500" cy="315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2"/>
              </a:buClr>
              <a:buSzPts val="1800"/>
              <a:buFont typeface="Arial"/>
              <a:buNone/>
            </a:pPr>
            <a:r>
              <a:rPr b="0" i="0" lang="en-US" sz="1800" u="none" cap="none" strike="noStrike">
                <a:solidFill>
                  <a:schemeClr val="lt2"/>
                </a:solidFill>
                <a:latin typeface="Franklin Gothic"/>
                <a:ea typeface="Franklin Gothic"/>
                <a:cs typeface="Franklin Gothic"/>
                <a:sym typeface="Franklin Gothic"/>
              </a:rPr>
              <a:t>Describe your Dependencies/Show</a:t>
            </a:r>
            <a:r>
              <a:rPr lang="en-US" sz="1800">
                <a:solidFill>
                  <a:schemeClr val="lt2"/>
                </a:solidFill>
                <a:latin typeface="Franklin Gothic"/>
                <a:ea typeface="Franklin Gothic"/>
                <a:cs typeface="Franklin Gothic"/>
                <a:sym typeface="Franklin Gothic"/>
              </a:rPr>
              <a:t> </a:t>
            </a:r>
            <a:r>
              <a:rPr b="0" i="0" lang="en-US" sz="1800" u="none" cap="none" strike="noStrike">
                <a:solidFill>
                  <a:schemeClr val="lt2"/>
                </a:solidFill>
                <a:latin typeface="Franklin Gothic"/>
                <a:ea typeface="Franklin Gothic"/>
                <a:cs typeface="Franklin Gothic"/>
                <a:sym typeface="Franklin Gothic"/>
              </a:rPr>
              <a:t>stopper here</a:t>
            </a:r>
            <a:endParaRPr b="0" i="0" sz="1400" u="none" cap="none" strike="noStrike">
              <a:solidFill>
                <a:srgbClr val="000000"/>
              </a:solidFill>
              <a:latin typeface="Arial"/>
              <a:ea typeface="Arial"/>
              <a:cs typeface="Arial"/>
              <a:sym typeface="Arial"/>
            </a:endParaRPr>
          </a:p>
        </p:txBody>
      </p:sp>
      <p:sp>
        <p:nvSpPr>
          <p:cNvPr id="231" name="Google Shape;231;p3"/>
          <p:cNvSpPr txBox="1"/>
          <p:nvPr/>
        </p:nvSpPr>
        <p:spPr>
          <a:xfrm>
            <a:off x="6248400" y="2656900"/>
            <a:ext cx="4838700" cy="4019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Libre Franklin"/>
                <a:ea typeface="Libre Franklin"/>
                <a:cs typeface="Libre Franklin"/>
                <a:sym typeface="Libre Franklin"/>
              </a:rPr>
              <a:t>The platform won</a:t>
            </a:r>
            <a:r>
              <a:rPr lang="en-US" sz="1600">
                <a:solidFill>
                  <a:schemeClr val="dk1"/>
                </a:solidFill>
                <a:latin typeface="Libre Franklin"/>
                <a:ea typeface="Libre Franklin"/>
                <a:cs typeface="Libre Franklin"/>
                <a:sym typeface="Libre Franklin"/>
              </a:rPr>
              <a:t>’t need any external dependencies to run since it will function as a website.</a:t>
            </a:r>
            <a:endParaRPr sz="1600">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None/>
            </a:pPr>
            <a:r>
              <a:t/>
            </a:r>
            <a:endParaRPr sz="1600">
              <a:solidFill>
                <a:schemeClr val="dk1"/>
              </a:solidFill>
              <a:latin typeface="Libre Franklin"/>
              <a:ea typeface="Libre Franklin"/>
              <a:cs typeface="Libre Franklin"/>
              <a:sym typeface="Libre Franklin"/>
            </a:endParaRPr>
          </a:p>
          <a:p>
            <a:pPr indent="-285750" lvl="0" marL="28575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Determination of professionals and React scalability is a hurdle in the process.</a:t>
            </a:r>
            <a:endParaRPr sz="1600">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None/>
            </a:pPr>
            <a:r>
              <a:t/>
            </a:r>
            <a:endParaRPr sz="1600">
              <a:solidFill>
                <a:schemeClr val="dk1"/>
              </a:solidFill>
              <a:latin typeface="Libre Franklin"/>
              <a:ea typeface="Libre Franklin"/>
              <a:cs typeface="Libre Franklin"/>
              <a:sym typeface="Libre Franklin"/>
            </a:endParaRPr>
          </a:p>
          <a:p>
            <a:pPr indent="-285750" lvl="0" marL="28575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There are multiple existing platforms online trying to tackle the education gap however none of them have bridged the gap efficiently. We don’t want our product to go through the same.</a:t>
            </a:r>
            <a:endParaRPr sz="1600">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None/>
            </a:pPr>
            <a:r>
              <a:t/>
            </a:r>
            <a:endParaRPr sz="1600">
              <a:solidFill>
                <a:schemeClr val="dk1"/>
              </a:solidFill>
              <a:latin typeface="Libre Franklin"/>
              <a:ea typeface="Libre Franklin"/>
              <a:cs typeface="Libre Franklin"/>
              <a:sym typeface="Libre Franklin"/>
            </a:endParaRPr>
          </a:p>
          <a:p>
            <a:pPr indent="-285750" lvl="0" marL="28575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Our goal to provide a one-stop solution for both teachers and students involves a huge set of requirements due to </a:t>
            </a:r>
            <a:r>
              <a:rPr lang="en-US" sz="1600">
                <a:solidFill>
                  <a:schemeClr val="dk1"/>
                </a:solidFill>
                <a:latin typeface="Libre Franklin"/>
                <a:ea typeface="Libre Franklin"/>
                <a:cs typeface="Libre Franklin"/>
                <a:sym typeface="Libre Franklin"/>
              </a:rPr>
              <a:t>scarcity</a:t>
            </a:r>
            <a:r>
              <a:rPr lang="en-US" sz="1600">
                <a:solidFill>
                  <a:schemeClr val="dk1"/>
                </a:solidFill>
                <a:latin typeface="Libre Franklin"/>
                <a:ea typeface="Libre Franklin"/>
                <a:cs typeface="Libre Franklin"/>
                <a:sym typeface="Libre Franklin"/>
              </a:rPr>
              <a:t> of such solutions. </a:t>
            </a:r>
            <a:endParaRPr sz="16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
          <p:cNvSpPr txBox="1"/>
          <p:nvPr>
            <p:ph type="title"/>
          </p:nvPr>
        </p:nvSpPr>
        <p:spPr>
          <a:xfrm>
            <a:off x="964023" y="879063"/>
            <a:ext cx="661750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Team Member Details </a:t>
            </a:r>
            <a:endParaRPr/>
          </a:p>
        </p:txBody>
      </p:sp>
      <p:sp>
        <p:nvSpPr>
          <p:cNvPr id="237" name="Google Shape;237;p4"/>
          <p:cNvSpPr txBox="1"/>
          <p:nvPr>
            <p:ph idx="1" type="body"/>
          </p:nvPr>
        </p:nvSpPr>
        <p:spPr>
          <a:xfrm>
            <a:off x="964023" y="2062099"/>
            <a:ext cx="11145119" cy="47204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200">
                <a:solidFill>
                  <a:srgbClr val="5D7C3F"/>
                </a:solidFill>
              </a:rPr>
              <a:t>Team Leader Name: Shubham</a:t>
            </a:r>
            <a:endParaRPr/>
          </a:p>
          <a:p>
            <a:pPr indent="0" lvl="0" marL="0" rtl="0" algn="l">
              <a:lnSpc>
                <a:spcPct val="90000"/>
              </a:lnSpc>
              <a:spcBef>
                <a:spcPts val="1000"/>
              </a:spcBef>
              <a:spcAft>
                <a:spcPts val="0"/>
              </a:spcAft>
              <a:buClr>
                <a:schemeClr val="dk1"/>
              </a:buClr>
              <a:buSzPts val="1200"/>
              <a:buNone/>
            </a:pPr>
            <a:r>
              <a:rPr lang="en-US" sz="1200"/>
              <a:t>Branch: Btech		Stream: CSAI		Year: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1 Name: Akash Singh</a:t>
            </a:r>
            <a:endParaRPr/>
          </a:p>
          <a:p>
            <a:pPr indent="0" lvl="0" marL="0" rtl="0" algn="l">
              <a:spcBef>
                <a:spcPts val="1000"/>
              </a:spcBef>
              <a:spcAft>
                <a:spcPts val="0"/>
              </a:spcAft>
              <a:buClr>
                <a:schemeClr val="dk1"/>
              </a:buClr>
              <a:buSzPts val="1200"/>
              <a:buNone/>
            </a:pPr>
            <a:r>
              <a:rPr lang="en-US" sz="1200"/>
              <a:t>Branch: Btech		Stream: BT		              Year: III</a:t>
            </a:r>
            <a:endParaRPr sz="1200"/>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2 Name: Abhilasha Saini</a:t>
            </a:r>
            <a:endParaRPr/>
          </a:p>
          <a:p>
            <a:pPr indent="0" lvl="0" marL="0" rtl="0" algn="l">
              <a:spcBef>
                <a:spcPts val="1000"/>
              </a:spcBef>
              <a:spcAft>
                <a:spcPts val="0"/>
              </a:spcAft>
              <a:buClr>
                <a:schemeClr val="dk1"/>
              </a:buClr>
              <a:buSzPts val="1200"/>
              <a:buNone/>
            </a:pPr>
            <a:r>
              <a:rPr lang="en-US" sz="1200"/>
              <a:t>Branch: Btech		Stream: EE		               Year: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3 Name: Ritesh Kumar</a:t>
            </a:r>
            <a:endParaRPr/>
          </a:p>
          <a:p>
            <a:pPr indent="0" lvl="0" marL="0" rtl="0" algn="l">
              <a:spcBef>
                <a:spcPts val="1000"/>
              </a:spcBef>
              <a:spcAft>
                <a:spcPts val="0"/>
              </a:spcAft>
              <a:buClr>
                <a:schemeClr val="dk1"/>
              </a:buClr>
              <a:buSzPts val="1200"/>
              <a:buNone/>
            </a:pPr>
            <a:r>
              <a:rPr lang="en-US" sz="1200"/>
              <a:t>Branch: Btech		Stream: CSAI		Year: III</a:t>
            </a:r>
            <a:endParaRPr sz="1200"/>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4 Name: Mrigakshi Gupta</a:t>
            </a:r>
            <a:endParaRPr/>
          </a:p>
          <a:p>
            <a:pPr indent="0" lvl="0" marL="0" rtl="0" algn="l">
              <a:spcBef>
                <a:spcPts val="1000"/>
              </a:spcBef>
              <a:spcAft>
                <a:spcPts val="0"/>
              </a:spcAft>
              <a:buClr>
                <a:schemeClr val="dk1"/>
              </a:buClr>
              <a:buSzPts val="1200"/>
              <a:buNone/>
            </a:pPr>
            <a:r>
              <a:rPr lang="en-US" sz="1200"/>
              <a:t>Branch: Btech		Stream: BT		               Year: III</a:t>
            </a:r>
            <a:endParaRPr sz="1200"/>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5 Name: Yash Sethia</a:t>
            </a:r>
            <a:endParaRPr/>
          </a:p>
          <a:p>
            <a:pPr indent="0" lvl="0" marL="0" rtl="0" algn="l">
              <a:spcBef>
                <a:spcPts val="1000"/>
              </a:spcBef>
              <a:spcAft>
                <a:spcPts val="0"/>
              </a:spcAft>
              <a:buClr>
                <a:schemeClr val="dk1"/>
              </a:buClr>
              <a:buSzPts val="1200"/>
              <a:buNone/>
            </a:pPr>
            <a:r>
              <a:rPr lang="en-US" sz="1200"/>
              <a:t>Branch: Btech		Stream: CSAI		Year: III</a:t>
            </a:r>
            <a:endParaRPr sz="1200"/>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1 Name: Type Your Name Here:    Dr. Mohinder Pal Singh Bhatia</a:t>
            </a:r>
            <a:endParaRPr/>
          </a:p>
          <a:p>
            <a:pPr indent="0" lvl="0" marL="0" rtl="0" algn="l">
              <a:lnSpc>
                <a:spcPct val="90000"/>
              </a:lnSpc>
              <a:spcBef>
                <a:spcPts val="1000"/>
              </a:spcBef>
              <a:spcAft>
                <a:spcPts val="0"/>
              </a:spcAft>
              <a:buClr>
                <a:schemeClr val="dk1"/>
              </a:buClr>
              <a:buSzPts val="1200"/>
              <a:buNone/>
            </a:pPr>
            <a:r>
              <a:rPr lang="en-US" sz="1200"/>
              <a:t>Category: 	Academic		Expertise</a:t>
            </a:r>
            <a:r>
              <a:rPr lang="en-US" sz="1200"/>
              <a:t>:</a:t>
            </a:r>
            <a:r>
              <a:rPr lang="en-US" sz="1200"/>
              <a:t>   Software Engineering		Domain Experience:    </a:t>
            </a:r>
            <a:r>
              <a:rPr lang="en-US" sz="1200"/>
              <a:t>30 year</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2 Name: Type Your Name Here:  Manusheel Gupta </a:t>
            </a:r>
            <a:r>
              <a:rPr b="1" lang="en-US" sz="1200">
                <a:solidFill>
                  <a:srgbClr val="804160"/>
                </a:solidFill>
              </a:rPr>
              <a:t> </a:t>
            </a:r>
            <a:endParaRPr/>
          </a:p>
          <a:p>
            <a:pPr indent="0" lvl="0" marL="0" rtl="0" algn="l">
              <a:lnSpc>
                <a:spcPct val="90000"/>
              </a:lnSpc>
              <a:spcBef>
                <a:spcPts val="1000"/>
              </a:spcBef>
              <a:spcAft>
                <a:spcPts val="0"/>
              </a:spcAft>
              <a:buClr>
                <a:schemeClr val="dk1"/>
              </a:buClr>
              <a:buSzPts val="1200"/>
              <a:buNone/>
            </a:pPr>
            <a:r>
              <a:rPr lang="en-US" sz="1200"/>
              <a:t>Category:	Academic	 	Expertise:  Operating Systems		              Domain Experience):    15 year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2022-02-11T07:14:46Z</dcterms:created>
  <dc:creator>Sarim Moin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