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0699c130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0699c130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7e71712f6abf2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7e71712f6abf2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7e71712f6abf2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7e71712f6abf2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7e71712f6abf2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7e71712f6abf2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7e71712f6abf2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7e71712f6abf2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7e71712f6abf29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7e71712f6abf2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f93039b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f93039b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699c13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699c13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a93bdd60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a93bdd60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a93bdd60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a93bdd6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f6468575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f6468575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0699c130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0699c130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0699c13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0699c13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0699c13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0699c13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3c66ca2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3c66ca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8" name="Google Shape;88;p13"/>
          <p:cNvPicPr preferRelativeResize="0"/>
          <p:nvPr/>
        </p:nvPicPr>
        <p:blipFill rotWithShape="1">
          <a:blip r:embed="rId3">
            <a:alphaModFix/>
          </a:blip>
          <a:srcRect b="0" l="0" r="0" t="0"/>
          <a:stretch/>
        </p:blipFill>
        <p:spPr>
          <a:xfrm>
            <a:off x="60925" y="-219400"/>
            <a:ext cx="9144000" cy="5143500"/>
          </a:xfrm>
          <a:prstGeom prst="rect">
            <a:avLst/>
          </a:prstGeom>
          <a:noFill/>
          <a:ln>
            <a:noFill/>
          </a:ln>
        </p:spPr>
      </p:pic>
      <p:pic>
        <p:nvPicPr>
          <p:cNvPr id="89" name="Google Shape;89;p13"/>
          <p:cNvPicPr preferRelativeResize="0"/>
          <p:nvPr/>
        </p:nvPicPr>
        <p:blipFill>
          <a:blip r:embed="rId4">
            <a:alphaModFix/>
          </a:blip>
          <a:stretch>
            <a:fillRect/>
          </a:stretch>
        </p:blipFill>
        <p:spPr>
          <a:xfrm>
            <a:off x="1674450" y="-139300"/>
            <a:ext cx="5057300" cy="2844731"/>
          </a:xfrm>
          <a:prstGeom prst="rect">
            <a:avLst/>
          </a:prstGeom>
          <a:noFill/>
          <a:ln>
            <a:noFill/>
          </a:ln>
        </p:spPr>
      </p:pic>
      <p:sp>
        <p:nvSpPr>
          <p:cNvPr id="90" name="Google Shape;90;p13"/>
          <p:cNvSpPr txBox="1"/>
          <p:nvPr/>
        </p:nvSpPr>
        <p:spPr>
          <a:xfrm>
            <a:off x="311700" y="3217725"/>
            <a:ext cx="81984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900"/>
              <a:buFont typeface="Arial"/>
              <a:buNone/>
            </a:pPr>
            <a:r>
              <a:rPr b="1" lang="en" sz="1900">
                <a:solidFill>
                  <a:schemeClr val="lt1"/>
                </a:solidFill>
                <a:latin typeface="Roboto Mono"/>
                <a:ea typeface="Roboto Mono"/>
                <a:cs typeface="Roboto Mono"/>
                <a:sym typeface="Roboto Mono"/>
              </a:rPr>
              <a:t>Team Name     : </a:t>
            </a:r>
            <a:r>
              <a:rPr b="1" lang="en" sz="2500">
                <a:solidFill>
                  <a:schemeClr val="lt1"/>
                </a:solidFill>
                <a:latin typeface="Roboto Mono"/>
                <a:ea typeface="Roboto Mono"/>
                <a:cs typeface="Roboto Mono"/>
                <a:sym typeface="Roboto Mono"/>
              </a:rPr>
              <a:t>SAYRAM-6G</a:t>
            </a:r>
            <a:endParaRPr b="1" sz="2500">
              <a:solidFill>
                <a:schemeClr val="lt1"/>
              </a:solidFill>
              <a:latin typeface="Roboto Mono"/>
              <a:ea typeface="Roboto Mono"/>
              <a:cs typeface="Roboto Mono"/>
              <a:sym typeface="Roboto Mono"/>
            </a:endParaRPr>
          </a:p>
          <a:p>
            <a:pPr indent="0" lvl="0" marL="0" rtl="0" algn="l">
              <a:spcBef>
                <a:spcPts val="0"/>
              </a:spcBef>
              <a:spcAft>
                <a:spcPts val="0"/>
              </a:spcAft>
              <a:buClr>
                <a:schemeClr val="dk1"/>
              </a:buClr>
              <a:buSzPts val="1900"/>
              <a:buFont typeface="Arial"/>
              <a:buNone/>
            </a:pPr>
            <a:r>
              <a:t/>
            </a:r>
            <a:endParaRPr b="1" sz="1900">
              <a:solidFill>
                <a:schemeClr val="lt1"/>
              </a:solidFill>
              <a:latin typeface="Roboto Mono"/>
              <a:ea typeface="Roboto Mono"/>
              <a:cs typeface="Roboto Mono"/>
              <a:sym typeface="Roboto Mono"/>
            </a:endParaRPr>
          </a:p>
          <a:p>
            <a:pPr indent="0" lvl="0" marL="0" rtl="0" algn="l">
              <a:spcBef>
                <a:spcPts val="0"/>
              </a:spcBef>
              <a:spcAft>
                <a:spcPts val="0"/>
              </a:spcAft>
              <a:buClr>
                <a:schemeClr val="dk1"/>
              </a:buClr>
              <a:buSzPts val="1900"/>
              <a:buFont typeface="Arial"/>
              <a:buNone/>
            </a:pPr>
            <a:r>
              <a:rPr b="1" lang="en" sz="1900">
                <a:solidFill>
                  <a:schemeClr val="lt1"/>
                </a:solidFill>
                <a:latin typeface="Roboto Mono"/>
                <a:ea typeface="Roboto Mono"/>
                <a:cs typeface="Roboto Mono"/>
                <a:sym typeface="Roboto Mono"/>
              </a:rPr>
              <a:t>Institute Name: Netaji Subhas University of Technology</a:t>
            </a:r>
            <a:endParaRPr b="1" sz="1900">
              <a:solidFill>
                <a:schemeClr val="lt1"/>
              </a:solidFill>
              <a:latin typeface="Roboto Mono"/>
              <a:ea typeface="Roboto Mono"/>
              <a:cs typeface="Roboto Mono"/>
              <a:sym typeface="Roboto Mono"/>
            </a:endParaRPr>
          </a:p>
          <a:p>
            <a:pPr indent="0" lvl="0" marL="0" rtl="0" algn="l">
              <a:spcBef>
                <a:spcPts val="0"/>
              </a:spcBef>
              <a:spcAft>
                <a:spcPts val="0"/>
              </a:spcAft>
              <a:buNone/>
            </a:pPr>
            <a:r>
              <a:rPr lang="en">
                <a:solidFill>
                  <a:schemeClr val="lt1"/>
                </a:solidFill>
              </a:rPr>
              <a:t>  </a:t>
            </a:r>
            <a:endParaRPr>
              <a:solidFill>
                <a:schemeClr val="lt1"/>
              </a:solidFill>
            </a:endParaRPr>
          </a:p>
        </p:txBody>
      </p:sp>
      <p:sp>
        <p:nvSpPr>
          <p:cNvPr id="91" name="Google Shape;91;p13"/>
          <p:cNvSpPr txBox="1"/>
          <p:nvPr/>
        </p:nvSpPr>
        <p:spPr>
          <a:xfrm>
            <a:off x="1457325" y="2075300"/>
            <a:ext cx="64401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lt1"/>
                </a:solidFill>
                <a:latin typeface="Roboto"/>
                <a:ea typeface="Roboto"/>
                <a:cs typeface="Roboto"/>
                <a:sym typeface="Roboto"/>
              </a:rPr>
              <a:t>SM972 - </a:t>
            </a:r>
            <a:r>
              <a:rPr b="1" lang="en" sz="2400">
                <a:solidFill>
                  <a:schemeClr val="lt1"/>
                </a:solidFill>
                <a:latin typeface="Roboto"/>
                <a:ea typeface="Roboto"/>
                <a:cs typeface="Roboto"/>
                <a:sym typeface="Roboto"/>
              </a:rPr>
              <a:t>Student  Innovation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2"/>
          <p:cNvPicPr preferRelativeResize="0"/>
          <p:nvPr/>
        </p:nvPicPr>
        <p:blipFill>
          <a:blip r:embed="rId3">
            <a:alphaModFix/>
          </a:blip>
          <a:stretch>
            <a:fillRect/>
          </a:stretch>
        </p:blipFill>
        <p:spPr>
          <a:xfrm>
            <a:off x="0" y="-857250"/>
            <a:ext cx="9144000" cy="6858000"/>
          </a:xfrm>
          <a:prstGeom prst="rect">
            <a:avLst/>
          </a:prstGeom>
          <a:noFill/>
          <a:ln>
            <a:noFill/>
          </a:ln>
        </p:spPr>
      </p:pic>
      <p:sp>
        <p:nvSpPr>
          <p:cNvPr id="170" name="Google Shape;170;p22"/>
          <p:cNvSpPr txBox="1"/>
          <p:nvPr/>
        </p:nvSpPr>
        <p:spPr>
          <a:xfrm>
            <a:off x="428625" y="160725"/>
            <a:ext cx="450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dk1"/>
                </a:solidFill>
                <a:latin typeface="Roboto"/>
                <a:ea typeface="Roboto"/>
                <a:cs typeface="Roboto"/>
                <a:sym typeface="Roboto"/>
              </a:rPr>
              <a:t>BUSINESS MODEL</a:t>
            </a:r>
            <a:endParaRPr b="1" sz="2300">
              <a:latin typeface="Roboto"/>
              <a:ea typeface="Roboto"/>
              <a:cs typeface="Roboto"/>
              <a:sym typeface="Roboto"/>
            </a:endParaRPr>
          </a:p>
        </p:txBody>
      </p:sp>
      <p:sp>
        <p:nvSpPr>
          <p:cNvPr id="171" name="Google Shape;171;p22"/>
          <p:cNvSpPr txBox="1"/>
          <p:nvPr/>
        </p:nvSpPr>
        <p:spPr>
          <a:xfrm>
            <a:off x="1040550" y="961125"/>
            <a:ext cx="6980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Business Opportunities: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Companies need data from various sources to make informed decisions and companies like google personalise ads according to people’s preferences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Emerging influencers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Revenue Streams: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Subscription model for all members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Teachers would want to increase the number of students in groups, which can be commercialised by showing </a:t>
            </a:r>
            <a:r>
              <a:rPr lang="en">
                <a:latin typeface="Lato"/>
                <a:ea typeface="Lato"/>
                <a:cs typeface="Lato"/>
                <a:sym typeface="Lato"/>
              </a:rPr>
              <a:t>recommendations</a:t>
            </a:r>
            <a:r>
              <a:rPr lang="en">
                <a:latin typeface="Lato"/>
                <a:ea typeface="Lato"/>
                <a:cs typeface="Lato"/>
                <a:sym typeface="Lato"/>
              </a:rPr>
              <a:t> to people interested in their subjects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Commercialising advertisement pop-ups on LearnX website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Mapping the interests of various individuals and selling the data to other parties for </a:t>
            </a:r>
            <a:r>
              <a:rPr lang="en">
                <a:latin typeface="Lato"/>
                <a:ea typeface="Lato"/>
                <a:cs typeface="Lato"/>
                <a:sym typeface="Lato"/>
              </a:rPr>
              <a:t>their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Target Customers: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Kindergarten- 12th grade students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Professionals hoping to upskill themselves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3"/>
          <p:cNvSpPr txBox="1"/>
          <p:nvPr/>
        </p:nvSpPr>
        <p:spPr>
          <a:xfrm>
            <a:off x="1686775" y="329400"/>
            <a:ext cx="49041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100">
                <a:latin typeface="Lato"/>
                <a:ea typeface="Lato"/>
                <a:cs typeface="Lato"/>
                <a:sym typeface="Lato"/>
              </a:rPr>
              <a:t>Competition</a:t>
            </a:r>
            <a:endParaRPr b="1" sz="3600">
              <a:latin typeface="Lato"/>
              <a:ea typeface="Lato"/>
              <a:cs typeface="Lato"/>
              <a:sym typeface="Lato"/>
            </a:endParaRPr>
          </a:p>
        </p:txBody>
      </p:sp>
      <p:sp>
        <p:nvSpPr>
          <p:cNvPr id="177" name="Google Shape;177;p23"/>
          <p:cNvSpPr txBox="1"/>
          <p:nvPr/>
        </p:nvSpPr>
        <p:spPr>
          <a:xfrm>
            <a:off x="863100" y="912850"/>
            <a:ext cx="68076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The edtech industry is full of companies like Byju, Scalar and Vedantu. All of these are experimenting with different </a:t>
            </a:r>
            <a:r>
              <a:rPr lang="en" sz="1500">
                <a:solidFill>
                  <a:schemeClr val="lt1"/>
                </a:solidFill>
                <a:latin typeface="Lato"/>
                <a:ea typeface="Lato"/>
                <a:cs typeface="Lato"/>
                <a:sym typeface="Lato"/>
              </a:rPr>
              <a:t>strategies</a:t>
            </a:r>
            <a:r>
              <a:rPr lang="en" sz="1500">
                <a:solidFill>
                  <a:schemeClr val="lt1"/>
                </a:solidFill>
                <a:latin typeface="Lato"/>
                <a:ea typeface="Lato"/>
                <a:cs typeface="Lato"/>
                <a:sym typeface="Lato"/>
              </a:rPr>
              <a:t> but have the same target group of teachers and students</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t/>
            </a:r>
            <a:endParaRPr b="1" sz="1500">
              <a:solidFill>
                <a:srgbClr val="4C1130"/>
              </a:solidFill>
              <a:latin typeface="Lato"/>
              <a:ea typeface="Lato"/>
              <a:cs typeface="Lato"/>
              <a:sym typeface="Lato"/>
            </a:endParaRPr>
          </a:p>
          <a:p>
            <a:pPr indent="0" lvl="0" marL="0" rtl="0" algn="l">
              <a:spcBef>
                <a:spcPts val="0"/>
              </a:spcBef>
              <a:spcAft>
                <a:spcPts val="0"/>
              </a:spcAft>
              <a:buNone/>
            </a:pPr>
            <a:r>
              <a:t/>
            </a:r>
            <a:endParaRPr b="1" sz="1500">
              <a:solidFill>
                <a:srgbClr val="4C1130"/>
              </a:solidFill>
              <a:latin typeface="Lato"/>
              <a:ea typeface="Lato"/>
              <a:cs typeface="Lato"/>
              <a:sym typeface="Lato"/>
            </a:endParaRPr>
          </a:p>
          <a:p>
            <a:pPr indent="0" lvl="0" marL="0" rtl="0" algn="l">
              <a:spcBef>
                <a:spcPts val="0"/>
              </a:spcBef>
              <a:spcAft>
                <a:spcPts val="0"/>
              </a:spcAft>
              <a:buNone/>
            </a:pPr>
            <a:r>
              <a:t/>
            </a:r>
            <a:endParaRPr b="1" sz="1500">
              <a:solidFill>
                <a:srgbClr val="4C1130"/>
              </a:solidFill>
              <a:latin typeface="Lato"/>
              <a:ea typeface="Lato"/>
              <a:cs typeface="Lato"/>
              <a:sym typeface="Lato"/>
            </a:endParaRPr>
          </a:p>
          <a:p>
            <a:pPr indent="0" lvl="0" marL="0" rtl="0" algn="l">
              <a:spcBef>
                <a:spcPts val="0"/>
              </a:spcBef>
              <a:spcAft>
                <a:spcPts val="0"/>
              </a:spcAft>
              <a:buNone/>
            </a:pPr>
            <a:r>
              <a:t/>
            </a:r>
            <a:endParaRPr b="1" sz="1500">
              <a:solidFill>
                <a:srgbClr val="4C1130"/>
              </a:solidFill>
              <a:latin typeface="Lato"/>
              <a:ea typeface="Lato"/>
              <a:cs typeface="Lato"/>
              <a:sym typeface="Lato"/>
            </a:endParaRPr>
          </a:p>
          <a:p>
            <a:pPr indent="0" lvl="0" marL="0" rtl="0" algn="l">
              <a:spcBef>
                <a:spcPts val="0"/>
              </a:spcBef>
              <a:spcAft>
                <a:spcPts val="0"/>
              </a:spcAft>
              <a:buNone/>
            </a:pPr>
            <a:r>
              <a:t/>
            </a:r>
            <a:endParaRPr b="1" sz="1500">
              <a:solidFill>
                <a:srgbClr val="4C1130"/>
              </a:solidFill>
              <a:latin typeface="Lato"/>
              <a:ea typeface="Lato"/>
              <a:cs typeface="Lato"/>
              <a:sym typeface="Lato"/>
            </a:endParaRPr>
          </a:p>
          <a:p>
            <a:pPr indent="0" lvl="0" marL="0" rtl="0" algn="l">
              <a:spcBef>
                <a:spcPts val="0"/>
              </a:spcBef>
              <a:spcAft>
                <a:spcPts val="0"/>
              </a:spcAft>
              <a:buNone/>
            </a:pPr>
            <a:r>
              <a:rPr b="1" lang="en" sz="1500">
                <a:solidFill>
                  <a:srgbClr val="4C1130"/>
                </a:solidFill>
                <a:latin typeface="Lato"/>
                <a:ea typeface="Lato"/>
                <a:cs typeface="Lato"/>
                <a:sym typeface="Lato"/>
              </a:rPr>
              <a:t>Engaging face-to-face with such companies is going to be a hassle. Also they have huge cashpile due to which they can easily crush upcoming startups/ideas.</a:t>
            </a:r>
            <a:endParaRPr b="1" sz="1500">
              <a:solidFill>
                <a:srgbClr val="4C1130"/>
              </a:solidFill>
              <a:latin typeface="Lato"/>
              <a:ea typeface="Lato"/>
              <a:cs typeface="Lato"/>
              <a:sym typeface="Lato"/>
            </a:endParaRPr>
          </a:p>
          <a:p>
            <a:pPr indent="0" lvl="0" marL="0" rtl="0" algn="l">
              <a:spcBef>
                <a:spcPts val="0"/>
              </a:spcBef>
              <a:spcAft>
                <a:spcPts val="0"/>
              </a:spcAft>
              <a:buNone/>
            </a:pPr>
            <a:r>
              <a:t/>
            </a:r>
            <a:endParaRPr b="1" sz="1500">
              <a:solidFill>
                <a:srgbClr val="4C1130"/>
              </a:solidFill>
              <a:latin typeface="Lato"/>
              <a:ea typeface="Lato"/>
              <a:cs typeface="Lato"/>
              <a:sym typeface="Lato"/>
            </a:endParaRPr>
          </a:p>
          <a:p>
            <a:pPr indent="0" lvl="0" marL="0" rtl="0" algn="l">
              <a:spcBef>
                <a:spcPts val="0"/>
              </a:spcBef>
              <a:spcAft>
                <a:spcPts val="0"/>
              </a:spcAft>
              <a:buNone/>
            </a:pPr>
            <a:r>
              <a:rPr b="1" lang="en" sz="1500">
                <a:solidFill>
                  <a:srgbClr val="4C1130"/>
                </a:solidFill>
                <a:latin typeface="Lato"/>
                <a:ea typeface="Lato"/>
                <a:cs typeface="Lato"/>
                <a:sym typeface="Lato"/>
              </a:rPr>
              <a:t>However, “</a:t>
            </a:r>
            <a:r>
              <a:rPr b="1" lang="en" sz="1500" u="sng">
                <a:solidFill>
                  <a:schemeClr val="accent4"/>
                </a:solidFill>
                <a:latin typeface="Lato"/>
                <a:ea typeface="Lato"/>
                <a:cs typeface="Lato"/>
                <a:sym typeface="Lato"/>
              </a:rPr>
              <a:t>LearnX</a:t>
            </a:r>
            <a:r>
              <a:rPr b="1" lang="en" sz="1500">
                <a:solidFill>
                  <a:srgbClr val="4C1130"/>
                </a:solidFill>
                <a:latin typeface="Lato"/>
                <a:ea typeface="Lato"/>
                <a:cs typeface="Lato"/>
                <a:sym typeface="Lato"/>
              </a:rPr>
              <a:t>”  focuses on building a community of teachers and students instead of having a class format. This increases interaction yet controls the content shared by the members. It provides collaborative environment for group studies which can also be done under the supervision of instructor.</a:t>
            </a:r>
            <a:endParaRPr b="1" sz="1500">
              <a:solidFill>
                <a:srgbClr val="4C113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4"/>
          <p:cNvSpPr txBox="1"/>
          <p:nvPr/>
        </p:nvSpPr>
        <p:spPr>
          <a:xfrm>
            <a:off x="354000" y="260300"/>
            <a:ext cx="4904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300">
              <a:solidFill>
                <a:srgbClr val="FF0000"/>
              </a:solidFill>
              <a:latin typeface="Lato"/>
              <a:ea typeface="Lato"/>
              <a:cs typeface="Lato"/>
              <a:sym typeface="Lato"/>
            </a:endParaRPr>
          </a:p>
        </p:txBody>
      </p:sp>
      <p:sp>
        <p:nvSpPr>
          <p:cNvPr id="183" name="Google Shape;183;p24"/>
          <p:cNvSpPr txBox="1"/>
          <p:nvPr/>
        </p:nvSpPr>
        <p:spPr>
          <a:xfrm>
            <a:off x="422150" y="197825"/>
            <a:ext cx="4836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Lato"/>
                <a:ea typeface="Lato"/>
                <a:cs typeface="Lato"/>
                <a:sym typeface="Lato"/>
              </a:rPr>
              <a:t>Financial model </a:t>
            </a:r>
            <a:endParaRPr b="1" sz="2300">
              <a:solidFill>
                <a:schemeClr val="lt1"/>
              </a:solidFill>
              <a:latin typeface="Lato"/>
              <a:ea typeface="Lato"/>
              <a:cs typeface="Lato"/>
              <a:sym typeface="Lato"/>
            </a:endParaRPr>
          </a:p>
        </p:txBody>
      </p:sp>
      <p:sp>
        <p:nvSpPr>
          <p:cNvPr id="184" name="Google Shape;184;p24"/>
          <p:cNvSpPr txBox="1"/>
          <p:nvPr/>
        </p:nvSpPr>
        <p:spPr>
          <a:xfrm>
            <a:off x="766550" y="984200"/>
            <a:ext cx="6865500" cy="26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FFFF00"/>
                </a:solidFill>
                <a:latin typeface="Lato"/>
                <a:ea typeface="Lato"/>
                <a:cs typeface="Lato"/>
                <a:sym typeface="Lato"/>
              </a:rPr>
              <a:t>We are considering a</a:t>
            </a:r>
            <a:r>
              <a:rPr b="1" lang="en" sz="1500">
                <a:solidFill>
                  <a:srgbClr val="FFFF00"/>
                </a:solidFill>
                <a:latin typeface="Lato"/>
                <a:ea typeface="Lato"/>
                <a:cs typeface="Lato"/>
                <a:sym typeface="Lato"/>
              </a:rPr>
              <a:t> “</a:t>
            </a:r>
            <a:r>
              <a:rPr b="1" lang="en" sz="1500">
                <a:solidFill>
                  <a:srgbClr val="FFFFFF"/>
                </a:solidFill>
                <a:latin typeface="Lato"/>
                <a:ea typeface="Lato"/>
                <a:cs typeface="Lato"/>
                <a:sym typeface="Lato"/>
              </a:rPr>
              <a:t>Subscription based model</a:t>
            </a:r>
            <a:r>
              <a:rPr b="1" lang="en" sz="1500">
                <a:solidFill>
                  <a:srgbClr val="FFFF00"/>
                </a:solidFill>
                <a:latin typeface="Lato"/>
                <a:ea typeface="Lato"/>
                <a:cs typeface="Lato"/>
                <a:sym typeface="Lato"/>
              </a:rPr>
              <a:t>” </a:t>
            </a:r>
            <a:r>
              <a:rPr lang="en" sz="1500">
                <a:solidFill>
                  <a:srgbClr val="FFFF00"/>
                </a:solidFill>
                <a:latin typeface="Lato"/>
                <a:ea typeface="Lato"/>
                <a:cs typeface="Lato"/>
                <a:sym typeface="Lato"/>
              </a:rPr>
              <a:t>where people who create their communities will pay a fee for running the community. There can be multiple communities for the same topic where there will be different professionals.</a:t>
            </a:r>
            <a:endParaRPr sz="1500">
              <a:solidFill>
                <a:srgbClr val="FFFF00"/>
              </a:solidFill>
              <a:latin typeface="Lato"/>
              <a:ea typeface="Lato"/>
              <a:cs typeface="Lato"/>
              <a:sym typeface="Lato"/>
            </a:endParaRPr>
          </a:p>
          <a:p>
            <a:pPr indent="0" lvl="0" marL="457200" rtl="0" algn="l">
              <a:lnSpc>
                <a:spcPct val="115000"/>
              </a:lnSpc>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rPr lang="en" sz="1500">
                <a:latin typeface="Lato"/>
                <a:ea typeface="Lato"/>
                <a:cs typeface="Lato"/>
                <a:sym typeface="Lato"/>
              </a:rPr>
              <a:t>  </a:t>
            </a:r>
            <a:r>
              <a:rPr b="1" lang="en" sz="1500">
                <a:solidFill>
                  <a:srgbClr val="F3F3F3"/>
                </a:solidFill>
                <a:latin typeface="Lato"/>
                <a:ea typeface="Lato"/>
                <a:cs typeface="Lato"/>
                <a:sym typeface="Lato"/>
              </a:rPr>
              <a:t>Apart from that users who are not admins will be shown sponsored posts           </a:t>
            </a:r>
            <a:endParaRPr b="1" sz="1500">
              <a:solidFill>
                <a:srgbClr val="F3F3F3"/>
              </a:solidFill>
              <a:latin typeface="Lato"/>
              <a:ea typeface="Lato"/>
              <a:cs typeface="Lato"/>
              <a:sym typeface="Lato"/>
            </a:endParaRPr>
          </a:p>
          <a:p>
            <a:pPr indent="0" lvl="0" marL="0" rtl="0" algn="l">
              <a:spcBef>
                <a:spcPts val="0"/>
              </a:spcBef>
              <a:spcAft>
                <a:spcPts val="0"/>
              </a:spcAft>
              <a:buNone/>
            </a:pPr>
            <a:r>
              <a:rPr b="1" lang="en" sz="1500">
                <a:solidFill>
                  <a:srgbClr val="F3F3F3"/>
                </a:solidFill>
                <a:latin typeface="Lato"/>
                <a:ea typeface="Lato"/>
                <a:cs typeface="Lato"/>
                <a:sym typeface="Lato"/>
              </a:rPr>
              <a:t>  relevant to their community. So, a community of history students can be </a:t>
            </a:r>
            <a:endParaRPr b="1" sz="1500">
              <a:solidFill>
                <a:srgbClr val="F3F3F3"/>
              </a:solidFill>
              <a:latin typeface="Lato"/>
              <a:ea typeface="Lato"/>
              <a:cs typeface="Lato"/>
              <a:sym typeface="Lato"/>
            </a:endParaRPr>
          </a:p>
          <a:p>
            <a:pPr indent="0" lvl="0" marL="0" rtl="0" algn="l">
              <a:spcBef>
                <a:spcPts val="0"/>
              </a:spcBef>
              <a:spcAft>
                <a:spcPts val="0"/>
              </a:spcAft>
              <a:buNone/>
            </a:pPr>
            <a:r>
              <a:rPr b="1" lang="en" sz="1500">
                <a:solidFill>
                  <a:srgbClr val="F3F3F3"/>
                </a:solidFill>
                <a:latin typeface="Lato"/>
                <a:ea typeface="Lato"/>
                <a:cs typeface="Lato"/>
                <a:sym typeface="Lato"/>
              </a:rPr>
              <a:t>  </a:t>
            </a:r>
            <a:r>
              <a:rPr b="1" lang="en" sz="1500">
                <a:solidFill>
                  <a:srgbClr val="F3F3F3"/>
                </a:solidFill>
                <a:latin typeface="Lato"/>
                <a:ea typeface="Lato"/>
                <a:cs typeface="Lato"/>
                <a:sym typeface="Lato"/>
              </a:rPr>
              <a:t>s</a:t>
            </a:r>
            <a:r>
              <a:rPr b="1" lang="en" sz="1500">
                <a:solidFill>
                  <a:srgbClr val="F3F3F3"/>
                </a:solidFill>
                <a:latin typeface="Lato"/>
                <a:ea typeface="Lato"/>
                <a:cs typeface="Lato"/>
                <a:sym typeface="Lato"/>
              </a:rPr>
              <a:t>hown a post for a tourist trip to historical places, or a history book. These      </a:t>
            </a:r>
            <a:endParaRPr b="1" sz="1500">
              <a:solidFill>
                <a:srgbClr val="F3F3F3"/>
              </a:solidFill>
              <a:latin typeface="Lato"/>
              <a:ea typeface="Lato"/>
              <a:cs typeface="Lato"/>
              <a:sym typeface="Lato"/>
            </a:endParaRPr>
          </a:p>
          <a:p>
            <a:pPr indent="0" lvl="0" marL="0" rtl="0" algn="l">
              <a:spcBef>
                <a:spcPts val="0"/>
              </a:spcBef>
              <a:spcAft>
                <a:spcPts val="0"/>
              </a:spcAft>
              <a:buNone/>
            </a:pPr>
            <a:r>
              <a:rPr b="1" lang="en" sz="1500">
                <a:solidFill>
                  <a:srgbClr val="F3F3F3"/>
                </a:solidFill>
                <a:latin typeface="Lato"/>
                <a:ea typeface="Lato"/>
                <a:cs typeface="Lato"/>
                <a:sym typeface="Lato"/>
              </a:rPr>
              <a:t>  will be only considered after seeing the efficiency of the subscription based</a:t>
            </a:r>
            <a:endParaRPr b="1" sz="1500">
              <a:solidFill>
                <a:srgbClr val="F3F3F3"/>
              </a:solidFill>
              <a:latin typeface="Lato"/>
              <a:ea typeface="Lato"/>
              <a:cs typeface="Lato"/>
              <a:sym typeface="Lato"/>
            </a:endParaRPr>
          </a:p>
          <a:p>
            <a:pPr indent="0" lvl="0" marL="0" rtl="0" algn="l">
              <a:spcBef>
                <a:spcPts val="0"/>
              </a:spcBef>
              <a:spcAft>
                <a:spcPts val="0"/>
              </a:spcAft>
              <a:buNone/>
            </a:pPr>
            <a:r>
              <a:rPr b="1" lang="en" sz="1500">
                <a:solidFill>
                  <a:srgbClr val="F3F3F3"/>
                </a:solidFill>
                <a:latin typeface="Lato"/>
                <a:ea typeface="Lato"/>
                <a:cs typeface="Lato"/>
                <a:sym typeface="Lato"/>
              </a:rPr>
              <a:t>  model since the goal is to allow learners to learn without any physical  </a:t>
            </a:r>
            <a:endParaRPr b="1" sz="1500">
              <a:solidFill>
                <a:srgbClr val="F3F3F3"/>
              </a:solidFill>
              <a:latin typeface="Lato"/>
              <a:ea typeface="Lato"/>
              <a:cs typeface="Lato"/>
              <a:sym typeface="Lato"/>
            </a:endParaRPr>
          </a:p>
          <a:p>
            <a:pPr indent="0" lvl="0" marL="0" rtl="0" algn="l">
              <a:spcBef>
                <a:spcPts val="0"/>
              </a:spcBef>
              <a:spcAft>
                <a:spcPts val="0"/>
              </a:spcAft>
              <a:buNone/>
            </a:pPr>
            <a:r>
              <a:rPr b="1" lang="en" sz="1500">
                <a:solidFill>
                  <a:srgbClr val="F3F3F3"/>
                </a:solidFill>
                <a:latin typeface="Lato"/>
                <a:ea typeface="Lato"/>
                <a:cs typeface="Lato"/>
                <a:sym typeface="Lato"/>
              </a:rPr>
              <a:t>  barriers.</a:t>
            </a:r>
            <a:endParaRPr b="1" sz="1500">
              <a:solidFill>
                <a:srgbClr val="F3F3F3"/>
              </a:solidFill>
              <a:latin typeface="Lato"/>
              <a:ea typeface="Lato"/>
              <a:cs typeface="Lato"/>
              <a:sym typeface="Lato"/>
            </a:endParaRPr>
          </a:p>
        </p:txBody>
      </p:sp>
      <p:pic>
        <p:nvPicPr>
          <p:cNvPr id="185" name="Google Shape;185;p24"/>
          <p:cNvPicPr preferRelativeResize="0"/>
          <p:nvPr/>
        </p:nvPicPr>
        <p:blipFill>
          <a:blip r:embed="rId4">
            <a:alphaModFix/>
          </a:blip>
          <a:stretch>
            <a:fillRect/>
          </a:stretch>
        </p:blipFill>
        <p:spPr>
          <a:xfrm>
            <a:off x="7154275" y="3256375"/>
            <a:ext cx="1734250" cy="183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5"/>
          <p:cNvSpPr txBox="1"/>
          <p:nvPr/>
        </p:nvSpPr>
        <p:spPr>
          <a:xfrm>
            <a:off x="1720000" y="754000"/>
            <a:ext cx="4425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Lato"/>
                <a:ea typeface="Lato"/>
                <a:cs typeface="Lato"/>
                <a:sym typeface="Lato"/>
              </a:rPr>
              <a:t>Competitive Advantage</a:t>
            </a:r>
            <a:endParaRPr b="1" sz="2300">
              <a:latin typeface="Lato"/>
              <a:ea typeface="Lato"/>
              <a:cs typeface="Lato"/>
              <a:sym typeface="Lato"/>
            </a:endParaRPr>
          </a:p>
        </p:txBody>
      </p:sp>
      <p:sp>
        <p:nvSpPr>
          <p:cNvPr id="191" name="Google Shape;191;p25"/>
          <p:cNvSpPr txBox="1"/>
          <p:nvPr/>
        </p:nvSpPr>
        <p:spPr>
          <a:xfrm>
            <a:off x="4423225" y="3019500"/>
            <a:ext cx="4554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are focusing on Tier-2 cities which is a largely untapped market due to lack of trust. However when they will be </a:t>
            </a:r>
            <a:r>
              <a:rPr lang="en">
                <a:latin typeface="Lato"/>
                <a:ea typeface="Lato"/>
                <a:cs typeface="Lato"/>
                <a:sym typeface="Lato"/>
              </a:rPr>
              <a:t>learning</a:t>
            </a:r>
            <a:r>
              <a:rPr lang="en">
                <a:latin typeface="Lato"/>
                <a:ea typeface="Lato"/>
                <a:cs typeface="Lato"/>
                <a:sym typeface="Lato"/>
              </a:rPr>
              <a:t> from their own teachers supplemented by our resources, forum and meets then there will be an increase in mutual trust. Wr are relying on this to move ahead.</a:t>
            </a:r>
            <a:endParaRPr>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Apart from that since our idea of weekly meets is new and not </a:t>
            </a:r>
            <a:r>
              <a:rPr lang="en">
                <a:solidFill>
                  <a:schemeClr val="lt1"/>
                </a:solidFill>
                <a:latin typeface="Lato"/>
                <a:ea typeface="Lato"/>
                <a:cs typeface="Lato"/>
                <a:sym typeface="Lato"/>
              </a:rPr>
              <a:t>experimented</a:t>
            </a:r>
            <a:r>
              <a:rPr lang="en">
                <a:solidFill>
                  <a:schemeClr val="lt1"/>
                </a:solidFill>
                <a:latin typeface="Lato"/>
                <a:ea typeface="Lato"/>
                <a:cs typeface="Lato"/>
                <a:sym typeface="Lato"/>
              </a:rPr>
              <a:t> with, we have a headstart in that field.</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26"/>
          <p:cNvSpPr txBox="1"/>
          <p:nvPr/>
        </p:nvSpPr>
        <p:spPr>
          <a:xfrm>
            <a:off x="229075" y="166600"/>
            <a:ext cx="69030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Lato"/>
                <a:ea typeface="Lato"/>
                <a:cs typeface="Lato"/>
                <a:sym typeface="Lato"/>
              </a:rPr>
              <a:t>             </a:t>
            </a:r>
            <a:r>
              <a:rPr b="1" lang="en" sz="4200">
                <a:solidFill>
                  <a:schemeClr val="lt1"/>
                </a:solidFill>
                <a:latin typeface="Lato"/>
                <a:ea typeface="Lato"/>
                <a:cs typeface="Lato"/>
                <a:sym typeface="Lato"/>
              </a:rPr>
              <a:t>Assumption </a:t>
            </a:r>
            <a:r>
              <a:rPr b="1" lang="en" sz="2600">
                <a:solidFill>
                  <a:schemeClr val="lt1"/>
                </a:solidFill>
                <a:latin typeface="Lato"/>
                <a:ea typeface="Lato"/>
                <a:cs typeface="Lato"/>
                <a:sym typeface="Lato"/>
              </a:rPr>
              <a:t>  </a:t>
            </a:r>
            <a:endParaRPr b="1" sz="2600">
              <a:solidFill>
                <a:schemeClr val="lt1"/>
              </a:solidFill>
              <a:latin typeface="Lato"/>
              <a:ea typeface="Lato"/>
              <a:cs typeface="Lato"/>
              <a:sym typeface="Lato"/>
            </a:endParaRPr>
          </a:p>
          <a:p>
            <a:pPr indent="0" lvl="0" marL="0" rtl="0" algn="ctr">
              <a:spcBef>
                <a:spcPts val="0"/>
              </a:spcBef>
              <a:spcAft>
                <a:spcPts val="0"/>
              </a:spcAft>
              <a:buNone/>
            </a:pPr>
            <a:r>
              <a:rPr b="1" lang="en" sz="2600">
                <a:solidFill>
                  <a:schemeClr val="lt1"/>
                </a:solidFill>
                <a:latin typeface="Lato"/>
                <a:ea typeface="Lato"/>
                <a:cs typeface="Lato"/>
                <a:sym typeface="Lato"/>
              </a:rPr>
              <a:t>&amp;</a:t>
            </a:r>
            <a:endParaRPr b="1" sz="2600">
              <a:solidFill>
                <a:schemeClr val="lt1"/>
              </a:solidFill>
              <a:latin typeface="Lato"/>
              <a:ea typeface="Lato"/>
              <a:cs typeface="Lato"/>
              <a:sym typeface="Lato"/>
            </a:endParaRPr>
          </a:p>
        </p:txBody>
      </p:sp>
      <p:sp>
        <p:nvSpPr>
          <p:cNvPr id="197" name="Google Shape;197;p26"/>
          <p:cNvSpPr txBox="1"/>
          <p:nvPr/>
        </p:nvSpPr>
        <p:spPr>
          <a:xfrm>
            <a:off x="2340125" y="3280975"/>
            <a:ext cx="5997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Our biggest assumption is presence on internet in tier-2 cities. We are relying on that for usage of the product. Apart from that we have firsthand seen what community learning can do, so we are </a:t>
            </a:r>
            <a:r>
              <a:rPr b="1" lang="en">
                <a:solidFill>
                  <a:schemeClr val="lt1"/>
                </a:solidFill>
                <a:latin typeface="Lato"/>
                <a:ea typeface="Lato"/>
                <a:cs typeface="Lato"/>
                <a:sym typeface="Lato"/>
              </a:rPr>
              <a:t>trying</a:t>
            </a:r>
            <a:r>
              <a:rPr b="1" lang="en">
                <a:solidFill>
                  <a:schemeClr val="lt1"/>
                </a:solidFill>
                <a:latin typeface="Lato"/>
                <a:ea typeface="Lato"/>
                <a:cs typeface="Lato"/>
                <a:sym typeface="Lato"/>
              </a:rPr>
              <a:t> to relay the same </a:t>
            </a:r>
            <a:r>
              <a:rPr b="1" lang="en">
                <a:solidFill>
                  <a:schemeClr val="lt1"/>
                </a:solidFill>
                <a:latin typeface="Lato"/>
                <a:ea typeface="Lato"/>
                <a:cs typeface="Lato"/>
                <a:sym typeface="Lato"/>
              </a:rPr>
              <a:t>benefit</a:t>
            </a:r>
            <a:r>
              <a:rPr b="1" lang="en">
                <a:solidFill>
                  <a:schemeClr val="lt1"/>
                </a:solidFill>
                <a:latin typeface="Lato"/>
                <a:ea typeface="Lato"/>
                <a:cs typeface="Lato"/>
                <a:sym typeface="Lato"/>
              </a:rPr>
              <a:t> to others. We are assuming that this new approach will be </a:t>
            </a:r>
            <a:r>
              <a:rPr b="1" lang="en">
                <a:solidFill>
                  <a:schemeClr val="lt1"/>
                </a:solidFill>
                <a:latin typeface="Lato"/>
                <a:ea typeface="Lato"/>
                <a:cs typeface="Lato"/>
                <a:sym typeface="Lato"/>
              </a:rPr>
              <a:t>received</a:t>
            </a:r>
            <a:r>
              <a:rPr b="1" lang="en">
                <a:solidFill>
                  <a:schemeClr val="lt1"/>
                </a:solidFill>
                <a:latin typeface="Lato"/>
                <a:ea typeface="Lato"/>
                <a:cs typeface="Lato"/>
                <a:sym typeface="Lato"/>
              </a:rPr>
              <a:t> well by learners.</a:t>
            </a:r>
            <a:endParaRPr b="1">
              <a:solidFill>
                <a:schemeClr val="lt1"/>
              </a:solidFill>
              <a:latin typeface="Lato"/>
              <a:ea typeface="Lato"/>
              <a:cs typeface="Lato"/>
              <a:sym typeface="Lato"/>
            </a:endParaRPr>
          </a:p>
          <a:p>
            <a:pPr indent="0" lvl="0" marL="0" rtl="0" algn="l">
              <a:spcBef>
                <a:spcPts val="0"/>
              </a:spcBef>
              <a:spcAft>
                <a:spcPts val="0"/>
              </a:spcAft>
              <a:buNone/>
            </a:pPr>
            <a:r>
              <a:rPr b="1" lang="en">
                <a:solidFill>
                  <a:srgbClr val="00FF00"/>
                </a:solidFill>
                <a:latin typeface="Lato"/>
                <a:ea typeface="Lato"/>
                <a:cs typeface="Lato"/>
                <a:sym typeface="Lato"/>
              </a:rPr>
              <a:t>Our biggest risk is </a:t>
            </a:r>
            <a:r>
              <a:rPr b="1" lang="en">
                <a:solidFill>
                  <a:srgbClr val="00FF00"/>
                </a:solidFill>
                <a:latin typeface="Lato"/>
                <a:ea typeface="Lato"/>
                <a:cs typeface="Lato"/>
                <a:sym typeface="Lato"/>
              </a:rPr>
              <a:t>due to</a:t>
            </a:r>
            <a:r>
              <a:rPr b="1" lang="en">
                <a:solidFill>
                  <a:srgbClr val="00FF00"/>
                </a:solidFill>
                <a:latin typeface="Lato"/>
                <a:ea typeface="Lato"/>
                <a:cs typeface="Lato"/>
                <a:sym typeface="Lato"/>
              </a:rPr>
              <a:t> lack of experience, our product might run into some issues </a:t>
            </a:r>
            <a:endParaRPr b="1">
              <a:solidFill>
                <a:srgbClr val="00FF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27"/>
          <p:cNvSpPr txBox="1"/>
          <p:nvPr/>
        </p:nvSpPr>
        <p:spPr>
          <a:xfrm>
            <a:off x="562250" y="229075"/>
            <a:ext cx="5154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nvSpPr>
        <p:spPr>
          <a:xfrm>
            <a:off x="0" y="0"/>
            <a:ext cx="481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chemeClr val="dk1"/>
              </a:solidFill>
              <a:latin typeface="Roboto Mono"/>
              <a:ea typeface="Roboto Mono"/>
              <a:cs typeface="Roboto Mono"/>
              <a:sym typeface="Roboto Mono"/>
            </a:endParaRPr>
          </a:p>
        </p:txBody>
      </p:sp>
      <p:pic>
        <p:nvPicPr>
          <p:cNvPr id="97" name="Google Shape;97;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98" name="Google Shape;98;p14"/>
          <p:cNvSpPr txBox="1"/>
          <p:nvPr/>
        </p:nvSpPr>
        <p:spPr>
          <a:xfrm flipH="1">
            <a:off x="321350" y="132475"/>
            <a:ext cx="34077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Team Member Details</a:t>
            </a:r>
            <a:endParaRPr b="1" sz="2400"/>
          </a:p>
        </p:txBody>
      </p:sp>
      <p:sp>
        <p:nvSpPr>
          <p:cNvPr id="99" name="Google Shape;99;p14"/>
          <p:cNvSpPr txBox="1"/>
          <p:nvPr/>
        </p:nvSpPr>
        <p:spPr>
          <a:xfrm>
            <a:off x="321350" y="782250"/>
            <a:ext cx="83583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Roboto Mono"/>
                <a:ea typeface="Roboto Mono"/>
                <a:cs typeface="Roboto Mono"/>
                <a:sym typeface="Roboto Mono"/>
              </a:rPr>
              <a:t>Institute Name: Netaji Subhas University of Technology</a:t>
            </a:r>
            <a:endParaRPr b="1" sz="1900">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b="1" sz="1900">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sz="1900" u="sng">
                <a:latin typeface="Roboto Mono"/>
                <a:ea typeface="Roboto Mono"/>
                <a:cs typeface="Roboto Mono"/>
                <a:sym typeface="Roboto Mono"/>
              </a:rPr>
              <a:t>Team Members</a:t>
            </a:r>
            <a:endParaRPr b="1" sz="1900" u="sng">
              <a:latin typeface="Roboto Mono"/>
              <a:ea typeface="Roboto Mono"/>
              <a:cs typeface="Roboto Mono"/>
              <a:sym typeface="Roboto Mono"/>
            </a:endParaRPr>
          </a:p>
          <a:p>
            <a:pPr indent="0" lvl="0" marL="0" rtl="0" algn="l">
              <a:spcBef>
                <a:spcPts val="0"/>
              </a:spcBef>
              <a:spcAft>
                <a:spcPts val="0"/>
              </a:spcAft>
              <a:buNone/>
            </a:pPr>
            <a:r>
              <a:t/>
            </a:r>
            <a:endParaRPr b="1" sz="1900">
              <a:latin typeface="Roboto Mono"/>
              <a:ea typeface="Roboto Mono"/>
              <a:cs typeface="Roboto Mono"/>
              <a:sym typeface="Roboto Mono"/>
            </a:endParaRPr>
          </a:p>
          <a:p>
            <a:pPr indent="-349250" lvl="0" marL="457200" rtl="0" algn="l">
              <a:spcBef>
                <a:spcPts val="0"/>
              </a:spcBef>
              <a:spcAft>
                <a:spcPts val="0"/>
              </a:spcAft>
              <a:buSzPts val="1900"/>
              <a:buFont typeface="Roboto Mono"/>
              <a:buAutoNum type="arabicPeriod"/>
            </a:pPr>
            <a:r>
              <a:rPr b="1" lang="en" sz="1900">
                <a:latin typeface="Roboto Mono"/>
                <a:ea typeface="Roboto Mono"/>
                <a:cs typeface="Roboto Mono"/>
                <a:sym typeface="Roboto Mono"/>
              </a:rPr>
              <a:t>Shubham (Leader)</a:t>
            </a:r>
            <a:endParaRPr b="1" sz="1900">
              <a:latin typeface="Roboto Mono"/>
              <a:ea typeface="Roboto Mono"/>
              <a:cs typeface="Roboto Mono"/>
              <a:sym typeface="Roboto Mono"/>
            </a:endParaRPr>
          </a:p>
          <a:p>
            <a:pPr indent="-349250" lvl="0" marL="457200" rtl="0" algn="l">
              <a:spcBef>
                <a:spcPts val="0"/>
              </a:spcBef>
              <a:spcAft>
                <a:spcPts val="0"/>
              </a:spcAft>
              <a:buSzPts val="1900"/>
              <a:buFont typeface="Roboto Mono"/>
              <a:buAutoNum type="arabicPeriod"/>
            </a:pPr>
            <a:r>
              <a:rPr b="1" lang="en" sz="1900">
                <a:latin typeface="Roboto Mono"/>
                <a:ea typeface="Roboto Mono"/>
                <a:cs typeface="Roboto Mono"/>
                <a:sym typeface="Roboto Mono"/>
              </a:rPr>
              <a:t>Yash Sethia</a:t>
            </a:r>
            <a:endParaRPr b="1" sz="1900">
              <a:latin typeface="Roboto Mono"/>
              <a:ea typeface="Roboto Mono"/>
              <a:cs typeface="Roboto Mono"/>
              <a:sym typeface="Roboto Mono"/>
            </a:endParaRPr>
          </a:p>
          <a:p>
            <a:pPr indent="-349250" lvl="0" marL="457200" rtl="0" algn="l">
              <a:spcBef>
                <a:spcPts val="0"/>
              </a:spcBef>
              <a:spcAft>
                <a:spcPts val="0"/>
              </a:spcAft>
              <a:buSzPts val="1900"/>
              <a:buFont typeface="Roboto Mono"/>
              <a:buAutoNum type="arabicPeriod"/>
            </a:pPr>
            <a:r>
              <a:rPr b="1" lang="en" sz="1900">
                <a:latin typeface="Roboto Mono"/>
                <a:ea typeface="Roboto Mono"/>
                <a:cs typeface="Roboto Mono"/>
                <a:sym typeface="Roboto Mono"/>
              </a:rPr>
              <a:t>Abhilasha Saini</a:t>
            </a:r>
            <a:endParaRPr b="1" sz="1900">
              <a:latin typeface="Roboto Mono"/>
              <a:ea typeface="Roboto Mono"/>
              <a:cs typeface="Roboto Mono"/>
              <a:sym typeface="Roboto Mono"/>
            </a:endParaRPr>
          </a:p>
          <a:p>
            <a:pPr indent="-349250" lvl="0" marL="457200" rtl="0" algn="l">
              <a:spcBef>
                <a:spcPts val="0"/>
              </a:spcBef>
              <a:spcAft>
                <a:spcPts val="0"/>
              </a:spcAft>
              <a:buSzPts val="1900"/>
              <a:buFont typeface="Roboto Mono"/>
              <a:buAutoNum type="arabicPeriod"/>
            </a:pPr>
            <a:r>
              <a:rPr b="1" lang="en" sz="1900">
                <a:latin typeface="Roboto Mono"/>
                <a:ea typeface="Roboto Mono"/>
                <a:cs typeface="Roboto Mono"/>
                <a:sym typeface="Roboto Mono"/>
              </a:rPr>
              <a:t>Ritesh Kumar</a:t>
            </a:r>
            <a:endParaRPr b="1" sz="1900">
              <a:latin typeface="Roboto Mono"/>
              <a:ea typeface="Roboto Mono"/>
              <a:cs typeface="Roboto Mono"/>
              <a:sym typeface="Roboto Mono"/>
            </a:endParaRPr>
          </a:p>
          <a:p>
            <a:pPr indent="-349250" lvl="0" marL="457200" rtl="0" algn="l">
              <a:spcBef>
                <a:spcPts val="0"/>
              </a:spcBef>
              <a:spcAft>
                <a:spcPts val="0"/>
              </a:spcAft>
              <a:buSzPts val="1900"/>
              <a:buFont typeface="Roboto Mono"/>
              <a:buAutoNum type="arabicPeriod"/>
            </a:pPr>
            <a:r>
              <a:rPr b="1" lang="en" sz="1900">
                <a:latin typeface="Roboto Mono"/>
                <a:ea typeface="Roboto Mono"/>
                <a:cs typeface="Roboto Mono"/>
                <a:sym typeface="Roboto Mono"/>
              </a:rPr>
              <a:t>Akash Singh</a:t>
            </a:r>
            <a:endParaRPr b="1" sz="1900">
              <a:latin typeface="Roboto Mono"/>
              <a:ea typeface="Roboto Mono"/>
              <a:cs typeface="Roboto Mono"/>
              <a:sym typeface="Roboto Mono"/>
            </a:endParaRPr>
          </a:p>
          <a:p>
            <a:pPr indent="-349250" lvl="0" marL="457200" rtl="0" algn="l">
              <a:spcBef>
                <a:spcPts val="0"/>
              </a:spcBef>
              <a:spcAft>
                <a:spcPts val="0"/>
              </a:spcAft>
              <a:buSzPts val="1900"/>
              <a:buFont typeface="Roboto Mono"/>
              <a:buAutoNum type="arabicPeriod"/>
            </a:pPr>
            <a:r>
              <a:rPr b="1" lang="en" sz="1900">
                <a:latin typeface="Roboto Mono"/>
                <a:ea typeface="Roboto Mono"/>
                <a:cs typeface="Roboto Mono"/>
                <a:sym typeface="Roboto Mono"/>
              </a:rPr>
              <a:t>Mrigakshi Gupta</a:t>
            </a:r>
            <a:endParaRPr b="1" sz="1900">
              <a:latin typeface="Roboto Mono"/>
              <a:ea typeface="Roboto Mono"/>
              <a:cs typeface="Roboto Mono"/>
              <a:sym typeface="Roboto Mono"/>
            </a:endParaRPr>
          </a:p>
          <a:p>
            <a:pPr indent="0" lvl="0" marL="0" rtl="0" algn="l">
              <a:spcBef>
                <a:spcPts val="0"/>
              </a:spcBef>
              <a:spcAft>
                <a:spcPts val="0"/>
              </a:spcAft>
              <a:buNone/>
            </a:pPr>
            <a:r>
              <a:t/>
            </a:r>
            <a:endParaRPr/>
          </a:p>
        </p:txBody>
      </p:sp>
      <p:pic>
        <p:nvPicPr>
          <p:cNvPr id="100" name="Google Shape;100;p14"/>
          <p:cNvPicPr preferRelativeResize="0"/>
          <p:nvPr/>
        </p:nvPicPr>
        <p:blipFill>
          <a:blip r:embed="rId4">
            <a:alphaModFix/>
          </a:blip>
          <a:stretch>
            <a:fillRect/>
          </a:stretch>
        </p:blipFill>
        <p:spPr>
          <a:xfrm>
            <a:off x="4811400" y="2169525"/>
            <a:ext cx="4279649" cy="288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5"/>
          <p:cNvPicPr preferRelativeResize="0"/>
          <p:nvPr/>
        </p:nvPicPr>
        <p:blipFill>
          <a:blip r:embed="rId3">
            <a:alphaModFix/>
          </a:blip>
          <a:stretch>
            <a:fillRect/>
          </a:stretch>
        </p:blipFill>
        <p:spPr>
          <a:xfrm>
            <a:off x="0" y="0"/>
            <a:ext cx="3564100" cy="5143500"/>
          </a:xfrm>
          <a:prstGeom prst="rect">
            <a:avLst/>
          </a:prstGeom>
          <a:noFill/>
          <a:ln>
            <a:noFill/>
          </a:ln>
        </p:spPr>
      </p:pic>
      <p:pic>
        <p:nvPicPr>
          <p:cNvPr id="106" name="Google Shape;106;p15"/>
          <p:cNvPicPr preferRelativeResize="0"/>
          <p:nvPr/>
        </p:nvPicPr>
        <p:blipFill>
          <a:blip r:embed="rId4">
            <a:alphaModFix/>
          </a:blip>
          <a:stretch>
            <a:fillRect/>
          </a:stretch>
        </p:blipFill>
        <p:spPr>
          <a:xfrm>
            <a:off x="0" y="2505075"/>
            <a:ext cx="3564100" cy="2638425"/>
          </a:xfrm>
          <a:prstGeom prst="rect">
            <a:avLst/>
          </a:prstGeom>
          <a:noFill/>
          <a:ln>
            <a:noFill/>
          </a:ln>
        </p:spPr>
      </p:pic>
      <p:sp>
        <p:nvSpPr>
          <p:cNvPr id="107" name="Google Shape;107;p15"/>
          <p:cNvSpPr txBox="1"/>
          <p:nvPr/>
        </p:nvSpPr>
        <p:spPr>
          <a:xfrm>
            <a:off x="152400" y="152400"/>
            <a:ext cx="3340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Roboto Mono"/>
                <a:ea typeface="Roboto Mono"/>
                <a:cs typeface="Roboto Mono"/>
                <a:sym typeface="Roboto Mono"/>
              </a:rPr>
              <a:t>Problem Statement</a:t>
            </a:r>
            <a:endParaRPr>
              <a:solidFill>
                <a:schemeClr val="lt1"/>
              </a:solidFill>
            </a:endParaRPr>
          </a:p>
        </p:txBody>
      </p:sp>
      <p:sp>
        <p:nvSpPr>
          <p:cNvPr id="108" name="Google Shape;108;p15"/>
          <p:cNvSpPr txBox="1"/>
          <p:nvPr/>
        </p:nvSpPr>
        <p:spPr>
          <a:xfrm>
            <a:off x="3996925" y="1543050"/>
            <a:ext cx="46827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Roboto"/>
                <a:ea typeface="Roboto"/>
                <a:cs typeface="Roboto"/>
                <a:sym typeface="Roboto"/>
              </a:rPr>
              <a:t>Problem Statement - SM972: </a:t>
            </a:r>
            <a:endParaRPr b="1"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sz="18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Student Innovation - </a:t>
            </a:r>
            <a:r>
              <a:rPr b="1" lang="en" sz="1800">
                <a:solidFill>
                  <a:srgbClr val="212529"/>
                </a:solidFill>
                <a:latin typeface="Roboto"/>
                <a:ea typeface="Roboto"/>
                <a:cs typeface="Roboto"/>
                <a:sym typeface="Roboto"/>
              </a:rPr>
              <a:t>Smart Education - a concept that describes learning in the Digital Age. It enables learners to learn more effectively, efficiently, flexibly, and comfortably.</a:t>
            </a:r>
            <a:endParaRPr b="1" sz="1800">
              <a:solidFill>
                <a:srgbClr val="21252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6"/>
          <p:cNvPicPr preferRelativeResize="0"/>
          <p:nvPr/>
        </p:nvPicPr>
        <p:blipFill>
          <a:blip r:embed="rId3">
            <a:alphaModFix/>
          </a:blip>
          <a:stretch>
            <a:fillRect/>
          </a:stretch>
        </p:blipFill>
        <p:spPr>
          <a:xfrm>
            <a:off x="0" y="-18375"/>
            <a:ext cx="9359349" cy="5180250"/>
          </a:xfrm>
          <a:prstGeom prst="rect">
            <a:avLst/>
          </a:prstGeom>
          <a:noFill/>
          <a:ln>
            <a:noFill/>
          </a:ln>
        </p:spPr>
      </p:pic>
      <p:sp>
        <p:nvSpPr>
          <p:cNvPr id="114" name="Google Shape;114;p16"/>
          <p:cNvSpPr txBox="1"/>
          <p:nvPr/>
        </p:nvSpPr>
        <p:spPr>
          <a:xfrm>
            <a:off x="0" y="141675"/>
            <a:ext cx="457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rgbClr val="FFD966"/>
                </a:solidFill>
                <a:latin typeface="Roboto Mono"/>
                <a:ea typeface="Roboto Mono"/>
                <a:cs typeface="Roboto Mono"/>
                <a:sym typeface="Roboto Mono"/>
              </a:rPr>
              <a:t>IDEA</a:t>
            </a:r>
            <a:endParaRPr sz="1600">
              <a:solidFill>
                <a:schemeClr val="dk1"/>
              </a:solidFill>
              <a:latin typeface="Roboto"/>
              <a:ea typeface="Roboto"/>
              <a:cs typeface="Roboto"/>
              <a:sym typeface="Roboto"/>
            </a:endParaRPr>
          </a:p>
        </p:txBody>
      </p:sp>
      <p:sp>
        <p:nvSpPr>
          <p:cNvPr id="115" name="Google Shape;115;p16"/>
          <p:cNvSpPr txBox="1"/>
          <p:nvPr/>
        </p:nvSpPr>
        <p:spPr>
          <a:xfrm>
            <a:off x="3643325" y="1189425"/>
            <a:ext cx="4572000" cy="57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b="1" sz="1000">
              <a:solidFill>
                <a:srgbClr val="212529"/>
              </a:solidFill>
              <a:highlight>
                <a:srgbClr val="FFFFFF"/>
              </a:highlight>
            </a:endParaRPr>
          </a:p>
          <a:p>
            <a:pPr indent="0" lvl="0" marL="0" rtl="0" algn="l">
              <a:spcBef>
                <a:spcPts val="0"/>
              </a:spcBef>
              <a:spcAft>
                <a:spcPts val="0"/>
              </a:spcAft>
              <a:buNone/>
            </a:pPr>
            <a:r>
              <a:t/>
            </a:r>
            <a:endParaRPr/>
          </a:p>
        </p:txBody>
      </p:sp>
      <p:sp>
        <p:nvSpPr>
          <p:cNvPr id="116" name="Google Shape;116;p16"/>
          <p:cNvSpPr txBox="1"/>
          <p:nvPr/>
        </p:nvSpPr>
        <p:spPr>
          <a:xfrm>
            <a:off x="3514725" y="803675"/>
            <a:ext cx="4907700" cy="29985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600"/>
              </a:spcBef>
              <a:spcAft>
                <a:spcPts val="0"/>
              </a:spcAft>
              <a:buNone/>
            </a:pPr>
            <a:r>
              <a:rPr b="1" lang="en" sz="2900">
                <a:solidFill>
                  <a:srgbClr val="FFFF00"/>
                </a:solidFill>
                <a:latin typeface="Roboto Mono"/>
                <a:ea typeface="Roboto Mono"/>
                <a:cs typeface="Roboto Mono"/>
                <a:sym typeface="Roboto Mono"/>
              </a:rPr>
              <a:t>STUDENT INNOVATION</a:t>
            </a:r>
            <a:endParaRPr b="1" sz="2900">
              <a:solidFill>
                <a:srgbClr val="FFFF00"/>
              </a:solidFill>
              <a:latin typeface="Roboto Mono"/>
              <a:ea typeface="Roboto Mono"/>
              <a:cs typeface="Roboto Mono"/>
              <a:sym typeface="Roboto Mono"/>
            </a:endParaRPr>
          </a:p>
          <a:p>
            <a:pPr indent="0" lvl="0" marL="0" rtl="0" algn="l">
              <a:lnSpc>
                <a:spcPct val="110000"/>
              </a:lnSpc>
              <a:spcBef>
                <a:spcPts val="600"/>
              </a:spcBef>
              <a:spcAft>
                <a:spcPts val="0"/>
              </a:spcAft>
              <a:buClr>
                <a:schemeClr val="dk1"/>
              </a:buClr>
              <a:buSzPts val="1100"/>
              <a:buFont typeface="Arial"/>
              <a:buNone/>
            </a:pPr>
            <a:r>
              <a:t/>
            </a:r>
            <a:endParaRPr b="1" sz="2900">
              <a:solidFill>
                <a:srgbClr val="FFFF00"/>
              </a:solidFill>
              <a:latin typeface="Roboto Mono"/>
              <a:ea typeface="Roboto Mono"/>
              <a:cs typeface="Roboto Mono"/>
              <a:sym typeface="Roboto Mono"/>
            </a:endParaRPr>
          </a:p>
          <a:p>
            <a:pPr indent="0" lvl="0" marL="0" rtl="0" algn="l">
              <a:spcBef>
                <a:spcPts val="0"/>
              </a:spcBef>
              <a:spcAft>
                <a:spcPts val="0"/>
              </a:spcAft>
              <a:buNone/>
            </a:pPr>
            <a:r>
              <a:rPr b="1" lang="en" sz="1900">
                <a:solidFill>
                  <a:schemeClr val="lt1"/>
                </a:solidFill>
              </a:rPr>
              <a:t>We aim to develop</a:t>
            </a:r>
            <a:r>
              <a:rPr b="1" lang="en" sz="1600">
                <a:solidFill>
                  <a:schemeClr val="lt1"/>
                </a:solidFill>
                <a:latin typeface="Roboto Mono"/>
                <a:ea typeface="Roboto Mono"/>
                <a:cs typeface="Roboto Mono"/>
                <a:sym typeface="Roboto Mono"/>
              </a:rPr>
              <a:t> </a:t>
            </a:r>
            <a:r>
              <a:rPr b="1" lang="en" sz="1900">
                <a:solidFill>
                  <a:schemeClr val="lt1"/>
                </a:solidFill>
              </a:rPr>
              <a:t>a Social Media Platform for collaborative, effective, and Comfortable learning which explores another dimension of Smart Education</a:t>
            </a:r>
            <a:endParaRPr b="1"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17"/>
          <p:cNvSpPr txBox="1"/>
          <p:nvPr/>
        </p:nvSpPr>
        <p:spPr>
          <a:xfrm>
            <a:off x="557225" y="0"/>
            <a:ext cx="938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rPr>
              <a:t>FEATURES</a:t>
            </a:r>
            <a:endParaRPr sz="1000">
              <a:solidFill>
                <a:srgbClr val="FF0000"/>
              </a:solidFill>
            </a:endParaRPr>
          </a:p>
        </p:txBody>
      </p:sp>
      <p:sp>
        <p:nvSpPr>
          <p:cNvPr id="122" name="Google Shape;122;p17"/>
          <p:cNvSpPr txBox="1"/>
          <p:nvPr/>
        </p:nvSpPr>
        <p:spPr>
          <a:xfrm>
            <a:off x="96450" y="428600"/>
            <a:ext cx="9047400" cy="44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600">
              <a:solidFill>
                <a:srgbClr val="212529"/>
              </a:solidFill>
              <a:highlight>
                <a:srgbClr val="FFFFFF"/>
              </a:highlight>
            </a:endParaRPr>
          </a:p>
          <a:p>
            <a:pPr indent="0" lvl="0" marL="0" rtl="0" algn="l">
              <a:spcBef>
                <a:spcPts val="0"/>
              </a:spcBef>
              <a:spcAft>
                <a:spcPts val="0"/>
              </a:spcAft>
              <a:buNone/>
            </a:pPr>
            <a:r>
              <a:t/>
            </a:r>
            <a:endParaRPr sz="1000"/>
          </a:p>
        </p:txBody>
      </p:sp>
      <p:pic>
        <p:nvPicPr>
          <p:cNvPr id="123" name="Google Shape;123;p17"/>
          <p:cNvPicPr preferRelativeResize="0"/>
          <p:nvPr/>
        </p:nvPicPr>
        <p:blipFill>
          <a:blip r:embed="rId4">
            <a:alphaModFix/>
          </a:blip>
          <a:stretch>
            <a:fillRect/>
          </a:stretch>
        </p:blipFill>
        <p:spPr>
          <a:xfrm>
            <a:off x="0" y="10"/>
            <a:ext cx="9144000" cy="5143500"/>
          </a:xfrm>
          <a:prstGeom prst="rect">
            <a:avLst/>
          </a:prstGeom>
          <a:noFill/>
          <a:ln>
            <a:noFill/>
          </a:ln>
        </p:spPr>
      </p:pic>
      <p:sp>
        <p:nvSpPr>
          <p:cNvPr id="124" name="Google Shape;124;p17"/>
          <p:cNvSpPr txBox="1"/>
          <p:nvPr/>
        </p:nvSpPr>
        <p:spPr>
          <a:xfrm>
            <a:off x="0" y="0"/>
            <a:ext cx="9144000" cy="4898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100"/>
          </a:p>
          <a:p>
            <a:pPr indent="0" lvl="0" marL="0" rtl="0" algn="ctr">
              <a:spcBef>
                <a:spcPts val="0"/>
              </a:spcBef>
              <a:spcAft>
                <a:spcPts val="0"/>
              </a:spcAft>
              <a:buNone/>
            </a:pPr>
            <a:r>
              <a:rPr b="1" lang="en" sz="2300">
                <a:solidFill>
                  <a:srgbClr val="FFFF00"/>
                </a:solidFill>
                <a:latin typeface="Roboto Mono"/>
                <a:ea typeface="Roboto Mono"/>
                <a:cs typeface="Roboto Mono"/>
                <a:sym typeface="Roboto Mono"/>
              </a:rPr>
              <a:t>Features</a:t>
            </a:r>
            <a:endParaRPr b="1" sz="2300">
              <a:solidFill>
                <a:srgbClr val="FFFF00"/>
              </a:solidFill>
              <a:latin typeface="Roboto Mono"/>
              <a:ea typeface="Roboto Mono"/>
              <a:cs typeface="Roboto Mono"/>
              <a:sym typeface="Roboto Mono"/>
            </a:endParaRPr>
          </a:p>
          <a:p>
            <a:pPr indent="0" lvl="0" marL="0" rtl="0" algn="ctr">
              <a:spcBef>
                <a:spcPts val="0"/>
              </a:spcBef>
              <a:spcAft>
                <a:spcPts val="0"/>
              </a:spcAft>
              <a:buNone/>
            </a:pPr>
            <a:r>
              <a:t/>
            </a:r>
            <a:endParaRPr b="1" sz="2300">
              <a:solidFill>
                <a:srgbClr val="FFFF00"/>
              </a:solidFill>
              <a:latin typeface="Roboto Mono"/>
              <a:ea typeface="Roboto Mono"/>
              <a:cs typeface="Roboto Mono"/>
              <a:sym typeface="Roboto Mono"/>
            </a:endParaRPr>
          </a:p>
          <a:p>
            <a:pPr indent="0" lvl="0" marL="0" rtl="0" algn="ctr">
              <a:spcBef>
                <a:spcPts val="0"/>
              </a:spcBef>
              <a:spcAft>
                <a:spcPts val="0"/>
              </a:spcAft>
              <a:buNone/>
            </a:pPr>
            <a:r>
              <a:t/>
            </a:r>
            <a:endParaRPr sz="200"/>
          </a:p>
          <a:p>
            <a:pPr indent="-311150" lvl="0" marL="457200" rtl="0" algn="l">
              <a:spcBef>
                <a:spcPts val="0"/>
              </a:spcBef>
              <a:spcAft>
                <a:spcPts val="0"/>
              </a:spcAft>
              <a:buSzPts val="1300"/>
              <a:buAutoNum type="arabicPeriod"/>
            </a:pPr>
            <a:r>
              <a:rPr lang="en" sz="1300"/>
              <a:t>User logs-in and according to their interests, we will suggest them some communities to get added like Science, Mathematics, History, Coding, Astronomy,etc.</a:t>
            </a:r>
            <a:endParaRPr sz="1300"/>
          </a:p>
          <a:p>
            <a:pPr indent="-311150" lvl="0" marL="457200" rtl="0" algn="l">
              <a:spcBef>
                <a:spcPts val="0"/>
              </a:spcBef>
              <a:spcAft>
                <a:spcPts val="0"/>
              </a:spcAft>
              <a:buSzPts val="1300"/>
              <a:buAutoNum type="arabicPeriod"/>
            </a:pPr>
            <a:r>
              <a:rPr lang="en" sz="1300"/>
              <a:t>Now the user can post updates/opportunities/doubts/quizzes etc. in these sub-communities</a:t>
            </a:r>
            <a:endParaRPr sz="1300"/>
          </a:p>
          <a:p>
            <a:pPr indent="-311150" lvl="0" marL="457200" rtl="0" algn="l">
              <a:spcBef>
                <a:spcPts val="0"/>
              </a:spcBef>
              <a:spcAft>
                <a:spcPts val="0"/>
              </a:spcAft>
              <a:buSzPts val="1300"/>
              <a:buAutoNum type="arabicPeriod"/>
            </a:pPr>
            <a:r>
              <a:rPr lang="en" sz="1300"/>
              <a:t>Now based on these activities of the user and/or on the basis of some proficiency tests related to subject knowledge, the users will be assigned with a role for each of the sub-community like Amateur and Professional.</a:t>
            </a:r>
            <a:endParaRPr sz="1300"/>
          </a:p>
          <a:p>
            <a:pPr indent="-311150" lvl="0" marL="457200" rtl="0" algn="l">
              <a:spcBef>
                <a:spcPts val="0"/>
              </a:spcBef>
              <a:spcAft>
                <a:spcPts val="0"/>
              </a:spcAft>
              <a:buSzPts val="1300"/>
              <a:buAutoNum type="arabicPeriod"/>
            </a:pPr>
            <a:r>
              <a:rPr lang="en" sz="1300"/>
              <a:t>Each user will have two interactive virtual get-togethers per week:</a:t>
            </a:r>
            <a:endParaRPr sz="1300"/>
          </a:p>
          <a:p>
            <a:pPr indent="-311150" lvl="1" marL="914400" rtl="0" algn="l">
              <a:spcBef>
                <a:spcPts val="0"/>
              </a:spcBef>
              <a:spcAft>
                <a:spcPts val="0"/>
              </a:spcAft>
              <a:buSzPts val="1300"/>
              <a:buAutoNum type="alphaLcPeriod"/>
            </a:pPr>
            <a:r>
              <a:rPr lang="en" sz="1300"/>
              <a:t>One on the topic in which they are an Amateur</a:t>
            </a:r>
            <a:endParaRPr sz="1300"/>
          </a:p>
          <a:p>
            <a:pPr indent="-311150" lvl="1" marL="914400" rtl="0" algn="l">
              <a:spcBef>
                <a:spcPts val="0"/>
              </a:spcBef>
              <a:spcAft>
                <a:spcPts val="0"/>
              </a:spcAft>
              <a:buSzPts val="1300"/>
              <a:buAutoNum type="alphaLcPeriod"/>
            </a:pPr>
            <a:r>
              <a:rPr lang="en" sz="1300"/>
              <a:t>Other one on the topic in which they are a Professional</a:t>
            </a:r>
            <a:endParaRPr sz="1300"/>
          </a:p>
          <a:p>
            <a:pPr indent="-311150" lvl="0" marL="457200" rtl="0" algn="l">
              <a:spcBef>
                <a:spcPts val="0"/>
              </a:spcBef>
              <a:spcAft>
                <a:spcPts val="0"/>
              </a:spcAft>
              <a:buSzPts val="1300"/>
              <a:buAutoNum type="arabicPeriod"/>
            </a:pPr>
            <a:r>
              <a:rPr lang="en" sz="1300"/>
              <a:t>For each get-together, there will be a set of professionals and amateurs with the no. of latter category to be higher</a:t>
            </a:r>
            <a:endParaRPr sz="1300"/>
          </a:p>
          <a:p>
            <a:pPr indent="-311150" lvl="0" marL="457200" rtl="0" algn="l">
              <a:spcBef>
                <a:spcPts val="0"/>
              </a:spcBef>
              <a:spcAft>
                <a:spcPts val="0"/>
              </a:spcAft>
              <a:buSzPts val="1300"/>
              <a:buAutoNum type="arabicPeriod"/>
            </a:pPr>
            <a:r>
              <a:rPr lang="en" sz="1300"/>
              <a:t>In the get-together where the user is an Amateur, they will be listening to the Professionals of that field and interacting with them to have a better understanding and collaborative growth</a:t>
            </a:r>
            <a:endParaRPr sz="1300"/>
          </a:p>
          <a:p>
            <a:pPr indent="-311150" lvl="0" marL="457200" rtl="0" algn="l">
              <a:spcBef>
                <a:spcPts val="0"/>
              </a:spcBef>
              <a:spcAft>
                <a:spcPts val="0"/>
              </a:spcAft>
              <a:buSzPts val="1300"/>
              <a:buAutoNum type="arabicPeriod"/>
            </a:pPr>
            <a:r>
              <a:rPr lang="en" sz="1300"/>
              <a:t>In the get-together where the user is a Professional, they will be sharing their knowledge and experience of that field with the beginners so that they can also explore the in-depth knowledge of the subject as Teaching enhances the knowledge</a:t>
            </a:r>
            <a:endParaRPr sz="1300"/>
          </a:p>
          <a:p>
            <a:pPr indent="-311150" lvl="0" marL="457200" rtl="0" algn="l">
              <a:spcBef>
                <a:spcPts val="0"/>
              </a:spcBef>
              <a:spcAft>
                <a:spcPts val="0"/>
              </a:spcAft>
              <a:buSzPts val="1300"/>
              <a:buAutoNum type="arabicPeriod"/>
            </a:pPr>
            <a:r>
              <a:rPr lang="en" sz="1300"/>
              <a:t>Apart from these get-togethers, we also provide Personal chat feature for each user and basic CRUD functionalities for each post.</a:t>
            </a:r>
            <a:endParaRPr sz="1300"/>
          </a:p>
          <a:p>
            <a:pPr indent="-311150" lvl="0" marL="457200" rtl="0" algn="l">
              <a:spcBef>
                <a:spcPts val="0"/>
              </a:spcBef>
              <a:spcAft>
                <a:spcPts val="0"/>
              </a:spcAft>
              <a:buSzPts val="1300"/>
              <a:buAutoNum type="arabicPeriod"/>
            </a:pPr>
            <a:r>
              <a:rPr lang="en" sz="1300"/>
              <a:t>The professionals in each sub-community will have the admin access to control the flow of activities in the sub-community</a:t>
            </a:r>
            <a:endParaRPr sz="1300"/>
          </a:p>
          <a:p>
            <a:pPr indent="-311150" lvl="0" marL="457200" rtl="0" algn="l">
              <a:spcBef>
                <a:spcPts val="0"/>
              </a:spcBef>
              <a:spcAft>
                <a:spcPts val="0"/>
              </a:spcAft>
              <a:buSzPts val="1300"/>
              <a:buAutoNum type="arabicPeriod"/>
            </a:pPr>
            <a:r>
              <a:rPr lang="en" sz="1300"/>
              <a:t>The posts will go through a generic classifier to remove spam, hate speech and topics irrelevant to be discussed</a:t>
            </a:r>
            <a:endParaRPr sz="1300">
              <a:solidFill>
                <a:srgbClr val="212529"/>
              </a:solidFill>
              <a:highlight>
                <a:srgbClr val="FFFFFF"/>
              </a:highlight>
            </a:endParaRPr>
          </a:p>
        </p:txBody>
      </p:sp>
    </p:spTree>
  </p:cSld>
  <p:clrMapOvr>
    <a:masterClrMapping/>
  </p:clrMapOvr>
  <mc:AlternateContent>
    <mc:Choice Requires="p14">
      <p:transition p14:dur="0">
        <p14:prism dir="l"/>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8"/>
          <p:cNvPicPr preferRelativeResize="0"/>
          <p:nvPr/>
        </p:nvPicPr>
        <p:blipFill>
          <a:blip r:embed="rId3">
            <a:alphaModFix/>
          </a:blip>
          <a:stretch>
            <a:fillRect/>
          </a:stretch>
        </p:blipFill>
        <p:spPr>
          <a:xfrm>
            <a:off x="0" y="0"/>
            <a:ext cx="9226675" cy="5422100"/>
          </a:xfrm>
          <a:prstGeom prst="rect">
            <a:avLst/>
          </a:prstGeom>
          <a:noFill/>
          <a:ln>
            <a:noFill/>
          </a:ln>
        </p:spPr>
      </p:pic>
      <p:sp>
        <p:nvSpPr>
          <p:cNvPr id="130" name="Google Shape;130;p18"/>
          <p:cNvSpPr txBox="1"/>
          <p:nvPr/>
        </p:nvSpPr>
        <p:spPr>
          <a:xfrm>
            <a:off x="357000" y="0"/>
            <a:ext cx="3868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b="1" sz="2300">
              <a:solidFill>
                <a:srgbClr val="FF0000"/>
              </a:solidFill>
              <a:latin typeface="Roboto"/>
              <a:ea typeface="Roboto"/>
              <a:cs typeface="Roboto"/>
              <a:sym typeface="Roboto"/>
            </a:endParaRPr>
          </a:p>
        </p:txBody>
      </p:sp>
      <p:sp>
        <p:nvSpPr>
          <p:cNvPr id="131" name="Google Shape;131;p18"/>
          <p:cNvSpPr txBox="1"/>
          <p:nvPr/>
        </p:nvSpPr>
        <p:spPr>
          <a:xfrm>
            <a:off x="227925" y="1390275"/>
            <a:ext cx="52155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The platform will help learners in:</a:t>
            </a:r>
            <a:endParaRPr sz="1600"/>
          </a:p>
          <a:p>
            <a:pPr indent="-330200" lvl="0" marL="457200" rtl="0" algn="l">
              <a:spcBef>
                <a:spcPts val="0"/>
              </a:spcBef>
              <a:spcAft>
                <a:spcPts val="0"/>
              </a:spcAft>
              <a:buSzPts val="1600"/>
              <a:buAutoNum type="arabicPeriod"/>
            </a:pPr>
            <a:r>
              <a:rPr lang="en" sz="1600"/>
              <a:t>Connecting students with the Leaders in the field of education</a:t>
            </a:r>
            <a:endParaRPr sz="1600"/>
          </a:p>
          <a:p>
            <a:pPr indent="-330200" lvl="0" marL="457200" rtl="0" algn="l">
              <a:spcBef>
                <a:spcPts val="0"/>
              </a:spcBef>
              <a:spcAft>
                <a:spcPts val="0"/>
              </a:spcAft>
              <a:buSzPts val="1600"/>
              <a:buAutoNum type="arabicPeriod"/>
            </a:pPr>
            <a:r>
              <a:rPr lang="en" sz="1600"/>
              <a:t>Regular updates for academic opportunities</a:t>
            </a:r>
            <a:endParaRPr sz="1600"/>
          </a:p>
          <a:p>
            <a:pPr indent="-330200" lvl="0" marL="457200" rtl="0" algn="l">
              <a:spcBef>
                <a:spcPts val="0"/>
              </a:spcBef>
              <a:spcAft>
                <a:spcPts val="0"/>
              </a:spcAft>
              <a:buSzPts val="1600"/>
              <a:buAutoNum type="arabicPeriod"/>
            </a:pPr>
            <a:r>
              <a:rPr lang="en" sz="1600"/>
              <a:t>Bridging the gap between school, college and industry</a:t>
            </a:r>
            <a:endParaRPr sz="1600"/>
          </a:p>
          <a:p>
            <a:pPr indent="-330200" lvl="0" marL="457200" rtl="0" algn="l">
              <a:spcBef>
                <a:spcPts val="0"/>
              </a:spcBef>
              <a:spcAft>
                <a:spcPts val="0"/>
              </a:spcAft>
              <a:buSzPts val="1600"/>
              <a:buAutoNum type="arabicPeriod"/>
            </a:pPr>
            <a:r>
              <a:rPr lang="en" sz="1600"/>
              <a:t>Career guidance </a:t>
            </a:r>
            <a:endParaRPr sz="1600"/>
          </a:p>
          <a:p>
            <a:pPr indent="-330200" lvl="0" marL="457200" rtl="0" algn="l">
              <a:spcBef>
                <a:spcPts val="0"/>
              </a:spcBef>
              <a:spcAft>
                <a:spcPts val="0"/>
              </a:spcAft>
              <a:buSzPts val="1600"/>
              <a:buAutoNum type="arabicPeriod"/>
            </a:pPr>
            <a:r>
              <a:rPr lang="en" sz="1600"/>
              <a:t>Making latest researches more reachable to students</a:t>
            </a:r>
            <a:endParaRPr sz="1600"/>
          </a:p>
          <a:p>
            <a:pPr indent="-330200" lvl="0" marL="457200" rtl="0" algn="l">
              <a:spcBef>
                <a:spcPts val="0"/>
              </a:spcBef>
              <a:spcAft>
                <a:spcPts val="0"/>
              </a:spcAft>
              <a:buSzPts val="1600"/>
              <a:buAutoNum type="arabicPeriod"/>
            </a:pPr>
            <a:r>
              <a:rPr lang="en" sz="1600"/>
              <a:t>Providing strong alumni</a:t>
            </a:r>
            <a:endParaRPr sz="1600"/>
          </a:p>
          <a:p>
            <a:pPr indent="-330200" lvl="0" marL="457200" rtl="0" algn="l">
              <a:spcBef>
                <a:spcPts val="0"/>
              </a:spcBef>
              <a:spcAft>
                <a:spcPts val="0"/>
              </a:spcAft>
              <a:buSzPts val="1600"/>
              <a:buAutoNum type="arabicPeriod"/>
            </a:pPr>
            <a:r>
              <a:rPr lang="en" sz="1600"/>
              <a:t>One-on-one interaction with professionals</a:t>
            </a:r>
            <a:endParaRPr sz="1600">
              <a:solidFill>
                <a:srgbClr val="212529"/>
              </a:solidFill>
              <a:highlight>
                <a:schemeClr val="lt1"/>
              </a:highlight>
            </a:endParaRPr>
          </a:p>
          <a:p>
            <a:pPr indent="0" lvl="0" marL="0" rtl="0" algn="l">
              <a:spcBef>
                <a:spcPts val="0"/>
              </a:spcBef>
              <a:spcAft>
                <a:spcPts val="0"/>
              </a:spcAft>
              <a:buNone/>
            </a:pPr>
            <a:r>
              <a:t/>
            </a:r>
            <a:endParaRPr>
              <a:latin typeface="Lato"/>
              <a:ea typeface="Lato"/>
              <a:cs typeface="Lato"/>
              <a:sym typeface="Lato"/>
            </a:endParaRPr>
          </a:p>
        </p:txBody>
      </p:sp>
      <p:sp>
        <p:nvSpPr>
          <p:cNvPr id="132" name="Google Shape;132;p18"/>
          <p:cNvSpPr txBox="1"/>
          <p:nvPr/>
        </p:nvSpPr>
        <p:spPr>
          <a:xfrm>
            <a:off x="770050" y="-710800"/>
            <a:ext cx="21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3" name="Google Shape;133;p18"/>
          <p:cNvSpPr txBox="1"/>
          <p:nvPr/>
        </p:nvSpPr>
        <p:spPr>
          <a:xfrm>
            <a:off x="533100" y="-621950"/>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Lato"/>
              <a:ea typeface="Lato"/>
              <a:cs typeface="Lato"/>
              <a:sym typeface="Lato"/>
            </a:endParaRPr>
          </a:p>
        </p:txBody>
      </p:sp>
      <p:sp>
        <p:nvSpPr>
          <p:cNvPr id="134" name="Google Shape;134;p18"/>
          <p:cNvSpPr txBox="1"/>
          <p:nvPr/>
        </p:nvSpPr>
        <p:spPr>
          <a:xfrm>
            <a:off x="254950" y="564338"/>
            <a:ext cx="318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4000">
                <a:solidFill>
                  <a:srgbClr val="6AA84F"/>
                </a:solidFill>
                <a:latin typeface="Roboto"/>
                <a:ea typeface="Roboto"/>
                <a:cs typeface="Roboto"/>
                <a:sym typeface="Roboto"/>
              </a:rPr>
              <a:t>OUTCOMES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0" y="-40504"/>
            <a:ext cx="9144000" cy="5184004"/>
          </a:xfrm>
          <a:prstGeom prst="rect">
            <a:avLst/>
          </a:prstGeom>
          <a:noFill/>
          <a:ln>
            <a:noFill/>
          </a:ln>
        </p:spPr>
      </p:pic>
      <p:sp>
        <p:nvSpPr>
          <p:cNvPr id="140" name="Google Shape;140;p19"/>
          <p:cNvSpPr txBox="1"/>
          <p:nvPr/>
        </p:nvSpPr>
        <p:spPr>
          <a:xfrm>
            <a:off x="450050" y="57850"/>
            <a:ext cx="4168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dk1"/>
                </a:solidFill>
                <a:latin typeface="Roboto"/>
                <a:ea typeface="Roboto"/>
                <a:cs typeface="Roboto"/>
                <a:sym typeface="Roboto"/>
              </a:rPr>
              <a:t>MARKET SIZE</a:t>
            </a:r>
            <a:endParaRPr b="1" sz="1700">
              <a:solidFill>
                <a:schemeClr val="dk1"/>
              </a:solidFill>
              <a:latin typeface="Roboto"/>
              <a:ea typeface="Roboto"/>
              <a:cs typeface="Roboto"/>
              <a:sym typeface="Roboto"/>
            </a:endParaRPr>
          </a:p>
        </p:txBody>
      </p:sp>
      <p:sp>
        <p:nvSpPr>
          <p:cNvPr id="141" name="Google Shape;141;p19"/>
          <p:cNvSpPr txBox="1"/>
          <p:nvPr/>
        </p:nvSpPr>
        <p:spPr>
          <a:xfrm>
            <a:off x="829100" y="1305075"/>
            <a:ext cx="73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2" name="Google Shape;142;p19"/>
          <p:cNvSpPr txBox="1"/>
          <p:nvPr/>
        </p:nvSpPr>
        <p:spPr>
          <a:xfrm>
            <a:off x="960275" y="858250"/>
            <a:ext cx="73452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12529"/>
                </a:solidFill>
                <a:latin typeface="Lato"/>
                <a:ea typeface="Lato"/>
                <a:cs typeface="Lato"/>
                <a:sym typeface="Lato"/>
              </a:rPr>
              <a:t>In 2020, the entire indian online education market was worth 2.8 billion. However, by 2025 the overall market size is expected to increase to 10.4 billion, due to internet penetration increasing by 14% and increasing market share.</a:t>
            </a:r>
            <a:endParaRPr sz="1500">
              <a:solidFill>
                <a:srgbClr val="212529"/>
              </a:solidFill>
              <a:latin typeface="Lato"/>
              <a:ea typeface="Lato"/>
              <a:cs typeface="Lato"/>
              <a:sym typeface="Lato"/>
            </a:endParaRPr>
          </a:p>
          <a:p>
            <a:pPr indent="0" lvl="0" marL="0" rtl="0" algn="l">
              <a:spcBef>
                <a:spcPts val="0"/>
              </a:spcBef>
              <a:spcAft>
                <a:spcPts val="0"/>
              </a:spcAft>
              <a:buNone/>
            </a:pPr>
            <a:r>
              <a:rPr lang="en">
                <a:solidFill>
                  <a:srgbClr val="212529"/>
                </a:solidFill>
                <a:latin typeface="Lato"/>
                <a:ea typeface="Lato"/>
                <a:cs typeface="Lato"/>
                <a:sym typeface="Lato"/>
              </a:rPr>
              <a:t>In 2020, the Kindergarten to twelfth grade education market had a market value of 1.16 billion U.S. dollars. By comparison, the skill development market was worth less than 500 million U.S. dollars. </a:t>
            </a:r>
            <a:endParaRPr>
              <a:solidFill>
                <a:srgbClr val="212529"/>
              </a:solidFill>
              <a:latin typeface="Lato"/>
              <a:ea typeface="Lato"/>
              <a:cs typeface="Lato"/>
              <a:sym typeface="Lato"/>
            </a:endParaRPr>
          </a:p>
          <a:p>
            <a:pPr indent="0" lvl="0" marL="0" rtl="0" algn="l">
              <a:spcBef>
                <a:spcPts val="0"/>
              </a:spcBef>
              <a:spcAft>
                <a:spcPts val="0"/>
              </a:spcAft>
              <a:buNone/>
            </a:pPr>
            <a:r>
              <a:rPr lang="en">
                <a:solidFill>
                  <a:srgbClr val="212529"/>
                </a:solidFill>
                <a:latin typeface="Lato"/>
                <a:ea typeface="Lato"/>
                <a:cs typeface="Lato"/>
                <a:sym typeface="Lato"/>
              </a:rPr>
              <a:t>The Kindergarten to twelfth grade market is expected to stay the most valuable (38% of market share), followed by the test preparation (18% of market share) and online certification market (28.2% of market share).</a:t>
            </a:r>
            <a:endParaRPr>
              <a:solidFill>
                <a:srgbClr val="212529"/>
              </a:solidFill>
              <a:latin typeface="Lato"/>
              <a:ea typeface="Lato"/>
              <a:cs typeface="Lato"/>
              <a:sym typeface="Lato"/>
            </a:endParaRPr>
          </a:p>
          <a:p>
            <a:pPr indent="0" lvl="0" marL="0" rtl="0" algn="l">
              <a:spcBef>
                <a:spcPts val="0"/>
              </a:spcBef>
              <a:spcAft>
                <a:spcPts val="0"/>
              </a:spcAft>
              <a:buNone/>
            </a:pPr>
            <a:r>
              <a:t/>
            </a:r>
            <a:endParaRPr>
              <a:solidFill>
                <a:srgbClr val="212529"/>
              </a:solidFill>
              <a:latin typeface="Lato"/>
              <a:ea typeface="Lato"/>
              <a:cs typeface="Lato"/>
              <a:sym typeface="Lato"/>
            </a:endParaRPr>
          </a:p>
          <a:p>
            <a:pPr indent="0" lvl="0" marL="0" rtl="0" algn="l">
              <a:spcBef>
                <a:spcPts val="0"/>
              </a:spcBef>
              <a:spcAft>
                <a:spcPts val="0"/>
              </a:spcAft>
              <a:buNone/>
            </a:pPr>
            <a:r>
              <a:rPr b="1" lang="en">
                <a:solidFill>
                  <a:srgbClr val="212529"/>
                </a:solidFill>
                <a:latin typeface="Lato"/>
                <a:ea typeface="Lato"/>
                <a:cs typeface="Lato"/>
                <a:sym typeface="Lato"/>
              </a:rPr>
              <a:t>Market Growth Drivers</a:t>
            </a:r>
            <a:endParaRPr b="1">
              <a:solidFill>
                <a:srgbClr val="212529"/>
              </a:solidFill>
              <a:latin typeface="Lato"/>
              <a:ea typeface="Lato"/>
              <a:cs typeface="Lato"/>
              <a:sym typeface="Lato"/>
            </a:endParaRPr>
          </a:p>
          <a:p>
            <a:pPr indent="-317500" lvl="0" marL="457200" rtl="0" algn="l">
              <a:spcBef>
                <a:spcPts val="0"/>
              </a:spcBef>
              <a:spcAft>
                <a:spcPts val="0"/>
              </a:spcAft>
              <a:buClr>
                <a:srgbClr val="212529"/>
              </a:buClr>
              <a:buSzPts val="1400"/>
              <a:buFont typeface="Lato"/>
              <a:buChar char="-"/>
            </a:pPr>
            <a:r>
              <a:rPr lang="en">
                <a:solidFill>
                  <a:srgbClr val="212529"/>
                </a:solidFill>
                <a:latin typeface="Lato"/>
                <a:ea typeface="Lato"/>
                <a:cs typeface="Lato"/>
                <a:sym typeface="Lato"/>
              </a:rPr>
              <a:t>Low cost of online education: expected to be 52% lesser than traditional schools and universities</a:t>
            </a:r>
            <a:endParaRPr>
              <a:solidFill>
                <a:srgbClr val="212529"/>
              </a:solidFill>
              <a:latin typeface="Lato"/>
              <a:ea typeface="Lato"/>
              <a:cs typeface="Lato"/>
              <a:sym typeface="Lato"/>
            </a:endParaRPr>
          </a:p>
          <a:p>
            <a:pPr indent="-317500" lvl="0" marL="457200" rtl="0" algn="l">
              <a:spcBef>
                <a:spcPts val="0"/>
              </a:spcBef>
              <a:spcAft>
                <a:spcPts val="0"/>
              </a:spcAft>
              <a:buClr>
                <a:srgbClr val="212529"/>
              </a:buClr>
              <a:buSzPts val="1400"/>
              <a:buFont typeface="Lato"/>
              <a:buChar char="-"/>
            </a:pPr>
            <a:r>
              <a:rPr lang="en">
                <a:solidFill>
                  <a:srgbClr val="212529"/>
                </a:solidFill>
                <a:latin typeface="Lato"/>
                <a:ea typeface="Lato"/>
                <a:cs typeface="Lato"/>
                <a:sym typeface="Lato"/>
              </a:rPr>
              <a:t>Increasing internet and smartphone penetration</a:t>
            </a:r>
            <a:endParaRPr>
              <a:solidFill>
                <a:srgbClr val="212529"/>
              </a:solidFill>
              <a:latin typeface="Lato"/>
              <a:ea typeface="Lato"/>
              <a:cs typeface="Lato"/>
              <a:sym typeface="Lato"/>
            </a:endParaRPr>
          </a:p>
          <a:p>
            <a:pPr indent="0" lvl="0" marL="0" rtl="0" algn="l">
              <a:spcBef>
                <a:spcPts val="0"/>
              </a:spcBef>
              <a:spcAft>
                <a:spcPts val="0"/>
              </a:spcAft>
              <a:buNone/>
            </a:pPr>
            <a:r>
              <a:t/>
            </a:r>
            <a:endParaRPr>
              <a:solidFill>
                <a:srgbClr val="212529"/>
              </a:solidFill>
              <a:latin typeface="Lato"/>
              <a:ea typeface="Lato"/>
              <a:cs typeface="Lato"/>
              <a:sym typeface="Lato"/>
            </a:endParaRPr>
          </a:p>
          <a:p>
            <a:pPr indent="0" lvl="0" marL="0" rtl="0" algn="l">
              <a:spcBef>
                <a:spcPts val="0"/>
              </a:spcBef>
              <a:spcAft>
                <a:spcPts val="0"/>
              </a:spcAft>
              <a:buNone/>
            </a:pPr>
            <a:r>
              <a:rPr b="1" lang="en">
                <a:solidFill>
                  <a:srgbClr val="212529"/>
                </a:solidFill>
                <a:latin typeface="Lato"/>
                <a:ea typeface="Lato"/>
                <a:cs typeface="Lato"/>
                <a:sym typeface="Lato"/>
              </a:rPr>
              <a:t>Market Constraints</a:t>
            </a:r>
            <a:endParaRPr b="1">
              <a:solidFill>
                <a:srgbClr val="212529"/>
              </a:solidFill>
              <a:latin typeface="Lato"/>
              <a:ea typeface="Lato"/>
              <a:cs typeface="Lato"/>
              <a:sym typeface="Lato"/>
            </a:endParaRPr>
          </a:p>
          <a:p>
            <a:pPr indent="-317500" lvl="0" marL="457200" rtl="0" algn="l">
              <a:spcBef>
                <a:spcPts val="0"/>
              </a:spcBef>
              <a:spcAft>
                <a:spcPts val="0"/>
              </a:spcAft>
              <a:buClr>
                <a:srgbClr val="212529"/>
              </a:buClr>
              <a:buSzPts val="1400"/>
              <a:buFont typeface="Lato"/>
              <a:buChar char="-"/>
            </a:pPr>
            <a:r>
              <a:rPr lang="en">
                <a:solidFill>
                  <a:srgbClr val="212529"/>
                </a:solidFill>
                <a:latin typeface="Lato"/>
                <a:ea typeface="Lato"/>
                <a:cs typeface="Lato"/>
                <a:sym typeface="Lato"/>
              </a:rPr>
              <a:t>Less internet penetration in rural India</a:t>
            </a:r>
            <a:endParaRPr>
              <a:solidFill>
                <a:srgbClr val="212529"/>
              </a:solidFill>
              <a:latin typeface="Lato"/>
              <a:ea typeface="Lato"/>
              <a:cs typeface="Lato"/>
              <a:sym typeface="Lato"/>
            </a:endParaRPr>
          </a:p>
          <a:p>
            <a:pPr indent="-317500" lvl="0" marL="457200" rtl="0" algn="l">
              <a:spcBef>
                <a:spcPts val="0"/>
              </a:spcBef>
              <a:spcAft>
                <a:spcPts val="0"/>
              </a:spcAft>
              <a:buClr>
                <a:srgbClr val="212529"/>
              </a:buClr>
              <a:buSzPts val="1400"/>
              <a:buFont typeface="Lato"/>
              <a:buChar char="-"/>
            </a:pPr>
            <a:r>
              <a:rPr lang="en">
                <a:solidFill>
                  <a:srgbClr val="212529"/>
                </a:solidFill>
                <a:latin typeface="Lato"/>
                <a:ea typeface="Lato"/>
                <a:cs typeface="Lato"/>
                <a:sym typeface="Lato"/>
              </a:rPr>
              <a:t>Low gross enrollment ratio</a:t>
            </a:r>
            <a:endParaRPr>
              <a:solidFill>
                <a:srgbClr val="212529"/>
              </a:solidFill>
              <a:latin typeface="Lato"/>
              <a:ea typeface="Lato"/>
              <a:cs typeface="Lato"/>
              <a:sym typeface="Lato"/>
            </a:endParaRPr>
          </a:p>
          <a:p>
            <a:pPr indent="-317500" lvl="0" marL="457200" rtl="0" algn="l">
              <a:spcBef>
                <a:spcPts val="0"/>
              </a:spcBef>
              <a:spcAft>
                <a:spcPts val="0"/>
              </a:spcAft>
              <a:buClr>
                <a:srgbClr val="212529"/>
              </a:buClr>
              <a:buSzPts val="1400"/>
              <a:buFont typeface="Lato"/>
              <a:buChar char="-"/>
            </a:pPr>
            <a:r>
              <a:rPr lang="en">
                <a:solidFill>
                  <a:srgbClr val="212529"/>
                </a:solidFill>
                <a:latin typeface="Lato"/>
                <a:ea typeface="Lato"/>
                <a:cs typeface="Lato"/>
                <a:sym typeface="Lato"/>
              </a:rPr>
              <a:t>Abundance of online content</a:t>
            </a:r>
            <a:endParaRPr>
              <a:solidFill>
                <a:srgbClr val="212529"/>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0"/>
          <p:cNvPicPr preferRelativeResize="0"/>
          <p:nvPr/>
        </p:nvPicPr>
        <p:blipFill>
          <a:blip r:embed="rId3">
            <a:alphaModFix/>
          </a:blip>
          <a:stretch>
            <a:fillRect/>
          </a:stretch>
        </p:blipFill>
        <p:spPr>
          <a:xfrm>
            <a:off x="0" y="-14288"/>
            <a:ext cx="9144000" cy="5157789"/>
          </a:xfrm>
          <a:prstGeom prst="rect">
            <a:avLst/>
          </a:prstGeom>
          <a:noFill/>
          <a:ln>
            <a:noFill/>
          </a:ln>
        </p:spPr>
      </p:pic>
      <p:sp>
        <p:nvSpPr>
          <p:cNvPr id="150" name="Google Shape;150;p20"/>
          <p:cNvSpPr txBox="1"/>
          <p:nvPr/>
        </p:nvSpPr>
        <p:spPr>
          <a:xfrm>
            <a:off x="311700" y="217325"/>
            <a:ext cx="595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4000">
                <a:solidFill>
                  <a:schemeClr val="dk1"/>
                </a:solidFill>
                <a:latin typeface="Roboto"/>
                <a:ea typeface="Roboto"/>
                <a:cs typeface="Roboto"/>
                <a:sym typeface="Roboto"/>
              </a:rPr>
              <a:t>MARKET VALIDATION</a:t>
            </a:r>
            <a:endParaRPr b="1" sz="1700">
              <a:latin typeface="Roboto"/>
              <a:ea typeface="Roboto"/>
              <a:cs typeface="Roboto"/>
              <a:sym typeface="Roboto"/>
            </a:endParaRPr>
          </a:p>
        </p:txBody>
      </p:sp>
      <p:sp>
        <p:nvSpPr>
          <p:cNvPr id="151" name="Google Shape;151;p20"/>
          <p:cNvSpPr txBox="1"/>
          <p:nvPr/>
        </p:nvSpPr>
        <p:spPr>
          <a:xfrm>
            <a:off x="402875" y="1082400"/>
            <a:ext cx="788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2" name="Google Shape;152;p20"/>
          <p:cNvSpPr txBox="1"/>
          <p:nvPr/>
        </p:nvSpPr>
        <p:spPr>
          <a:xfrm>
            <a:off x="5719775" y="1350825"/>
            <a:ext cx="29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53" name="Google Shape;153;p20"/>
          <p:cNvPicPr preferRelativeResize="0"/>
          <p:nvPr/>
        </p:nvPicPr>
        <p:blipFill>
          <a:blip r:embed="rId4">
            <a:alphaModFix/>
          </a:blip>
          <a:stretch>
            <a:fillRect/>
          </a:stretch>
        </p:blipFill>
        <p:spPr>
          <a:xfrm>
            <a:off x="402875" y="1195375"/>
            <a:ext cx="5222866" cy="3144600"/>
          </a:xfrm>
          <a:prstGeom prst="rect">
            <a:avLst/>
          </a:prstGeom>
          <a:noFill/>
          <a:ln>
            <a:noFill/>
          </a:ln>
        </p:spPr>
      </p:pic>
      <p:sp>
        <p:nvSpPr>
          <p:cNvPr id="154" name="Google Shape;154;p20"/>
          <p:cNvSpPr txBox="1"/>
          <p:nvPr/>
        </p:nvSpPr>
        <p:spPr>
          <a:xfrm>
            <a:off x="6006400" y="1482600"/>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diagram </a:t>
            </a:r>
            <a:r>
              <a:rPr lang="en">
                <a:latin typeface="Lato"/>
                <a:ea typeface="Lato"/>
                <a:cs typeface="Lato"/>
                <a:sym typeface="Lato"/>
              </a:rPr>
              <a:t>shows</a:t>
            </a:r>
            <a:r>
              <a:rPr lang="en">
                <a:latin typeface="Lato"/>
                <a:ea typeface="Lato"/>
                <a:cs typeface="Lato"/>
                <a:sym typeface="Lato"/>
              </a:rPr>
              <a:t> us the strengths of LearnX compared to other market players in the same industry.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Building communities is relatively a slow process. However, </a:t>
            </a:r>
            <a:r>
              <a:rPr lang="en">
                <a:latin typeface="Lato"/>
                <a:ea typeface="Lato"/>
                <a:cs typeface="Lato"/>
                <a:sym typeface="Lato"/>
              </a:rPr>
              <a:t>once</a:t>
            </a:r>
            <a:r>
              <a:rPr lang="en">
                <a:latin typeface="Lato"/>
                <a:ea typeface="Lato"/>
                <a:cs typeface="Lato"/>
                <a:sym typeface="Lato"/>
              </a:rPr>
              <a:t> formed huge revenues can be generated and it will create a huge impact on every member’s life</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1"/>
          <p:cNvPicPr preferRelativeResize="0"/>
          <p:nvPr/>
        </p:nvPicPr>
        <p:blipFill>
          <a:blip r:embed="rId3">
            <a:alphaModFix/>
          </a:blip>
          <a:stretch>
            <a:fillRect/>
          </a:stretch>
        </p:blipFill>
        <p:spPr>
          <a:xfrm>
            <a:off x="0" y="0"/>
            <a:ext cx="9226675" cy="5422100"/>
          </a:xfrm>
          <a:prstGeom prst="rect">
            <a:avLst/>
          </a:prstGeom>
          <a:noFill/>
          <a:ln>
            <a:noFill/>
          </a:ln>
        </p:spPr>
      </p:pic>
      <p:sp>
        <p:nvSpPr>
          <p:cNvPr id="160" name="Google Shape;160;p21"/>
          <p:cNvSpPr txBox="1"/>
          <p:nvPr/>
        </p:nvSpPr>
        <p:spPr>
          <a:xfrm>
            <a:off x="357000" y="0"/>
            <a:ext cx="3868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b="1" sz="2300">
              <a:solidFill>
                <a:srgbClr val="FF0000"/>
              </a:solidFill>
              <a:latin typeface="Roboto"/>
              <a:ea typeface="Roboto"/>
              <a:cs typeface="Roboto"/>
              <a:sym typeface="Roboto"/>
            </a:endParaRPr>
          </a:p>
        </p:txBody>
      </p:sp>
      <p:sp>
        <p:nvSpPr>
          <p:cNvPr id="161" name="Google Shape;161;p21"/>
          <p:cNvSpPr txBox="1"/>
          <p:nvPr/>
        </p:nvSpPr>
        <p:spPr>
          <a:xfrm>
            <a:off x="227925" y="1390275"/>
            <a:ext cx="5215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Our product is an online community based on the MERN stack that fosters an online ecosystem where teachers, students and other professionals can interact freely without hurdles.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Each community will have admins, moderators, and users. All of which will be allowed to join two meets per week depending on their experience. Currently we can expect competition from other edtech startups. However we plan on directly enabling schools instead of competing with them.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Scaling this product is going to be an issue since the digital learning industry has still not been regulated. Scaling will require all relevant stakeholders to agree on promoting the product at the local level since that is our target audience.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62" name="Google Shape;162;p21"/>
          <p:cNvSpPr txBox="1"/>
          <p:nvPr/>
        </p:nvSpPr>
        <p:spPr>
          <a:xfrm>
            <a:off x="770050" y="-710800"/>
            <a:ext cx="21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3" name="Google Shape;163;p21"/>
          <p:cNvSpPr txBox="1"/>
          <p:nvPr/>
        </p:nvSpPr>
        <p:spPr>
          <a:xfrm>
            <a:off x="533100" y="-621950"/>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Lato"/>
              <a:ea typeface="Lato"/>
              <a:cs typeface="Lato"/>
              <a:sym typeface="Lato"/>
            </a:endParaRPr>
          </a:p>
        </p:txBody>
      </p:sp>
      <p:sp>
        <p:nvSpPr>
          <p:cNvPr id="164" name="Google Shape;164;p21"/>
          <p:cNvSpPr txBox="1"/>
          <p:nvPr/>
        </p:nvSpPr>
        <p:spPr>
          <a:xfrm>
            <a:off x="254950" y="564338"/>
            <a:ext cx="318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4000">
                <a:solidFill>
                  <a:srgbClr val="6AA84F"/>
                </a:solidFill>
                <a:latin typeface="Roboto"/>
                <a:ea typeface="Roboto"/>
                <a:cs typeface="Roboto"/>
                <a:sym typeface="Roboto"/>
              </a:rPr>
              <a:t>PRODUCT</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