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DBC47-F8AA-45C7-90F0-A7DEF43C72D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7DE92C-8173-4006-9433-FF27756D56FF}">
      <dgm:prSet/>
      <dgm:spPr/>
      <dgm:t>
        <a:bodyPr/>
        <a:lstStyle/>
        <a:p>
          <a:pPr rtl="0"/>
          <a:r>
            <a:rPr lang="en-US" dirty="0"/>
            <a:t>Squash and stretch is an exaggeration of shape that keeps an object from looking flat or boring.</a:t>
          </a:r>
          <a:endParaRPr lang="en-US" dirty="0">
            <a:latin typeface="The Serif Hand Black"/>
          </a:endParaRPr>
        </a:p>
      </dgm:t>
    </dgm:pt>
    <dgm:pt modelId="{6DEEC561-BEAB-4643-A98F-D24B480A9888}" type="parTrans" cxnId="{A409B416-E4E6-4C23-892E-29A43F2612CE}">
      <dgm:prSet/>
      <dgm:spPr/>
      <dgm:t>
        <a:bodyPr/>
        <a:lstStyle/>
        <a:p>
          <a:endParaRPr lang="en-US"/>
        </a:p>
      </dgm:t>
    </dgm:pt>
    <dgm:pt modelId="{39F5EF6B-112D-48BC-A8D3-4C996CEDEA7B}" type="sibTrans" cxnId="{A409B416-E4E6-4C23-892E-29A43F2612CE}">
      <dgm:prSet/>
      <dgm:spPr/>
      <dgm:t>
        <a:bodyPr/>
        <a:lstStyle/>
        <a:p>
          <a:endParaRPr lang="en-US"/>
        </a:p>
      </dgm:t>
    </dgm:pt>
    <dgm:pt modelId="{9894E97D-61A1-459E-80AF-52214F105CC4}">
      <dgm:prSet phldr="0"/>
      <dgm:spPr/>
      <dgm:t>
        <a:bodyPr/>
        <a:lstStyle/>
        <a:p>
          <a:pPr rtl="0"/>
          <a:r>
            <a:rPr lang="en-US" dirty="0"/>
            <a:t>By adjusting the proportions of an object while keeping the mass constant</a:t>
          </a:r>
          <a:r>
            <a:rPr lang="en-US" dirty="0">
              <a:latin typeface="The Serif Hand Black"/>
            </a:rPr>
            <a:t>.</a:t>
          </a:r>
        </a:p>
      </dgm:t>
    </dgm:pt>
    <dgm:pt modelId="{67625A6D-5609-498F-A804-ED3CADEABDBA}" type="parTrans" cxnId="{C6587819-8AD8-4C78-BA4C-E54BC0C5997C}">
      <dgm:prSet/>
      <dgm:spPr/>
    </dgm:pt>
    <dgm:pt modelId="{4AAE3F1B-41E8-4A14-996A-871794C6031F}" type="sibTrans" cxnId="{C6587819-8AD8-4C78-BA4C-E54BC0C5997C}">
      <dgm:prSet/>
      <dgm:spPr/>
    </dgm:pt>
    <dgm:pt modelId="{62F08C3E-AB2E-40D6-B36B-9A8610A1553B}">
      <dgm:prSet phldr="0"/>
      <dgm:spPr/>
      <dgm:t>
        <a:bodyPr/>
        <a:lstStyle/>
        <a:p>
          <a:r>
            <a:rPr lang="en-US" dirty="0">
              <a:latin typeface="The Serif Hand Black"/>
            </a:rPr>
            <a:t>The</a:t>
          </a:r>
          <a:r>
            <a:rPr lang="en-US" dirty="0"/>
            <a:t> motion is exaggerated and better pronounced</a:t>
          </a:r>
          <a:r>
            <a:rPr lang="en-US" dirty="0">
              <a:latin typeface="The Serif Hand Black"/>
            </a:rPr>
            <a:t>.</a:t>
          </a:r>
          <a:endParaRPr lang="en-US" dirty="0"/>
        </a:p>
      </dgm:t>
    </dgm:pt>
    <dgm:pt modelId="{6817CD8C-858D-4F95-971E-E0F672096171}" type="parTrans" cxnId="{EA55FB13-65E6-43CF-B690-87B59763A5E3}">
      <dgm:prSet/>
      <dgm:spPr/>
    </dgm:pt>
    <dgm:pt modelId="{9204C9FB-0B1F-4746-97DD-8BB28D0BC70F}" type="sibTrans" cxnId="{EA55FB13-65E6-43CF-B690-87B59763A5E3}">
      <dgm:prSet/>
      <dgm:spPr/>
    </dgm:pt>
    <dgm:pt modelId="{B9469F35-E39D-404D-AF43-525263DA81D4}" type="pres">
      <dgm:prSet presAssocID="{447DBC47-F8AA-45C7-90F0-A7DEF43C72D1}" presName="linear" presStyleCnt="0">
        <dgm:presLayoutVars>
          <dgm:animLvl val="lvl"/>
          <dgm:resizeHandles val="exact"/>
        </dgm:presLayoutVars>
      </dgm:prSet>
      <dgm:spPr/>
    </dgm:pt>
    <dgm:pt modelId="{DA228EF5-75A9-45A8-AAB1-5371B12536E3}" type="pres">
      <dgm:prSet presAssocID="{017DE92C-8173-4006-9433-FF27756D56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58BC25-EDE5-4526-826F-AA039342DCCA}" type="pres">
      <dgm:prSet presAssocID="{39F5EF6B-112D-48BC-A8D3-4C996CEDEA7B}" presName="spacer" presStyleCnt="0"/>
      <dgm:spPr/>
    </dgm:pt>
    <dgm:pt modelId="{1367BDC7-1B04-492F-BBAF-EF3EC6FD5410}" type="pres">
      <dgm:prSet presAssocID="{9894E97D-61A1-459E-80AF-52214F105C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61A02E-E227-497B-9CC8-716086A7ACDD}" type="pres">
      <dgm:prSet presAssocID="{4AAE3F1B-41E8-4A14-996A-871794C6031F}" presName="spacer" presStyleCnt="0"/>
      <dgm:spPr/>
    </dgm:pt>
    <dgm:pt modelId="{E1C21493-B0C8-4BB7-B48A-1B33F3C23E2C}" type="pres">
      <dgm:prSet presAssocID="{62F08C3E-AB2E-40D6-B36B-9A8610A155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7A5AC0F-B305-4888-9454-5591BD8B1F49}" type="presOf" srcId="{62F08C3E-AB2E-40D6-B36B-9A8610A1553B}" destId="{E1C21493-B0C8-4BB7-B48A-1B33F3C23E2C}" srcOrd="0" destOrd="0" presId="urn:microsoft.com/office/officeart/2005/8/layout/vList2"/>
    <dgm:cxn modelId="{EA55FB13-65E6-43CF-B690-87B59763A5E3}" srcId="{447DBC47-F8AA-45C7-90F0-A7DEF43C72D1}" destId="{62F08C3E-AB2E-40D6-B36B-9A8610A1553B}" srcOrd="2" destOrd="0" parTransId="{6817CD8C-858D-4F95-971E-E0F672096171}" sibTransId="{9204C9FB-0B1F-4746-97DD-8BB28D0BC70F}"/>
    <dgm:cxn modelId="{A409B416-E4E6-4C23-892E-29A43F2612CE}" srcId="{447DBC47-F8AA-45C7-90F0-A7DEF43C72D1}" destId="{017DE92C-8173-4006-9433-FF27756D56FF}" srcOrd="0" destOrd="0" parTransId="{6DEEC561-BEAB-4643-A98F-D24B480A9888}" sibTransId="{39F5EF6B-112D-48BC-A8D3-4C996CEDEA7B}"/>
    <dgm:cxn modelId="{C6587819-8AD8-4C78-BA4C-E54BC0C5997C}" srcId="{447DBC47-F8AA-45C7-90F0-A7DEF43C72D1}" destId="{9894E97D-61A1-459E-80AF-52214F105CC4}" srcOrd="1" destOrd="0" parTransId="{67625A6D-5609-498F-A804-ED3CADEABDBA}" sibTransId="{4AAE3F1B-41E8-4A14-996A-871794C6031F}"/>
    <dgm:cxn modelId="{3116D3C0-6E5A-468A-A07E-E1C89F4B1B1E}" type="presOf" srcId="{017DE92C-8173-4006-9433-FF27756D56FF}" destId="{DA228EF5-75A9-45A8-AAB1-5371B12536E3}" srcOrd="0" destOrd="0" presId="urn:microsoft.com/office/officeart/2005/8/layout/vList2"/>
    <dgm:cxn modelId="{D5DE62D0-2864-46D5-9F3A-5460DF763972}" type="presOf" srcId="{447DBC47-F8AA-45C7-90F0-A7DEF43C72D1}" destId="{B9469F35-E39D-404D-AF43-525263DA81D4}" srcOrd="0" destOrd="0" presId="urn:microsoft.com/office/officeart/2005/8/layout/vList2"/>
    <dgm:cxn modelId="{C16222F4-AE46-4E85-9E2B-6D4252F60A5E}" type="presOf" srcId="{9894E97D-61A1-459E-80AF-52214F105CC4}" destId="{1367BDC7-1B04-492F-BBAF-EF3EC6FD5410}" srcOrd="0" destOrd="0" presId="urn:microsoft.com/office/officeart/2005/8/layout/vList2"/>
    <dgm:cxn modelId="{D32F447F-1BCE-44C6-A07B-1C3B6E79D6D2}" type="presParOf" srcId="{B9469F35-E39D-404D-AF43-525263DA81D4}" destId="{DA228EF5-75A9-45A8-AAB1-5371B12536E3}" srcOrd="0" destOrd="0" presId="urn:microsoft.com/office/officeart/2005/8/layout/vList2"/>
    <dgm:cxn modelId="{67FECD47-D2C5-4997-ADB8-E2D93F5DF008}" type="presParOf" srcId="{B9469F35-E39D-404D-AF43-525263DA81D4}" destId="{5C58BC25-EDE5-4526-826F-AA039342DCCA}" srcOrd="1" destOrd="0" presId="urn:microsoft.com/office/officeart/2005/8/layout/vList2"/>
    <dgm:cxn modelId="{CF7E5C8D-24CF-4698-BEAE-C91BF8092B49}" type="presParOf" srcId="{B9469F35-E39D-404D-AF43-525263DA81D4}" destId="{1367BDC7-1B04-492F-BBAF-EF3EC6FD5410}" srcOrd="2" destOrd="0" presId="urn:microsoft.com/office/officeart/2005/8/layout/vList2"/>
    <dgm:cxn modelId="{18D17DB0-1742-4575-B1BF-0775A13DB651}" type="presParOf" srcId="{B9469F35-E39D-404D-AF43-525263DA81D4}" destId="{2A61A02E-E227-497B-9CC8-716086A7ACDD}" srcOrd="3" destOrd="0" presId="urn:microsoft.com/office/officeart/2005/8/layout/vList2"/>
    <dgm:cxn modelId="{25C6F287-EFC5-4DEC-A201-132ACD68E169}" type="presParOf" srcId="{B9469F35-E39D-404D-AF43-525263DA81D4}" destId="{E1C21493-B0C8-4BB7-B48A-1B33F3C23E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28EF5-75A9-45A8-AAB1-5371B12536E3}">
      <dsp:nvSpPr>
        <dsp:cNvPr id="0" name=""/>
        <dsp:cNvSpPr/>
      </dsp:nvSpPr>
      <dsp:spPr>
        <a:xfrm>
          <a:off x="0" y="15870"/>
          <a:ext cx="6900512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Squash and stretch is an exaggeration of shape that keeps an object from looking flat or boring.</a:t>
          </a:r>
          <a:endParaRPr lang="en-US" sz="4400" kern="1200" dirty="0">
            <a:latin typeface="The Serif Hand Black"/>
          </a:endParaRPr>
        </a:p>
      </dsp:txBody>
      <dsp:txXfrm>
        <a:off x="85444" y="101314"/>
        <a:ext cx="6729624" cy="1579432"/>
      </dsp:txXfrm>
    </dsp:sp>
    <dsp:sp modelId="{1367BDC7-1B04-492F-BBAF-EF3EC6FD5410}">
      <dsp:nvSpPr>
        <dsp:cNvPr id="0" name=""/>
        <dsp:cNvSpPr/>
      </dsp:nvSpPr>
      <dsp:spPr>
        <a:xfrm>
          <a:off x="0" y="1892910"/>
          <a:ext cx="6900512" cy="1750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By adjusting the proportions of an object while keeping the mass constant</a:t>
          </a:r>
          <a:r>
            <a:rPr lang="en-US" sz="4400" kern="1200" dirty="0">
              <a:latin typeface="The Serif Hand Black"/>
            </a:rPr>
            <a:t>.</a:t>
          </a:r>
        </a:p>
      </dsp:txBody>
      <dsp:txXfrm>
        <a:off x="85444" y="1978354"/>
        <a:ext cx="6729624" cy="1579432"/>
      </dsp:txXfrm>
    </dsp:sp>
    <dsp:sp modelId="{E1C21493-B0C8-4BB7-B48A-1B33F3C23E2C}">
      <dsp:nvSpPr>
        <dsp:cNvPr id="0" name=""/>
        <dsp:cNvSpPr/>
      </dsp:nvSpPr>
      <dsp:spPr>
        <a:xfrm>
          <a:off x="0" y="3769950"/>
          <a:ext cx="6900512" cy="1750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he Serif Hand Black"/>
            </a:rPr>
            <a:t>The</a:t>
          </a:r>
          <a:r>
            <a:rPr lang="en-US" sz="4400" kern="1200" dirty="0"/>
            <a:t> motion is exaggerated and better pronounced</a:t>
          </a:r>
          <a:r>
            <a:rPr lang="en-US" sz="4400" kern="1200" dirty="0">
              <a:latin typeface="The Serif Hand Black"/>
            </a:rPr>
            <a:t>.</a:t>
          </a:r>
          <a:endParaRPr lang="en-US" sz="4400" kern="1200" dirty="0"/>
        </a:p>
      </dsp:txBody>
      <dsp:txXfrm>
        <a:off x="85444" y="3855394"/>
        <a:ext cx="6729624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21:13:21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0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2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59/10wi/content/html/exercises/animation_principles.html" TargetMode="External"/><Relationship Id="rId2" Type="http://schemas.openxmlformats.org/officeDocument/2006/relationships/hyperlink" Target="https://www.artstation.com/artwork/WvGO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A-jumping-example-of-the-squash-and-stretch-rule-for-the-case-of-the-human-character_fig1_50304544lick" TargetMode="External"/><Relationship Id="rId4" Type="http://schemas.openxmlformats.org/officeDocument/2006/relationships/hyperlink" Target="https://medium.com/animation-appreciation/1-squash-and-stretch-bf688f21c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59/10wi/content/html/exercises/animation_principles.html" TargetMode="External"/><Relationship Id="rId2" Type="http://schemas.openxmlformats.org/officeDocument/2006/relationships/hyperlink" Target="https://medium.com/animation-appreciation/1-squash-and-stretch-bf688f21c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esearchgate.net/figure/A-jumping-example-of-the-squash-and-stretch-rule-for-the-case-of-the-human-character_fig1_50304544li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Project 3: Squash and Stretch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268" y="4636008"/>
            <a:ext cx="6296603" cy="1913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Tina L Stewart</a:t>
            </a:r>
          </a:p>
          <a:p>
            <a:r>
              <a:rPr lang="en-US" b="1" dirty="0">
                <a:ea typeface="+mn-lt"/>
                <a:cs typeface="+mn-lt"/>
              </a:rPr>
              <a:t>Professor Annette Gonzales</a:t>
            </a:r>
          </a:p>
          <a:p>
            <a:r>
              <a:rPr lang="en-US" b="1" dirty="0"/>
              <a:t>CMST 295:  Fundamentals of Digital Media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7B4D"/>
          </a:solidFill>
          <a:ln w="38100" cap="rnd">
            <a:solidFill>
              <a:srgbClr val="C37B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orange Colour Powder background">
            <a:extLst>
              <a:ext uri="{FF2B5EF4-FFF2-40B4-BE49-F238E27FC236}">
                <a16:creationId xmlns:a16="http://schemas.microsoft.com/office/drawing/2014/main" id="{F4199EDB-579D-41DD-8B2F-1F71AB165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8" r="45897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D78D-D4D7-483F-8A7B-C8DA5969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9E3A-1CE3-4711-9EEA-6D107BF6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https://www.artstation.com/artwork/WvGO3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https://courses.cs.washington.edu/courses/cse459/10wi/content/html/exercises/animation_principles.html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(</a:t>
            </a:r>
            <a:r>
              <a:rPr lang="en-US" u="sng" dirty="0">
                <a:ea typeface="+mn-lt"/>
                <a:cs typeface="+mn-lt"/>
                <a:hlinkClick r:id="rId4"/>
              </a:rPr>
              <a:t>https://medium.com/animation-appreciation/1-squash-and-stretch-bf688f21c13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https://www.oreilly.com/library/view/drawn-to-life/9780240810966/xhtml/17_chapter8.xhtmlk to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dirty="0">
                <a:ea typeface="+mn-lt"/>
                <a:cs typeface="+mn-lt"/>
                <a:hlinkClick r:id="rId5"/>
              </a:rPr>
              <a:t>https://www.researchgate.net/figure/A-jumping-example-of-the-squash-and-stretch-rule-for-the-case-of-the-human-character_fig1_50304544lick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http://ticktockcrocodile.blogspot.com/2010/12/stretch-and-squash.html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2FDFE-4C88-485A-81A8-A8524288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Defining squash and stretch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37B4D"/>
          </a:solidFill>
          <a:ln w="34925">
            <a:solidFill>
              <a:srgbClr val="C37B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D79E132-C1AD-4B7E-B2B2-E804B7519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18505"/>
              </p:ext>
            </p:extLst>
          </p:nvPr>
        </p:nvGraphicFramePr>
        <p:xfrm>
          <a:off x="4898227" y="57258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8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4802-A06F-47BF-85E9-8216D289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original history of squash and stretch?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B5EA-872F-489E-A55D-8ACB3262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Squash and Stretch is one of the 12 principles of animation.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Which are guidelines created by ex-Disney animators Frank Thomas and Ollie Johnston (</a:t>
            </a:r>
            <a:r>
              <a:rPr lang="en-US" u="sng" dirty="0">
                <a:ea typeface="+mn-lt"/>
                <a:cs typeface="+mn-lt"/>
                <a:hlinkClick r:id="rId2"/>
              </a:rPr>
              <a:t>https://medium.com/animation-appreciation/1-squash-and-stretch-bf688f21c13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Squash and Stretch apply to movement in an animated object.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It exaggerates the objects form to give it movement making the object less rigid and more realistic to human eye.  (</a:t>
            </a:r>
            <a:r>
              <a:rPr lang="en-US" dirty="0">
                <a:ea typeface="+mn-lt"/>
                <a:cs typeface="+mn-lt"/>
                <a:hlinkClick r:id="rId3"/>
              </a:rPr>
              <a:t>https://courses.cs.washington.edu/courses/cse459/10wi/content/html/exercises/animation_principles.html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9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9B6E-5F40-47F2-A5F3-A483AF52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Examples of squash and stretch</a:t>
            </a:r>
            <a:br>
              <a:rPr lang="en-US" sz="6000" dirty="0"/>
            </a:br>
            <a:r>
              <a:rPr lang="en-US" sz="6000" dirty="0"/>
              <a:t>example #1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37B4D"/>
          </a:solidFill>
          <a:ln w="34925">
            <a:solidFill>
              <a:srgbClr val="C37B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0EF17A-B743-42E4-9FC6-76D17332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414779"/>
            <a:ext cx="6894576" cy="234594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54B191-65B1-4D38-AE86-E419D6A2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349" y="3919682"/>
            <a:ext cx="6853451" cy="2261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It can be used to give a visual animation of expression.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https://www.artstation.com/artwork/WvGO3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920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626-2691-4E25-8D2C-C7847CAA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24D3-2C6D-4E68-8852-A63A7C01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This is an animate example of a character jumping.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The second step is the impact of gavity pulling him back to the ground.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https://www.researchgate.net/figure/A-jumping-example-of-the-squash-and-stretch-rule-for-the-case-of-the-human-character_fig1_50304544lick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057C8704-0298-4A05-B185-F51A3E19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59" y="2014311"/>
            <a:ext cx="9898029" cy="26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3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0E3-C3AC-4572-BAFD-9E9097A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0BE0-DD10-4CCA-ACE0-2D2AD28E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linedrawing, clipart, porcelain&#10;&#10;Description automatically generated">
            <a:extLst>
              <a:ext uri="{FF2B5EF4-FFF2-40B4-BE49-F238E27FC236}">
                <a16:creationId xmlns:a16="http://schemas.microsoft.com/office/drawing/2014/main" id="{1174FCD7-4F72-49B3-AE63-297ED1FE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15" y="1810870"/>
            <a:ext cx="4329898" cy="35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7B2EC-E767-458D-A6FE-63371A4F5699}"/>
              </a:ext>
            </a:extLst>
          </p:cNvPr>
          <p:cNvSpPr txBox="1"/>
          <p:nvPr/>
        </p:nvSpPr>
        <p:spPr>
          <a:xfrm>
            <a:off x="2250831" y="5017476"/>
            <a:ext cx="83937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  This example starts out with his arms stretched out.</a:t>
            </a:r>
            <a:endParaRPr lang="en-US" dirty="0"/>
          </a:p>
          <a:p>
            <a:r>
              <a:rPr lang="en-US" b="1"/>
              <a:t>  He then squat (squash).</a:t>
            </a:r>
            <a:endParaRPr lang="en-US"/>
          </a:p>
          <a:p>
            <a:r>
              <a:rPr lang="en-US" b="1" dirty="0"/>
              <a:t>  He stretch to make a jump.</a:t>
            </a:r>
            <a:endParaRPr lang="en-US" dirty="0"/>
          </a:p>
          <a:p>
            <a:r>
              <a:rPr lang="en-US" b="1" dirty="0"/>
              <a:t>  There is a second squash and stretch to demonstrate the dive.</a:t>
            </a:r>
          </a:p>
          <a:p>
            <a:r>
              <a:rPr lang="en-US" b="1" dirty="0"/>
              <a:t>            </a:t>
            </a:r>
            <a:endParaRPr lang="en-US" dirty="0"/>
          </a:p>
          <a:p>
            <a:r>
              <a:rPr lang="en-US" b="1" dirty="0"/>
              <a:t> http</a:t>
            </a:r>
            <a:r>
              <a:rPr lang="en-US" b="1" dirty="0">
                <a:ea typeface="+mn-lt"/>
                <a:cs typeface="+mn-lt"/>
              </a:rPr>
              <a:t>://ticktockcrocodile.blogspot.com/2010/12/stretch-and-squash.html</a:t>
            </a:r>
            <a:endParaRPr lang="en-US" dirty="0"/>
          </a:p>
          <a:p>
            <a:pPr algn="l"/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2723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71AF-13DF-419A-A850-63725C5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2D4B96-B9B5-41E2-B2B5-2A6ABE978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45" y="2151715"/>
            <a:ext cx="7616870" cy="37049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A6DAF-31C0-4241-AD67-E713BBF4890F}"/>
              </a:ext>
            </a:extLst>
          </p:cNvPr>
          <p:cNvSpPr txBox="1"/>
          <p:nvPr/>
        </p:nvSpPr>
        <p:spPr>
          <a:xfrm>
            <a:off x="2969440" y="6034150"/>
            <a:ext cx="5700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https</a:t>
            </a:r>
            <a:r>
              <a:rPr lang="en-US" b="1" dirty="0">
                <a:ea typeface="+mn-lt"/>
                <a:cs typeface="+mn-lt"/>
              </a:rPr>
              <a:t>://www.oreilly.com/library/view/drawn-to-life/9780240810966/xhtml/17_chapter8.xhtml</a:t>
            </a:r>
            <a:r>
              <a:rPr lang="en-US" b="1" dirty="0"/>
              <a:t>k to </a:t>
            </a:r>
          </a:p>
        </p:txBody>
      </p:sp>
    </p:spTree>
    <p:extLst>
      <p:ext uri="{BB962C8B-B14F-4D97-AF65-F5344CB8AC3E}">
        <p14:creationId xmlns:p14="http://schemas.microsoft.com/office/powerpoint/2010/main" val="315979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576-F0DC-4C2E-97E9-F6AEDC91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40A3-166A-4F5D-8812-47ACB214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definition of Squash and Stretch</a:t>
            </a:r>
          </a:p>
          <a:p>
            <a:r>
              <a:rPr lang="en-US" dirty="0"/>
              <a:t>The origin of Squash and Stretch </a:t>
            </a:r>
          </a:p>
          <a:p>
            <a:r>
              <a:rPr lang="en-US" dirty="0"/>
              <a:t>I also stated how it applies to animation</a:t>
            </a:r>
          </a:p>
          <a:p>
            <a:r>
              <a:rPr lang="en-US" dirty="0"/>
              <a:t>There are four examples of this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473FB-A7F8-4974-AD75-A47A2E9D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Any Questions???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7B4D"/>
          </a:solidFill>
          <a:ln w="38100" cap="rnd">
            <a:solidFill>
              <a:srgbClr val="C37B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4E36D5CB-FD89-40F9-9221-B31C8789F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33" r="474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24180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1B2B30"/>
      </a:dk2>
      <a:lt2>
        <a:srgbClr val="F0F2F3"/>
      </a:lt2>
      <a:accent1>
        <a:srgbClr val="C37B4D"/>
      </a:accent1>
      <a:accent2>
        <a:srgbClr val="B13B3E"/>
      </a:accent2>
      <a:accent3>
        <a:srgbClr val="C34D81"/>
      </a:accent3>
      <a:accent4>
        <a:srgbClr val="B13BA1"/>
      </a:accent4>
      <a:accent5>
        <a:srgbClr val="A24DC3"/>
      </a:accent5>
      <a:accent6>
        <a:srgbClr val="6441B4"/>
      </a:accent6>
      <a:hlink>
        <a:srgbClr val="3F8D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</TotalTime>
  <Words>452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Arial,Sans-Serif</vt:lpstr>
      <vt:lpstr>The Hand Bold</vt:lpstr>
      <vt:lpstr>The Serif Hand Black</vt:lpstr>
      <vt:lpstr>SketchyVTI</vt:lpstr>
      <vt:lpstr>Project 3: Squash and Stretch</vt:lpstr>
      <vt:lpstr>Defining squash and stretch</vt:lpstr>
      <vt:lpstr>What is the original history of squash and stretch?</vt:lpstr>
      <vt:lpstr>Examples of squash and stretch example #1</vt:lpstr>
      <vt:lpstr>Example #2</vt:lpstr>
      <vt:lpstr>Example #3</vt:lpstr>
      <vt:lpstr>Example #4</vt:lpstr>
      <vt:lpstr>summary</vt:lpstr>
      <vt:lpstr>Any Questions???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Tina Stewart</cp:lastModifiedBy>
  <cp:revision>429</cp:revision>
  <dcterms:created xsi:type="dcterms:W3CDTF">2022-02-26T20:31:22Z</dcterms:created>
  <dcterms:modified xsi:type="dcterms:W3CDTF">2022-02-27T07:06:43Z</dcterms:modified>
</cp:coreProperties>
</file>