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60" r:id="rId2"/>
    <p:sldId id="303" r:id="rId3"/>
    <p:sldId id="261" r:id="rId4"/>
    <p:sldId id="276" r:id="rId5"/>
    <p:sldId id="300" r:id="rId6"/>
    <p:sldId id="310" r:id="rId7"/>
    <p:sldId id="304" r:id="rId8"/>
    <p:sldId id="305" r:id="rId9"/>
    <p:sldId id="306" r:id="rId10"/>
    <p:sldId id="312" r:id="rId11"/>
    <p:sldId id="318" r:id="rId12"/>
    <p:sldId id="325" r:id="rId13"/>
    <p:sldId id="324" r:id="rId14"/>
    <p:sldId id="322" r:id="rId15"/>
    <p:sldId id="323" r:id="rId16"/>
    <p:sldId id="309" r:id="rId17"/>
    <p:sldId id="317" r:id="rId18"/>
    <p:sldId id="271" r:id="rId19"/>
    <p:sldId id="316"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Arial" charset="0"/>
      </a:defRPr>
    </a:lvl1pPr>
    <a:lvl2pPr marL="457200" algn="l" rtl="0" eaLnBrk="0" fontAlgn="base" hangingPunct="0">
      <a:spcBef>
        <a:spcPct val="0"/>
      </a:spcBef>
      <a:spcAft>
        <a:spcPct val="0"/>
      </a:spcAft>
      <a:defRPr kern="1200">
        <a:solidFill>
          <a:schemeClr val="tx1"/>
        </a:solidFill>
        <a:latin typeface="Arial" charset="0"/>
        <a:ea typeface="+mn-ea"/>
        <a:cs typeface="Arial" charset="0"/>
      </a:defRPr>
    </a:lvl2pPr>
    <a:lvl3pPr marL="914400" algn="l" rtl="0" eaLnBrk="0" fontAlgn="base" hangingPunct="0">
      <a:spcBef>
        <a:spcPct val="0"/>
      </a:spcBef>
      <a:spcAft>
        <a:spcPct val="0"/>
      </a:spcAft>
      <a:defRPr kern="1200">
        <a:solidFill>
          <a:schemeClr val="tx1"/>
        </a:solidFill>
        <a:latin typeface="Arial" charset="0"/>
        <a:ea typeface="+mn-ea"/>
        <a:cs typeface="Arial" charset="0"/>
      </a:defRPr>
    </a:lvl3pPr>
    <a:lvl4pPr marL="1371600" algn="l" rtl="0" eaLnBrk="0" fontAlgn="base" hangingPunct="0">
      <a:spcBef>
        <a:spcPct val="0"/>
      </a:spcBef>
      <a:spcAft>
        <a:spcPct val="0"/>
      </a:spcAft>
      <a:defRPr kern="1200">
        <a:solidFill>
          <a:schemeClr val="tx1"/>
        </a:solidFill>
        <a:latin typeface="Arial" charset="0"/>
        <a:ea typeface="+mn-ea"/>
        <a:cs typeface="Arial" charset="0"/>
      </a:defRPr>
    </a:lvl4pPr>
    <a:lvl5pPr marL="1828800" algn="l" rtl="0" eaLnBrk="0" fontAlgn="base" hangingPunct="0">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78" d="100"/>
          <a:sy n="78" d="100"/>
        </p:scale>
        <p:origin x="1603"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794C5997-C035-4DEC-8AB9-C11F0AC4CE0B}" type="datetimeFigureOut">
              <a:rPr lang="en-US"/>
              <a:pPr>
                <a:defRPr/>
              </a:pPr>
              <a:t>5/13/2025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2F197C1-62FC-40E4-9D73-6226706AD9C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p:spPr>
      </p:sp>
      <p:sp>
        <p:nvSpPr>
          <p:cNvPr id="4608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ltLang="en-US"/>
          </a:p>
        </p:txBody>
      </p:sp>
      <p:sp>
        <p:nvSpPr>
          <p:cNvPr id="46084" name="Slide Number Placeholder 3"/>
          <p:cNvSpPr>
            <a:spLocks noGrp="1"/>
          </p:cNvSpPr>
          <p:nvPr>
            <p:ph type="sldNum" sz="quarter" idx="5"/>
          </p:nvPr>
        </p:nvSpPr>
        <p:spPr bwMode="auto">
          <a:noFill/>
          <a:ln>
            <a:miter lim="800000"/>
            <a:headEnd/>
            <a:tailEnd/>
          </a:ln>
        </p:spPr>
        <p:txBody>
          <a:bodyPr/>
          <a:lstStyle/>
          <a:p>
            <a:fld id="{B39202E1-93B2-400C-9C85-59EC365B6192}" type="slidenum">
              <a:rPr lang="en-US" altLang="en-US" smtClean="0"/>
              <a:pPr/>
              <a:t>1</a:t>
            </a:fld>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197C1-62FC-40E4-9D73-6226706AD9CE}" type="slidenum">
              <a:rPr lang="en-US" smtClean="0"/>
              <a:pPr>
                <a:defRPr/>
              </a:pPr>
              <a:t>15</a:t>
            </a:fld>
            <a:endParaRPr lang="en-US"/>
          </a:p>
        </p:txBody>
      </p:sp>
    </p:spTree>
    <p:extLst>
      <p:ext uri="{BB962C8B-B14F-4D97-AF65-F5344CB8AC3E}">
        <p14:creationId xmlns:p14="http://schemas.microsoft.com/office/powerpoint/2010/main" val="3758539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02F197C1-62FC-40E4-9D73-6226706AD9CE}" type="slidenum">
              <a:rPr lang="en-US" smtClean="0"/>
              <a:pPr>
                <a:defRPr/>
              </a:pPr>
              <a:t>17</a:t>
            </a:fld>
            <a:endParaRPr lang="en-US"/>
          </a:p>
        </p:txBody>
      </p:sp>
    </p:spTree>
    <p:extLst>
      <p:ext uri="{BB962C8B-B14F-4D97-AF65-F5344CB8AC3E}">
        <p14:creationId xmlns:p14="http://schemas.microsoft.com/office/powerpoint/2010/main" val="884919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b="1">
                <a:solidFill>
                  <a:schemeClr val="tx1"/>
                </a:solidFill>
                <a:latin typeface="Arial" pitchFamily="34" charset="0"/>
                <a:cs typeface="Arial" pitchFamily="34" charset="0"/>
              </a:defRPr>
            </a:lvl1pPr>
          </a:lstStyle>
          <a:p>
            <a:pPr>
              <a:defRPr/>
            </a:pPr>
            <a:fld id="{2C445E71-B86B-4F57-856B-97A7D99F207B}" type="datetime1">
              <a:rPr lang="en-US" smtClean="0"/>
              <a:t>5/13/2025</a:t>
            </a:fld>
            <a:endParaRPr lang="en-US" dirty="0"/>
          </a:p>
        </p:txBody>
      </p:sp>
      <p:sp>
        <p:nvSpPr>
          <p:cNvPr id="5" name="Slide Number Placeholder 10"/>
          <p:cNvSpPr>
            <a:spLocks noGrp="1"/>
          </p:cNvSpPr>
          <p:nvPr>
            <p:ph type="sldNum" sz="quarter" idx="11"/>
          </p:nvPr>
        </p:nvSpPr>
        <p:spPr/>
        <p:txBody>
          <a:bodyPr/>
          <a:lstStyle>
            <a:lvl1pPr>
              <a:defRPr>
                <a:solidFill>
                  <a:schemeClr val="tx1"/>
                </a:solidFill>
              </a:defRPr>
            </a:lvl1pPr>
          </a:lstStyle>
          <a:p>
            <a:pPr>
              <a:defRPr/>
            </a:pPr>
            <a:fld id="{D1475402-44C2-4F19-9C3E-F0170CAC67AA}" type="slidenum">
              <a:rPr lang="en-US"/>
              <a:pPr>
                <a:defRPr/>
              </a:pPr>
              <a:t>‹#›</a:t>
            </a:fld>
            <a:endParaRPr lang="en-US"/>
          </a:p>
        </p:txBody>
      </p:sp>
      <p:sp>
        <p:nvSpPr>
          <p:cNvPr id="6" name="Footer Placeholder 11"/>
          <p:cNvSpPr>
            <a:spLocks noGrp="1"/>
          </p:cNvSpPr>
          <p:nvPr>
            <p:ph type="ftr" sz="quarter" idx="12"/>
          </p:nvPr>
        </p:nvSpPr>
        <p:spPr/>
        <p:txBody>
          <a:bodyPr/>
          <a:lstStyle>
            <a:lvl1pPr>
              <a:defRPr b="1">
                <a:solidFill>
                  <a:schemeClr val="tx1"/>
                </a:solidFill>
              </a:defRPr>
            </a:lvl1pPr>
          </a:lstStyle>
          <a:p>
            <a:pPr>
              <a:defRPr/>
            </a:pPr>
            <a:r>
              <a:rPr lang="en-US"/>
              <a:t>DSEC</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25ED4482-C290-48A3-9689-DC68345F2E70}" type="datetime1">
              <a:rPr lang="en-US" smtClean="0"/>
              <a:t>5/13/2025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DSEC</a:t>
            </a:r>
          </a:p>
        </p:txBody>
      </p:sp>
      <p:sp>
        <p:nvSpPr>
          <p:cNvPr id="7" name="Slide Number Placeholder 5"/>
          <p:cNvSpPr>
            <a:spLocks noGrp="1"/>
          </p:cNvSpPr>
          <p:nvPr>
            <p:ph type="sldNum" sz="quarter" idx="12"/>
          </p:nvPr>
        </p:nvSpPr>
        <p:spPr/>
        <p:txBody>
          <a:bodyPr/>
          <a:lstStyle>
            <a:lvl1pPr>
              <a:defRPr/>
            </a:lvl1pPr>
          </a:lstStyle>
          <a:p>
            <a:pPr>
              <a:defRPr/>
            </a:pPr>
            <a:fld id="{96BC2957-E0D1-4927-A339-14722964C358}"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3F705F70-2C0B-4915-80E9-CB769B8CE49F}" type="datetime1">
              <a:rPr lang="en-US" smtClean="0"/>
              <a:t>5/13/2025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DSEC</a:t>
            </a:r>
          </a:p>
        </p:txBody>
      </p:sp>
      <p:sp>
        <p:nvSpPr>
          <p:cNvPr id="7" name="Slide Number Placeholder 5"/>
          <p:cNvSpPr>
            <a:spLocks noGrp="1"/>
          </p:cNvSpPr>
          <p:nvPr>
            <p:ph type="sldNum" sz="quarter" idx="12"/>
          </p:nvPr>
        </p:nvSpPr>
        <p:spPr/>
        <p:txBody>
          <a:bodyPr/>
          <a:lstStyle>
            <a:lvl1pPr>
              <a:defRPr/>
            </a:lvl1pPr>
          </a:lstStyle>
          <a:p>
            <a:pPr>
              <a:defRPr/>
            </a:pPr>
            <a:fld id="{843E5EC7-5CB2-466C-85F2-43439F82EDB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55B40CA5-EFC3-4F81-B4A2-D3216337E015}" type="datetime1">
              <a:rPr lang="en-US" smtClean="0"/>
              <a:t>5/13/2025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DSEC</a:t>
            </a:r>
          </a:p>
        </p:txBody>
      </p:sp>
      <p:sp>
        <p:nvSpPr>
          <p:cNvPr id="6" name="Slide Number Placeholder 5"/>
          <p:cNvSpPr>
            <a:spLocks noGrp="1"/>
          </p:cNvSpPr>
          <p:nvPr>
            <p:ph type="sldNum" sz="quarter" idx="12"/>
          </p:nvPr>
        </p:nvSpPr>
        <p:spPr/>
        <p:txBody>
          <a:bodyPr/>
          <a:lstStyle>
            <a:lvl1pPr>
              <a:defRPr/>
            </a:lvl1pPr>
          </a:lstStyle>
          <a:p>
            <a:pPr>
              <a:defRPr/>
            </a:pPr>
            <a:fld id="{520E808F-4436-4AE7-936A-562CC78B6C23}"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F3A04E7C-1C94-47F3-8813-F0159EEE5678}" type="datetime1">
              <a:rPr lang="en-US" smtClean="0"/>
              <a:t>5/13/2025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DSEC</a:t>
            </a:r>
          </a:p>
        </p:txBody>
      </p:sp>
      <p:sp>
        <p:nvSpPr>
          <p:cNvPr id="6" name="Slide Number Placeholder 5"/>
          <p:cNvSpPr>
            <a:spLocks noGrp="1"/>
          </p:cNvSpPr>
          <p:nvPr>
            <p:ph type="sldNum" sz="quarter" idx="12"/>
          </p:nvPr>
        </p:nvSpPr>
        <p:spPr/>
        <p:txBody>
          <a:bodyPr/>
          <a:lstStyle>
            <a:lvl1pPr>
              <a:defRPr/>
            </a:lvl1pPr>
          </a:lstStyle>
          <a:p>
            <a:pPr>
              <a:defRPr/>
            </a:pPr>
            <a:fld id="{1B37B7E1-16C2-4650-A631-568688BA0A68}"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b="1">
                <a:solidFill>
                  <a:schemeClr val="tx1"/>
                </a:solidFill>
                <a:latin typeface="Arial" pitchFamily="34" charset="0"/>
                <a:cs typeface="Arial" pitchFamily="34" charset="0"/>
              </a:defRPr>
            </a:lvl1pPr>
          </a:lstStyle>
          <a:p>
            <a:pPr>
              <a:defRPr/>
            </a:pPr>
            <a:fld id="{6D4BA2A8-E9C9-4709-A740-C10E3AAF2E49}" type="datetime1">
              <a:rPr lang="en-US" smtClean="0"/>
              <a:t>5/13/2025</a:t>
            </a:fld>
            <a:endParaRPr lang="en-US" dirty="0"/>
          </a:p>
        </p:txBody>
      </p:sp>
      <p:sp>
        <p:nvSpPr>
          <p:cNvPr id="5" name="Slide Number Placeholder 10"/>
          <p:cNvSpPr>
            <a:spLocks noGrp="1"/>
          </p:cNvSpPr>
          <p:nvPr>
            <p:ph type="sldNum" sz="quarter" idx="11"/>
          </p:nvPr>
        </p:nvSpPr>
        <p:spPr/>
        <p:txBody>
          <a:bodyPr/>
          <a:lstStyle>
            <a:lvl1pPr>
              <a:defRPr>
                <a:solidFill>
                  <a:schemeClr val="tx1"/>
                </a:solidFill>
              </a:defRPr>
            </a:lvl1pPr>
          </a:lstStyle>
          <a:p>
            <a:pPr>
              <a:defRPr/>
            </a:pPr>
            <a:fld id="{185DA9AD-C277-403A-B4CE-CF633483B15C}" type="slidenum">
              <a:rPr lang="en-US"/>
              <a:pPr>
                <a:defRPr/>
              </a:pPr>
              <a:t>‹#›</a:t>
            </a:fld>
            <a:endParaRPr lang="en-US"/>
          </a:p>
        </p:txBody>
      </p:sp>
      <p:sp>
        <p:nvSpPr>
          <p:cNvPr id="6" name="Footer Placeholder 11"/>
          <p:cNvSpPr>
            <a:spLocks noGrp="1"/>
          </p:cNvSpPr>
          <p:nvPr>
            <p:ph type="ftr" sz="quarter" idx="12"/>
          </p:nvPr>
        </p:nvSpPr>
        <p:spPr/>
        <p:txBody>
          <a:bodyPr/>
          <a:lstStyle>
            <a:lvl1pPr>
              <a:defRPr b="1">
                <a:solidFill>
                  <a:schemeClr val="tx1"/>
                </a:solidFill>
              </a:defRPr>
            </a:lvl1pPr>
          </a:lstStyle>
          <a:p>
            <a:pPr>
              <a:defRPr/>
            </a:pPr>
            <a:r>
              <a:rPr lang="en-US"/>
              <a:t>DSEC</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FCD9B3EA-CCB0-4133-A54C-9DB7C4ACABE5}" type="datetime1">
              <a:rPr lang="en-US" smtClean="0"/>
              <a:t>5/13/2025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DSEC</a:t>
            </a:r>
          </a:p>
        </p:txBody>
      </p:sp>
      <p:sp>
        <p:nvSpPr>
          <p:cNvPr id="6" name="Slide Number Placeholder 5"/>
          <p:cNvSpPr>
            <a:spLocks noGrp="1"/>
          </p:cNvSpPr>
          <p:nvPr>
            <p:ph type="sldNum" sz="quarter" idx="12"/>
          </p:nvPr>
        </p:nvSpPr>
        <p:spPr/>
        <p:txBody>
          <a:bodyPr/>
          <a:lstStyle>
            <a:lvl1pPr>
              <a:defRPr/>
            </a:lvl1pPr>
          </a:lstStyle>
          <a:p>
            <a:pPr>
              <a:defRPr/>
            </a:pPr>
            <a:fld id="{CFCF44B4-F023-44D1-B5E8-519C2255252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2pPr>
              <a:buFont typeface="Arial" pitchFamily="34" charset="0"/>
              <a:buChar char="•"/>
              <a:defRPr/>
            </a:lvl2pPr>
            <a:lvl3pPr>
              <a:buFont typeface="Arial" pitchFamily="34" charset="0"/>
              <a:buChar char="•"/>
              <a:defRPr/>
            </a:lvl3pPr>
            <a:lvl4pPr>
              <a:buFont typeface="Arial" pitchFamily="34" charset="0"/>
              <a:buChar char="•"/>
              <a:defRPr/>
            </a:lvl4pPr>
            <a:lvl5pP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9"/>
          <p:cNvSpPr>
            <a:spLocks noGrp="1"/>
          </p:cNvSpPr>
          <p:nvPr>
            <p:ph type="dt" sz="half" idx="10"/>
          </p:nvPr>
        </p:nvSpPr>
        <p:spPr/>
        <p:txBody>
          <a:bodyPr/>
          <a:lstStyle>
            <a:lvl1pPr>
              <a:defRPr b="1">
                <a:solidFill>
                  <a:schemeClr val="tx1"/>
                </a:solidFill>
                <a:latin typeface="Arial" pitchFamily="34" charset="0"/>
                <a:cs typeface="Arial" pitchFamily="34" charset="0"/>
              </a:defRPr>
            </a:lvl1pPr>
          </a:lstStyle>
          <a:p>
            <a:pPr>
              <a:defRPr/>
            </a:pPr>
            <a:fld id="{06BB692F-E265-41FF-AF83-BD459B1C5EE5}" type="datetime1">
              <a:rPr lang="en-US" smtClean="0"/>
              <a:t>5/13/2025</a:t>
            </a:fld>
            <a:endParaRPr lang="en-US" dirty="0"/>
          </a:p>
        </p:txBody>
      </p:sp>
      <p:sp>
        <p:nvSpPr>
          <p:cNvPr id="5" name="Slide Number Placeholder 10"/>
          <p:cNvSpPr>
            <a:spLocks noGrp="1"/>
          </p:cNvSpPr>
          <p:nvPr>
            <p:ph type="sldNum" sz="quarter" idx="11"/>
          </p:nvPr>
        </p:nvSpPr>
        <p:spPr/>
        <p:txBody>
          <a:bodyPr/>
          <a:lstStyle>
            <a:lvl1pPr>
              <a:defRPr>
                <a:solidFill>
                  <a:schemeClr val="tx1"/>
                </a:solidFill>
              </a:defRPr>
            </a:lvl1pPr>
          </a:lstStyle>
          <a:p>
            <a:pPr>
              <a:defRPr/>
            </a:pPr>
            <a:fld id="{F00CEB32-BA3A-4016-AC07-DD6D7A456BFD}" type="slidenum">
              <a:rPr lang="en-US"/>
              <a:pPr>
                <a:defRPr/>
              </a:pPr>
              <a:t>‹#›</a:t>
            </a:fld>
            <a:endParaRPr lang="en-US"/>
          </a:p>
        </p:txBody>
      </p:sp>
      <p:sp>
        <p:nvSpPr>
          <p:cNvPr id="6" name="Footer Placeholder 11"/>
          <p:cNvSpPr>
            <a:spLocks noGrp="1"/>
          </p:cNvSpPr>
          <p:nvPr>
            <p:ph type="ftr" sz="quarter" idx="12"/>
          </p:nvPr>
        </p:nvSpPr>
        <p:spPr/>
        <p:txBody>
          <a:bodyPr/>
          <a:lstStyle>
            <a:lvl1pPr>
              <a:defRPr b="1">
                <a:solidFill>
                  <a:schemeClr val="tx1"/>
                </a:solidFill>
              </a:defRPr>
            </a:lvl1pPr>
          </a:lstStyle>
          <a:p>
            <a:pPr>
              <a:defRPr/>
            </a:pPr>
            <a:r>
              <a:rPr lang="en-US"/>
              <a:t>DSEC</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0AFBB47-CA0E-4696-93CF-70A7DAFEBCF6}" type="datetime1">
              <a:rPr lang="en-US" smtClean="0"/>
              <a:t>5/13/2025</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a:t>DSEC</a:t>
            </a:r>
          </a:p>
        </p:txBody>
      </p:sp>
      <p:sp>
        <p:nvSpPr>
          <p:cNvPr id="6" name="Slide Number Placeholder 5"/>
          <p:cNvSpPr>
            <a:spLocks noGrp="1"/>
          </p:cNvSpPr>
          <p:nvPr>
            <p:ph type="sldNum" sz="quarter" idx="12"/>
          </p:nvPr>
        </p:nvSpPr>
        <p:spPr/>
        <p:txBody>
          <a:bodyPr/>
          <a:lstStyle>
            <a:lvl1pPr>
              <a:defRPr/>
            </a:lvl1pPr>
          </a:lstStyle>
          <a:p>
            <a:pPr>
              <a:defRPr/>
            </a:pPr>
            <a:fld id="{3D9752A0-30B2-4463-B88F-024383FBD3B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74C5B514-7D7F-46E0-ABFB-079D92BD6FCC}" type="datetime1">
              <a:rPr lang="en-US" smtClean="0"/>
              <a:t>5/13/2025</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a:t>DSEC</a:t>
            </a:r>
          </a:p>
        </p:txBody>
      </p:sp>
      <p:sp>
        <p:nvSpPr>
          <p:cNvPr id="7" name="Slide Number Placeholder 5"/>
          <p:cNvSpPr>
            <a:spLocks noGrp="1"/>
          </p:cNvSpPr>
          <p:nvPr>
            <p:ph type="sldNum" sz="quarter" idx="12"/>
          </p:nvPr>
        </p:nvSpPr>
        <p:spPr/>
        <p:txBody>
          <a:bodyPr/>
          <a:lstStyle>
            <a:lvl1pPr>
              <a:defRPr/>
            </a:lvl1pPr>
          </a:lstStyle>
          <a:p>
            <a:pPr>
              <a:defRPr/>
            </a:pPr>
            <a:fld id="{AEFBD04B-B7B0-4B00-97AB-2A8CB7A554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C84F38E5-888D-469F-8DD5-56446BC416CF}" type="datetime1">
              <a:rPr lang="en-US" smtClean="0"/>
              <a:t>5/13/2025</a:t>
            </a:fld>
            <a:endParaRPr lang="en-US" dirty="0"/>
          </a:p>
        </p:txBody>
      </p:sp>
      <p:sp>
        <p:nvSpPr>
          <p:cNvPr id="8" name="Footer Placeholder 4"/>
          <p:cNvSpPr>
            <a:spLocks noGrp="1"/>
          </p:cNvSpPr>
          <p:nvPr>
            <p:ph type="ftr" sz="quarter" idx="11"/>
          </p:nvPr>
        </p:nvSpPr>
        <p:spPr/>
        <p:txBody>
          <a:bodyPr/>
          <a:lstStyle>
            <a:lvl1pPr>
              <a:defRPr/>
            </a:lvl1pPr>
          </a:lstStyle>
          <a:p>
            <a:pPr>
              <a:defRPr/>
            </a:pPr>
            <a:r>
              <a:rPr lang="en-US"/>
              <a:t>DSEC</a:t>
            </a:r>
          </a:p>
        </p:txBody>
      </p:sp>
      <p:sp>
        <p:nvSpPr>
          <p:cNvPr id="9" name="Slide Number Placeholder 5"/>
          <p:cNvSpPr>
            <a:spLocks noGrp="1"/>
          </p:cNvSpPr>
          <p:nvPr>
            <p:ph type="sldNum" sz="quarter" idx="12"/>
          </p:nvPr>
        </p:nvSpPr>
        <p:spPr/>
        <p:txBody>
          <a:bodyPr/>
          <a:lstStyle>
            <a:lvl1pPr>
              <a:defRPr/>
            </a:lvl1pPr>
          </a:lstStyle>
          <a:p>
            <a:pPr>
              <a:defRPr/>
            </a:pPr>
            <a:fld id="{4CC42086-F1D3-4F82-A322-5C16A9F8664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5742E3D-B710-4991-9E69-3B8AB8248032}" type="datetime1">
              <a:rPr lang="en-US" smtClean="0"/>
              <a:t>5/13/2025</a:t>
            </a:fld>
            <a:endParaRPr lang="en-US" dirty="0"/>
          </a:p>
        </p:txBody>
      </p:sp>
      <p:sp>
        <p:nvSpPr>
          <p:cNvPr id="4" name="Footer Placeholder 4"/>
          <p:cNvSpPr>
            <a:spLocks noGrp="1"/>
          </p:cNvSpPr>
          <p:nvPr>
            <p:ph type="ftr" sz="quarter" idx="11"/>
          </p:nvPr>
        </p:nvSpPr>
        <p:spPr/>
        <p:txBody>
          <a:bodyPr/>
          <a:lstStyle>
            <a:lvl1pPr>
              <a:defRPr/>
            </a:lvl1pPr>
          </a:lstStyle>
          <a:p>
            <a:pPr>
              <a:defRPr/>
            </a:pPr>
            <a:r>
              <a:rPr lang="en-US"/>
              <a:t>DSEC</a:t>
            </a:r>
          </a:p>
        </p:txBody>
      </p:sp>
      <p:sp>
        <p:nvSpPr>
          <p:cNvPr id="5" name="Slide Number Placeholder 5"/>
          <p:cNvSpPr>
            <a:spLocks noGrp="1"/>
          </p:cNvSpPr>
          <p:nvPr>
            <p:ph type="sldNum" sz="quarter" idx="12"/>
          </p:nvPr>
        </p:nvSpPr>
        <p:spPr/>
        <p:txBody>
          <a:bodyPr/>
          <a:lstStyle>
            <a:lvl1pPr>
              <a:defRPr/>
            </a:lvl1pPr>
          </a:lstStyle>
          <a:p>
            <a:pPr>
              <a:defRPr/>
            </a:pPr>
            <a:fld id="{F86D00B1-FE2B-4A20-A7DD-5C3F07599DB5}"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9262E9C-2E1C-414F-A44D-CEB24E97837D}" type="datetime1">
              <a:rPr lang="en-US" smtClean="0"/>
              <a:t>5/13/2025</a:t>
            </a:fld>
            <a:endParaRPr lang="en-US" dirty="0"/>
          </a:p>
        </p:txBody>
      </p:sp>
      <p:sp>
        <p:nvSpPr>
          <p:cNvPr id="3" name="Footer Placeholder 4"/>
          <p:cNvSpPr>
            <a:spLocks noGrp="1"/>
          </p:cNvSpPr>
          <p:nvPr>
            <p:ph type="ftr" sz="quarter" idx="11"/>
          </p:nvPr>
        </p:nvSpPr>
        <p:spPr/>
        <p:txBody>
          <a:bodyPr/>
          <a:lstStyle>
            <a:lvl1pPr>
              <a:defRPr/>
            </a:lvl1pPr>
          </a:lstStyle>
          <a:p>
            <a:pPr>
              <a:defRPr/>
            </a:pPr>
            <a:r>
              <a:rPr lang="en-US"/>
              <a:t>DSEC</a:t>
            </a:r>
          </a:p>
        </p:txBody>
      </p:sp>
      <p:sp>
        <p:nvSpPr>
          <p:cNvPr id="4" name="Slide Number Placeholder 5"/>
          <p:cNvSpPr>
            <a:spLocks noGrp="1"/>
          </p:cNvSpPr>
          <p:nvPr>
            <p:ph type="sldNum" sz="quarter" idx="12"/>
          </p:nvPr>
        </p:nvSpPr>
        <p:spPr/>
        <p:txBody>
          <a:bodyPr/>
          <a:lstStyle>
            <a:lvl1pPr>
              <a:defRPr/>
            </a:lvl1pPr>
          </a:lstStyle>
          <a:p>
            <a:pPr>
              <a:defRPr/>
            </a:pPr>
            <a:fld id="{022C2170-A9AE-4E85-AB5B-E4E02D27D975}"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F0C574DB-9CE1-44B1-A1B8-D2A9228A513B}" type="datetime1">
              <a:rPr lang="en-US" smtClean="0"/>
              <a:t>5/13/2025</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400" b="1">
                <a:solidFill>
                  <a:schemeClr val="tx1">
                    <a:tint val="75000"/>
                  </a:schemeClr>
                </a:solidFill>
                <a:latin typeface="Arial" pitchFamily="34" charset="0"/>
                <a:cs typeface="Arial" pitchFamily="34" charset="0"/>
              </a:defRPr>
            </a:lvl1pPr>
          </a:lstStyle>
          <a:p>
            <a:pPr>
              <a:defRPr/>
            </a:pPr>
            <a:r>
              <a:rPr lang="en-US"/>
              <a:t>DSEC</a:t>
            </a:r>
          </a:p>
        </p:txBody>
      </p:sp>
      <p:sp>
        <p:nvSpPr>
          <p:cNvPr id="6" name="Slide Number Placeholder 5"/>
          <p:cNvSpPr>
            <a:spLocks noGrp="1"/>
          </p:cNvSpPr>
          <p:nvPr>
            <p:ph type="sldNum" sz="quarter" idx="4"/>
          </p:nvPr>
        </p:nvSpPr>
        <p:spPr>
          <a:xfrm>
            <a:off x="6629400" y="632460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400" b="1">
                <a:solidFill>
                  <a:srgbClr val="898989"/>
                </a:solidFill>
              </a:defRPr>
            </a:lvl1pPr>
          </a:lstStyle>
          <a:p>
            <a:pPr>
              <a:defRPr/>
            </a:pPr>
            <a:fld id="{A1BAF17C-2015-4239-8A91-B4F3835AD9FC}" type="slidenum">
              <a:rPr lang="en-US"/>
              <a:pPr>
                <a:defRPr/>
              </a:pPr>
              <a:t>‹#›</a:t>
            </a:fld>
            <a:endParaRPr lang="en-US"/>
          </a:p>
        </p:txBody>
      </p:sp>
      <p:sp>
        <p:nvSpPr>
          <p:cNvPr id="1031" name="AutoShape 4"/>
          <p:cNvSpPr>
            <a:spLocks noChangeArrowheads="1"/>
          </p:cNvSpPr>
          <p:nvPr/>
        </p:nvSpPr>
        <p:spPr bwMode="auto">
          <a:xfrm>
            <a:off x="457200" y="1447800"/>
            <a:ext cx="7659688" cy="109538"/>
          </a:xfrm>
          <a:custGeom>
            <a:avLst/>
            <a:gdLst>
              <a:gd name="T0" fmla="*/ 0 w 1000"/>
              <a:gd name="T1" fmla="*/ 0 h 1000"/>
              <a:gd name="T2" fmla="*/ 2147483647 w 1000"/>
              <a:gd name="T3" fmla="*/ 0 h 1000"/>
              <a:gd name="T4" fmla="*/ 2147483647 w 1000"/>
              <a:gd name="T5" fmla="*/ 1314299689 h 1000"/>
              <a:gd name="T6" fmla="*/ 0 w 1000"/>
              <a:gd name="T7" fmla="*/ 1314299689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C00000"/>
          </a:solidFill>
          <a:ln w="9525">
            <a:solidFill>
              <a:schemeClr val="accent2"/>
            </a:solidFill>
            <a:round/>
            <a:headEnd/>
            <a:tailEnd/>
          </a:ln>
        </p:spPr>
        <p:txBody>
          <a:bodyPr/>
          <a:lstStyle/>
          <a:p>
            <a:endParaRPr lang="en-US"/>
          </a:p>
        </p:txBody>
      </p:sp>
      <p:sp>
        <p:nvSpPr>
          <p:cNvPr id="1032" name="Line 5"/>
          <p:cNvSpPr>
            <a:spLocks noChangeShapeType="1"/>
          </p:cNvSpPr>
          <p:nvPr/>
        </p:nvSpPr>
        <p:spPr bwMode="auto">
          <a:xfrm flipV="1">
            <a:off x="457200" y="6053138"/>
            <a:ext cx="7627938" cy="0"/>
          </a:xfrm>
          <a:prstGeom prst="line">
            <a:avLst/>
          </a:prstGeom>
          <a:noFill/>
          <a:ln w="3175">
            <a:solidFill>
              <a:schemeClr val="accent2"/>
            </a:solidFill>
            <a:round/>
            <a:headEnd/>
            <a:tailEnd/>
          </a:ln>
        </p:spPr>
        <p:txBody>
          <a:bodyPr/>
          <a:lstStyle/>
          <a:p>
            <a:endParaRPr lang="en-US"/>
          </a:p>
        </p:txBody>
      </p:sp>
      <p:pic>
        <p:nvPicPr>
          <p:cNvPr id="1033" name="Picture 14" descr="newlogo"/>
          <p:cNvPicPr>
            <a:picLocks noChangeAspect="1" noChangeArrowheads="1"/>
          </p:cNvPicPr>
          <p:nvPr/>
        </p:nvPicPr>
        <p:blipFill>
          <a:blip r:embed="rId15"/>
          <a:srcRect/>
          <a:stretch>
            <a:fillRect/>
          </a:stretch>
        </p:blipFill>
        <p:spPr bwMode="auto">
          <a:xfrm>
            <a:off x="381000" y="423863"/>
            <a:ext cx="1000125" cy="981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911" r:id="rId1"/>
    <p:sldLayoutId id="2147483912" r:id="rId2"/>
    <p:sldLayoutId id="2147483901" r:id="rId3"/>
    <p:sldLayoutId id="2147483913" r:id="rId4"/>
    <p:sldLayoutId id="2147483902" r:id="rId5"/>
    <p:sldLayoutId id="2147483903" r:id="rId6"/>
    <p:sldLayoutId id="2147483904" r:id="rId7"/>
    <p:sldLayoutId id="2147483905" r:id="rId8"/>
    <p:sldLayoutId id="2147483906" r:id="rId9"/>
    <p:sldLayoutId id="2147483907" r:id="rId10"/>
    <p:sldLayoutId id="2147483908" r:id="rId11"/>
    <p:sldLayoutId id="2147483909" r:id="rId12"/>
    <p:sldLayoutId id="2147483910" r:id="rId13"/>
  </p:sldLayoutIdLst>
  <p:hf hdr="0"/>
  <p:txStyles>
    <p:titleStyle>
      <a:lvl1pPr algn="ctr" rtl="0" eaLnBrk="0" fontAlgn="base" hangingPunct="0">
        <a:spcBef>
          <a:spcPct val="0"/>
        </a:spcBef>
        <a:spcAft>
          <a:spcPct val="0"/>
        </a:spcAft>
        <a:defRPr sz="2400" kern="1200">
          <a:solidFill>
            <a:srgbClr val="C00000"/>
          </a:solidFill>
          <a:latin typeface="Arial" pitchFamily="34" charset="0"/>
          <a:ea typeface="+mj-ea"/>
          <a:cs typeface="Arial" pitchFamily="34" charset="0"/>
        </a:defRPr>
      </a:lvl1pPr>
      <a:lvl2pPr algn="ctr" rtl="0" eaLnBrk="0" fontAlgn="base" hangingPunct="0">
        <a:spcBef>
          <a:spcPct val="0"/>
        </a:spcBef>
        <a:spcAft>
          <a:spcPct val="0"/>
        </a:spcAft>
        <a:defRPr sz="2400">
          <a:solidFill>
            <a:srgbClr val="C00000"/>
          </a:solidFill>
          <a:latin typeface="Arial" charset="0"/>
          <a:cs typeface="Arial" charset="0"/>
        </a:defRPr>
      </a:lvl2pPr>
      <a:lvl3pPr algn="ctr" rtl="0" eaLnBrk="0" fontAlgn="base" hangingPunct="0">
        <a:spcBef>
          <a:spcPct val="0"/>
        </a:spcBef>
        <a:spcAft>
          <a:spcPct val="0"/>
        </a:spcAft>
        <a:defRPr sz="2400">
          <a:solidFill>
            <a:srgbClr val="C00000"/>
          </a:solidFill>
          <a:latin typeface="Arial" charset="0"/>
          <a:cs typeface="Arial" charset="0"/>
        </a:defRPr>
      </a:lvl3pPr>
      <a:lvl4pPr algn="ctr" rtl="0" eaLnBrk="0" fontAlgn="base" hangingPunct="0">
        <a:spcBef>
          <a:spcPct val="0"/>
        </a:spcBef>
        <a:spcAft>
          <a:spcPct val="0"/>
        </a:spcAft>
        <a:defRPr sz="2400">
          <a:solidFill>
            <a:srgbClr val="C00000"/>
          </a:solidFill>
          <a:latin typeface="Arial" charset="0"/>
          <a:cs typeface="Arial" charset="0"/>
        </a:defRPr>
      </a:lvl4pPr>
      <a:lvl5pPr algn="ctr" rtl="0" eaLnBrk="0" fontAlgn="base" hangingPunct="0">
        <a:spcBef>
          <a:spcPct val="0"/>
        </a:spcBef>
        <a:spcAft>
          <a:spcPct val="0"/>
        </a:spcAft>
        <a:defRPr sz="2400">
          <a:solidFill>
            <a:srgbClr val="C00000"/>
          </a:solidFill>
          <a:latin typeface="Arial" charset="0"/>
          <a:cs typeface="Arial" charset="0"/>
        </a:defRPr>
      </a:lvl5pPr>
      <a:lvl6pPr marL="457200" algn="ctr" rtl="0" eaLnBrk="1" fontAlgn="base" hangingPunct="1">
        <a:spcBef>
          <a:spcPct val="0"/>
        </a:spcBef>
        <a:spcAft>
          <a:spcPct val="0"/>
        </a:spcAft>
        <a:defRPr sz="2400">
          <a:solidFill>
            <a:srgbClr val="C00000"/>
          </a:solidFill>
          <a:latin typeface="Arial" charset="0"/>
          <a:cs typeface="Arial" charset="0"/>
        </a:defRPr>
      </a:lvl6pPr>
      <a:lvl7pPr marL="914400" algn="ctr" rtl="0" eaLnBrk="1" fontAlgn="base" hangingPunct="1">
        <a:spcBef>
          <a:spcPct val="0"/>
        </a:spcBef>
        <a:spcAft>
          <a:spcPct val="0"/>
        </a:spcAft>
        <a:defRPr sz="2400">
          <a:solidFill>
            <a:srgbClr val="C00000"/>
          </a:solidFill>
          <a:latin typeface="Arial" charset="0"/>
          <a:cs typeface="Arial" charset="0"/>
        </a:defRPr>
      </a:lvl7pPr>
      <a:lvl8pPr marL="1371600" algn="ctr" rtl="0" eaLnBrk="1" fontAlgn="base" hangingPunct="1">
        <a:spcBef>
          <a:spcPct val="0"/>
        </a:spcBef>
        <a:spcAft>
          <a:spcPct val="0"/>
        </a:spcAft>
        <a:defRPr sz="2400">
          <a:solidFill>
            <a:srgbClr val="C00000"/>
          </a:solidFill>
          <a:latin typeface="Arial" charset="0"/>
          <a:cs typeface="Arial" charset="0"/>
        </a:defRPr>
      </a:lvl8pPr>
      <a:lvl9pPr marL="1828800" algn="ctr" rtl="0" eaLnBrk="1" fontAlgn="base" hangingPunct="1">
        <a:spcBef>
          <a:spcPct val="0"/>
        </a:spcBef>
        <a:spcAft>
          <a:spcPct val="0"/>
        </a:spcAft>
        <a:defRPr sz="2400">
          <a:solidFill>
            <a:srgbClr val="C00000"/>
          </a:solidFill>
          <a:latin typeface="Arial" charset="0"/>
          <a:cs typeface="Arial" charset="0"/>
        </a:defRPr>
      </a:lvl9pPr>
    </p:titleStyle>
    <p:bodyStyle>
      <a:lvl1pPr marL="342900" indent="-34290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1pPr>
      <a:lvl2pPr marL="742950" indent="-28575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2pPr>
      <a:lvl3pPr marL="1143000" indent="-22860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3pPr>
      <a:lvl4pPr marL="1600200" indent="-22860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4pPr>
      <a:lvl5pPr marL="2057400" indent="-228600" algn="l" rtl="0" eaLnBrk="0" fontAlgn="base" hangingPunct="0">
        <a:spcBef>
          <a:spcPct val="20000"/>
        </a:spcBef>
        <a:spcAft>
          <a:spcPct val="0"/>
        </a:spcAft>
        <a:buFont typeface="Wingdings" pitchFamily="2" charset="2"/>
        <a:buChar char="Ø"/>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685800" y="2286000"/>
            <a:ext cx="7924800" cy="762000"/>
          </a:xfrm>
        </p:spPr>
        <p:txBody>
          <a:bodyPr/>
          <a:lstStyle/>
          <a:p>
            <a:pPr eaLnBrk="1" hangingPunct="1"/>
            <a:r>
              <a:rPr lang="en-US" dirty="0"/>
              <a:t>Online Recruitment Fraud (ORF) Detection Using Deep Learning Approaches</a:t>
            </a:r>
            <a:endParaRPr lang="en-US" altLang="en-US" b="1" dirty="0">
              <a:solidFill>
                <a:schemeClr val="accent2"/>
              </a:solidFill>
              <a:latin typeface="Times New Roman" pitchFamily="18" charset="0"/>
              <a:cs typeface="Times New Roman" pitchFamily="18" charset="0"/>
            </a:endParaRPr>
          </a:p>
        </p:txBody>
      </p:sp>
      <p:sp>
        <p:nvSpPr>
          <p:cNvPr id="5123" name="Subtitle 2"/>
          <p:cNvSpPr>
            <a:spLocks noGrp="1"/>
          </p:cNvSpPr>
          <p:nvPr>
            <p:ph type="subTitle" idx="1"/>
          </p:nvPr>
        </p:nvSpPr>
        <p:spPr>
          <a:xfrm>
            <a:off x="457200" y="3111704"/>
            <a:ext cx="2895600" cy="2755695"/>
          </a:xfrm>
        </p:spPr>
        <p:txBody>
          <a:bodyPr/>
          <a:lstStyle/>
          <a:p>
            <a:pPr algn="l" eaLnBrk="1" hangingPunct="1"/>
            <a:r>
              <a:rPr lang="en-US" altLang="en-US" sz="1500" b="1" dirty="0">
                <a:solidFill>
                  <a:schemeClr val="tx1"/>
                </a:solidFill>
                <a:latin typeface="Times New Roman" panose="02020603050405020304" pitchFamily="18" charset="0"/>
                <a:cs typeface="Times New Roman" pitchFamily="18" charset="0"/>
              </a:rPr>
              <a:t>PRESENTED BY</a:t>
            </a:r>
          </a:p>
          <a:p>
            <a:pPr algn="l" eaLnBrk="1" hangingPunct="1"/>
            <a:endParaRPr lang="en-US" altLang="en-US" sz="1500" dirty="0">
              <a:solidFill>
                <a:schemeClr val="tx1"/>
              </a:solidFill>
              <a:latin typeface="Times New Roman" panose="02020603050405020304" pitchFamily="18" charset="0"/>
              <a:cs typeface="Times New Roman" pitchFamily="18" charset="0"/>
            </a:endParaRPr>
          </a:p>
          <a:p>
            <a:pPr algn="l" eaLnBrk="1" hangingPunct="1"/>
            <a:r>
              <a:rPr lang="en-US" altLang="en-US" sz="1500" dirty="0">
                <a:solidFill>
                  <a:schemeClr val="tx1"/>
                </a:solidFill>
                <a:latin typeface="Times New Roman" panose="02020603050405020304" pitchFamily="18" charset="0"/>
                <a:cs typeface="Times New Roman" pitchFamily="18" charset="0"/>
              </a:rPr>
              <a:t>RAUSHAN KUMAR</a:t>
            </a:r>
          </a:p>
          <a:p>
            <a:pPr algn="l" eaLnBrk="1" hangingPunct="1"/>
            <a:r>
              <a:rPr lang="en-US" altLang="en-US" sz="1500" dirty="0">
                <a:solidFill>
                  <a:schemeClr val="tx1"/>
                </a:solidFill>
                <a:latin typeface="Times New Roman" panose="02020603050405020304" pitchFamily="18" charset="0"/>
                <a:cs typeface="Times New Roman" pitchFamily="18" charset="0"/>
              </a:rPr>
              <a:t>(Reg. No. 810421104139)</a:t>
            </a:r>
          </a:p>
          <a:p>
            <a:pPr algn="l" eaLnBrk="1" hangingPunct="1"/>
            <a:r>
              <a:rPr lang="en-US" sz="1400" dirty="0">
                <a:solidFill>
                  <a:schemeClr val="tx1"/>
                </a:solidFill>
                <a:latin typeface="Times New Roman" panose="02020603050405020304" pitchFamily="18" charset="0"/>
                <a:cs typeface="Times New Roman" panose="02020603050405020304" pitchFamily="18" charset="0"/>
              </a:rPr>
              <a:t>SANNI K RANJAN KUMAR </a:t>
            </a:r>
          </a:p>
          <a:p>
            <a:pPr algn="l" eaLnBrk="1" hangingPunct="1"/>
            <a:r>
              <a:rPr lang="en-US" altLang="en-US" sz="1500" dirty="0">
                <a:solidFill>
                  <a:schemeClr val="tx1"/>
                </a:solidFill>
                <a:latin typeface="Times New Roman" panose="02020603050405020304" pitchFamily="18" charset="0"/>
                <a:cs typeface="Times New Roman" pitchFamily="18" charset="0"/>
              </a:rPr>
              <a:t>(Reg. No. 810421104148)</a:t>
            </a:r>
          </a:p>
          <a:p>
            <a:pPr algn="l" eaLnBrk="1" hangingPunct="1"/>
            <a:r>
              <a:rPr lang="en-US" altLang="en-US" sz="1500" dirty="0">
                <a:solidFill>
                  <a:schemeClr val="tx1"/>
                </a:solidFill>
                <a:latin typeface="Times New Roman" panose="02020603050405020304" pitchFamily="18" charset="0"/>
                <a:cs typeface="Times New Roman" pitchFamily="18" charset="0"/>
              </a:rPr>
              <a:t>SANSHAY KUMAR TIWARY                             </a:t>
            </a:r>
          </a:p>
          <a:p>
            <a:pPr algn="l" eaLnBrk="1" hangingPunct="1"/>
            <a:r>
              <a:rPr lang="en-US" altLang="en-US" sz="1500" dirty="0">
                <a:solidFill>
                  <a:schemeClr val="tx1"/>
                </a:solidFill>
                <a:latin typeface="Times New Roman" panose="02020603050405020304" pitchFamily="18" charset="0"/>
                <a:cs typeface="Times New Roman" pitchFamily="18" charset="0"/>
              </a:rPr>
              <a:t>(Reg. No. 810421104149)</a:t>
            </a:r>
          </a:p>
          <a:p>
            <a:pPr algn="l" eaLnBrk="1" hangingPunct="1"/>
            <a:r>
              <a:rPr lang="en-US" altLang="en-US" sz="1500" dirty="0">
                <a:solidFill>
                  <a:schemeClr val="tx1"/>
                </a:solidFill>
                <a:latin typeface="Times New Roman" panose="02020603050405020304" pitchFamily="18" charset="0"/>
                <a:cs typeface="Times New Roman" pitchFamily="18" charset="0"/>
              </a:rPr>
              <a:t>SURAJ KUMAR	       </a:t>
            </a:r>
          </a:p>
          <a:p>
            <a:pPr algn="l" eaLnBrk="1" hangingPunct="1"/>
            <a:r>
              <a:rPr lang="en-US" altLang="en-US" sz="1500" dirty="0">
                <a:solidFill>
                  <a:schemeClr val="tx1"/>
                </a:solidFill>
                <a:latin typeface="Times New Roman" panose="02020603050405020304" pitchFamily="18" charset="0"/>
                <a:cs typeface="Times New Roman" pitchFamily="18" charset="0"/>
              </a:rPr>
              <a:t>(Reg. No. 810421104172)</a:t>
            </a:r>
          </a:p>
        </p:txBody>
      </p:sp>
      <p:sp>
        <p:nvSpPr>
          <p:cNvPr id="5125" name="Subtitle 2"/>
          <p:cNvSpPr txBox="1">
            <a:spLocks/>
          </p:cNvSpPr>
          <p:nvPr/>
        </p:nvSpPr>
        <p:spPr bwMode="auto">
          <a:xfrm>
            <a:off x="4495800" y="3169857"/>
            <a:ext cx="4114800" cy="2286000"/>
          </a:xfrm>
          <a:prstGeom prst="rect">
            <a:avLst/>
          </a:prstGeom>
          <a:noFill/>
          <a:ln w="9525">
            <a:noFill/>
            <a:miter lim="800000"/>
            <a:headEnd/>
            <a:tailEnd/>
          </a:ln>
        </p:spPr>
        <p:txBody>
          <a:bodyPr/>
          <a:lstStyle/>
          <a:p>
            <a:pPr eaLnBrk="1" hangingPunct="1">
              <a:spcBef>
                <a:spcPct val="20000"/>
              </a:spcBef>
              <a:buFont typeface="Wingdings" pitchFamily="2" charset="2"/>
              <a:buNone/>
            </a:pPr>
            <a:r>
              <a:rPr lang="en-US" altLang="en-US" sz="2000" dirty="0">
                <a:latin typeface="Times New Roman" panose="02020603050405020304" pitchFamily="18" charset="0"/>
                <a:cs typeface="Times New Roman" pitchFamily="18" charset="0"/>
              </a:rPr>
              <a:t>Under the Guidance of,</a:t>
            </a:r>
            <a:endParaRPr lang="en-US" altLang="en-US" sz="2000" b="1" dirty="0">
              <a:latin typeface="Times New Roman" panose="02020603050405020304" pitchFamily="18" charset="0"/>
              <a:cs typeface="Times New Roman" pitchFamily="18" charset="0"/>
            </a:endParaRPr>
          </a:p>
          <a:p>
            <a:pPr eaLnBrk="1" hangingPunct="1">
              <a:spcBef>
                <a:spcPct val="20000"/>
              </a:spcBef>
              <a:buFont typeface="Wingdings" pitchFamily="2" charset="2"/>
              <a:buNone/>
            </a:pPr>
            <a:endParaRPr lang="en-US" altLang="en-US" sz="1000" b="1" dirty="0">
              <a:latin typeface="Times New Roman" panose="02020603050405020304" pitchFamily="18" charset="0"/>
              <a:cs typeface="Times New Roman" pitchFamily="18" charset="0"/>
            </a:endParaRPr>
          </a:p>
          <a:p>
            <a:pPr eaLnBrk="1" hangingPunct="1">
              <a:spcBef>
                <a:spcPct val="20000"/>
              </a:spcBef>
              <a:buFont typeface="Wingdings" pitchFamily="2" charset="2"/>
              <a:buNone/>
            </a:pPr>
            <a:r>
              <a:rPr lang="en-US" sz="1600" dirty="0">
                <a:latin typeface="Times New Roman" panose="02020603050405020304" pitchFamily="18" charset="0"/>
                <a:cs typeface="Times New Roman" panose="02020603050405020304" pitchFamily="18" charset="0"/>
              </a:rPr>
              <a:t>Dr. R. GOPI, M.Tech., Ph.D. ,PDF., </a:t>
            </a:r>
            <a:endParaRPr lang="en-US" altLang="en-US" sz="1600" dirty="0">
              <a:latin typeface="Times New Roman" panose="02020603050405020304" pitchFamily="18" charset="0"/>
              <a:cs typeface="Times New Roman" pitchFamily="18" charset="0"/>
            </a:endParaRPr>
          </a:p>
          <a:p>
            <a:pPr eaLnBrk="1" hangingPunct="1">
              <a:lnSpc>
                <a:spcPct val="150000"/>
              </a:lnSpc>
              <a:spcBef>
                <a:spcPct val="20000"/>
              </a:spcBef>
            </a:pPr>
            <a:r>
              <a:rPr lang="en-US" dirty="0">
                <a:latin typeface="Times New Roman" panose="02020603050405020304" pitchFamily="18" charset="0"/>
                <a:ea typeface="Times New Roman" panose="02020603050405020304" pitchFamily="18" charset="0"/>
              </a:rPr>
              <a:t>P</a:t>
            </a:r>
            <a:r>
              <a:rPr lang="en-US" sz="1800" dirty="0">
                <a:effectLst/>
                <a:latin typeface="Times New Roman" panose="02020603050405020304" pitchFamily="18" charset="0"/>
                <a:ea typeface="Times New Roman" panose="02020603050405020304" pitchFamily="18" charset="0"/>
              </a:rPr>
              <a:t>rofessor And Head</a:t>
            </a:r>
            <a:r>
              <a:rPr lang="en-US" altLang="en-US" sz="1400" dirty="0">
                <a:latin typeface="Times New Roman" panose="02020603050405020304" pitchFamily="18" charset="0"/>
                <a:cs typeface="Times New Roman" pitchFamily="18" charset="0"/>
              </a:rPr>
              <a:t>,</a:t>
            </a:r>
          </a:p>
          <a:p>
            <a:pPr eaLnBrk="1" hangingPunct="1">
              <a:lnSpc>
                <a:spcPct val="150000"/>
              </a:lnSpc>
              <a:spcBef>
                <a:spcPct val="20000"/>
              </a:spcBef>
              <a:buFont typeface="Wingdings" pitchFamily="2" charset="2"/>
              <a:buNone/>
            </a:pPr>
            <a:r>
              <a:rPr lang="en-US" altLang="en-US" sz="1400" dirty="0">
                <a:latin typeface="Times New Roman" panose="02020603050405020304" pitchFamily="18" charset="0"/>
                <a:cs typeface="Times New Roman" pitchFamily="18" charset="0"/>
              </a:rPr>
              <a:t>Department of </a:t>
            </a:r>
            <a:r>
              <a:rPr lang="en-US" sz="1400" b="0" i="0" dirty="0">
                <a:effectLst/>
                <a:latin typeface="Times New Roman" panose="02020603050405020304" pitchFamily="18" charset="0"/>
                <a:cs typeface="Times New Roman" panose="02020603050405020304" pitchFamily="18" charset="0"/>
              </a:rPr>
              <a:t>Computer Science &amp; Engineering</a:t>
            </a:r>
            <a:r>
              <a:rPr lang="en-US" altLang="en-US" sz="1400" dirty="0">
                <a:latin typeface="Times New Roman" panose="02020603050405020304" pitchFamily="18" charset="0"/>
                <a:cs typeface="Times New Roman" pitchFamily="18" charset="0"/>
              </a:rPr>
              <a:t>,</a:t>
            </a:r>
          </a:p>
          <a:p>
            <a:pPr eaLnBrk="1" hangingPunct="1">
              <a:lnSpc>
                <a:spcPct val="150000"/>
              </a:lnSpc>
              <a:spcBef>
                <a:spcPct val="20000"/>
              </a:spcBef>
              <a:buFont typeface="Wingdings" pitchFamily="2" charset="2"/>
              <a:buNone/>
            </a:pPr>
            <a:r>
              <a:rPr lang="en-US" altLang="en-US" sz="1400" dirty="0">
                <a:latin typeface="Times New Roman" panose="02020603050405020304" pitchFamily="18" charset="0"/>
                <a:cs typeface="Times New Roman" pitchFamily="18" charset="0"/>
              </a:rPr>
              <a:t>DSEC College,</a:t>
            </a:r>
          </a:p>
          <a:p>
            <a:pPr eaLnBrk="1" hangingPunct="1">
              <a:lnSpc>
                <a:spcPct val="150000"/>
              </a:lnSpc>
              <a:spcBef>
                <a:spcPct val="20000"/>
              </a:spcBef>
              <a:buFont typeface="Wingdings" pitchFamily="2" charset="2"/>
              <a:buNone/>
            </a:pPr>
            <a:r>
              <a:rPr lang="en-US" sz="1400" b="0" i="0" dirty="0">
                <a:effectLst/>
                <a:latin typeface="Times New Roman" panose="02020603050405020304" pitchFamily="18" charset="0"/>
                <a:cs typeface="Times New Roman" panose="02020603050405020304" pitchFamily="18" charset="0"/>
              </a:rPr>
              <a:t>Perambalur</a:t>
            </a:r>
            <a:r>
              <a:rPr lang="en-US" altLang="en-US" sz="1400" dirty="0">
                <a:latin typeface="Times New Roman" panose="02020603050405020304" pitchFamily="18" charset="0"/>
                <a:cs typeface="Times New Roman" pitchFamily="18" charset="0"/>
              </a:rPr>
              <a:t>- 621212.</a:t>
            </a:r>
          </a:p>
        </p:txBody>
      </p:sp>
      <p:sp>
        <p:nvSpPr>
          <p:cNvPr id="5126" name="Slide Number Placeholder 1"/>
          <p:cNvSpPr>
            <a:spLocks noGrp="1"/>
          </p:cNvSpPr>
          <p:nvPr>
            <p:ph type="sldNum" sz="quarter" idx="12"/>
          </p:nvPr>
        </p:nvSpPr>
        <p:spPr bwMode="auto">
          <a:noFill/>
          <a:ln>
            <a:miter lim="800000"/>
            <a:headEnd/>
            <a:tailEnd/>
          </a:ln>
        </p:spPr>
        <p:txBody>
          <a:bodyPr/>
          <a:lstStyle/>
          <a:p>
            <a:fld id="{85824B2D-D09E-4D9A-A2E8-AFFA213E6466}" type="slidenum">
              <a:rPr lang="en-US" altLang="en-US" smtClean="0"/>
              <a:pPr/>
              <a:t>1</a:t>
            </a:fld>
            <a:endParaRPr lang="en-US" altLang="en-US"/>
          </a:p>
        </p:txBody>
      </p:sp>
      <p:pic>
        <p:nvPicPr>
          <p:cNvPr id="1026" name="Picture 2" descr="C:\Users\Lenovo\Downloads\22 (1).jpg"/>
          <p:cNvPicPr>
            <a:picLocks noChangeAspect="1" noChangeArrowheads="1"/>
          </p:cNvPicPr>
          <p:nvPr/>
        </p:nvPicPr>
        <p:blipFill>
          <a:blip r:embed="rId3"/>
          <a:srcRect b="14286"/>
          <a:stretch>
            <a:fillRect/>
          </a:stretch>
        </p:blipFill>
        <p:spPr bwMode="auto">
          <a:xfrm>
            <a:off x="7467600" y="228600"/>
            <a:ext cx="1213387" cy="1143000"/>
          </a:xfrm>
          <a:prstGeom prst="rect">
            <a:avLst/>
          </a:prstGeom>
          <a:noFill/>
        </p:spPr>
      </p:pic>
      <p:sp>
        <p:nvSpPr>
          <p:cNvPr id="7" name="Title 1"/>
          <p:cNvSpPr txBox="1">
            <a:spLocks/>
          </p:cNvSpPr>
          <p:nvPr/>
        </p:nvSpPr>
        <p:spPr bwMode="auto">
          <a:xfrm>
            <a:off x="1752600" y="304800"/>
            <a:ext cx="5486400" cy="10668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1" i="0" u="none" strike="noStrike" kern="1200" cap="none" spc="0" normalizeH="0" baseline="0" noProof="0" dirty="0">
                <a:ln>
                  <a:noFill/>
                </a:ln>
                <a:effectLst/>
                <a:uLnTx/>
                <a:uFillTx/>
                <a:latin typeface="Times New Roman" pitchFamily="18" charset="0"/>
                <a:ea typeface="+mj-ea"/>
                <a:cs typeface="Times New Roman" pitchFamily="18" charset="0"/>
              </a:rPr>
              <a:t>DHANALAKSHMI SRINIVASAN ENGINEERING COLLEGE (AUTONOMOUS)</a:t>
            </a:r>
          </a:p>
        </p:txBody>
      </p:sp>
      <p:sp>
        <p:nvSpPr>
          <p:cNvPr id="8" name="Title 1"/>
          <p:cNvSpPr txBox="1">
            <a:spLocks/>
          </p:cNvSpPr>
          <p:nvPr/>
        </p:nvSpPr>
        <p:spPr bwMode="auto">
          <a:xfrm>
            <a:off x="653716" y="1515979"/>
            <a:ext cx="7924800" cy="762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400" b="1" i="0" u="none" strike="noStrike" kern="1200" cap="none" spc="0" normalizeH="0" baseline="0" noProof="0" dirty="0">
                <a:ln>
                  <a:noFill/>
                </a:ln>
                <a:effectLst/>
                <a:uLnTx/>
                <a:uFillTx/>
                <a:latin typeface="Times New Roman" panose="02020603050405020304" pitchFamily="18" charset="0"/>
                <a:ea typeface="+mj-ea"/>
                <a:cs typeface="Times New Roman" pitchFamily="18" charset="0"/>
              </a:rPr>
              <a:t>DEPARTMENT</a:t>
            </a:r>
            <a:r>
              <a:rPr kumimoji="0" lang="en-US" altLang="en-US" sz="2400" b="1" i="0" u="none" strike="noStrike" kern="1200" cap="none" spc="0" normalizeH="0" noProof="0" dirty="0">
                <a:ln>
                  <a:noFill/>
                </a:ln>
                <a:effectLst/>
                <a:uLnTx/>
                <a:uFillTx/>
                <a:latin typeface="Times New Roman" panose="02020603050405020304" pitchFamily="18" charset="0"/>
                <a:ea typeface="+mj-ea"/>
                <a:cs typeface="Times New Roman" pitchFamily="18" charset="0"/>
              </a:rPr>
              <a:t> OF </a:t>
            </a:r>
            <a:r>
              <a:rPr lang="en-US" sz="2400" b="1" i="0" dirty="0">
                <a:effectLst/>
                <a:latin typeface="Times New Roman" panose="02020603050405020304" pitchFamily="18" charset="0"/>
                <a:cs typeface="Times New Roman" panose="02020603050405020304" pitchFamily="18" charset="0"/>
              </a:rPr>
              <a:t>COMPUTER SCIENCE &amp; ENGINEERING</a:t>
            </a:r>
            <a:endParaRPr kumimoji="0" lang="en-US" altLang="en-US" sz="2400" b="1" i="0" u="none" strike="noStrike" kern="1200" cap="none" spc="0" normalizeH="0" baseline="0" noProof="0" dirty="0">
              <a:ln>
                <a:noFill/>
              </a:ln>
              <a:effectLst/>
              <a:uLnTx/>
              <a:uFillTx/>
              <a:latin typeface="Times New Roman" panose="02020603050405020304" pitchFamily="18" charset="0"/>
              <a:ea typeface="+mj-ea"/>
              <a:cs typeface="Times New Roman" pitchFamily="18" charset="0"/>
            </a:endParaRPr>
          </a:p>
        </p:txBody>
      </p:sp>
      <p:sp>
        <p:nvSpPr>
          <p:cNvPr id="9" name="Date Placeholder 8"/>
          <p:cNvSpPr>
            <a:spLocks noGrp="1"/>
          </p:cNvSpPr>
          <p:nvPr>
            <p:ph type="dt" sz="half" idx="10"/>
          </p:nvPr>
        </p:nvSpPr>
        <p:spPr/>
        <p:txBody>
          <a:bodyPr/>
          <a:lstStyle/>
          <a:p>
            <a:pPr>
              <a:defRPr/>
            </a:pPr>
            <a:fld id="{EB3B9362-78E5-488E-87CA-FAAD46E8250B}" type="datetime1">
              <a:rPr lang="en-US" smtClean="0"/>
              <a:t>5/13/2025</a:t>
            </a:fld>
            <a:endParaRPr lang="en-US" dirty="0"/>
          </a:p>
        </p:txBody>
      </p:sp>
      <p:sp>
        <p:nvSpPr>
          <p:cNvPr id="10" name="Footer Placeholder 9"/>
          <p:cNvSpPr>
            <a:spLocks noGrp="1"/>
          </p:cNvSpPr>
          <p:nvPr>
            <p:ph type="ftr" sz="quarter" idx="11"/>
          </p:nvPr>
        </p:nvSpPr>
        <p:spPr/>
        <p:txBody>
          <a:bodyPr/>
          <a:lstStyle/>
          <a:p>
            <a:pPr>
              <a:defRPr/>
            </a:pPr>
            <a:r>
              <a:rPr lang="en-US" dirty="0"/>
              <a:t>DSEC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10</a:t>
            </a:fld>
            <a:endParaRPr lang="en-US" altLang="en-US"/>
          </a:p>
        </p:txBody>
      </p:sp>
      <p:sp>
        <p:nvSpPr>
          <p:cNvPr id="6149" name="TextBox 4"/>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METHODOLOGY</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6C3C7472-F842-425D-8081-F84DD87F0252}" type="datetime1">
              <a:rPr lang="en-US" smtClean="0"/>
              <a:t>5/13/2025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
        <p:nvSpPr>
          <p:cNvPr id="5" name="Rectangle 2">
            <a:extLst>
              <a:ext uri="{FF2B5EF4-FFF2-40B4-BE49-F238E27FC236}">
                <a16:creationId xmlns:a16="http://schemas.microsoft.com/office/drawing/2014/main" id="{75702220-8E23-D6AE-93F4-8CA77E1A2EF1}"/>
              </a:ext>
            </a:extLst>
          </p:cNvPr>
          <p:cNvSpPr>
            <a:spLocks noGrp="1" noChangeArrowheads="1"/>
          </p:cNvSpPr>
          <p:nvPr>
            <p:ph idx="1"/>
          </p:nvPr>
        </p:nvSpPr>
        <p:spPr bwMode="auto">
          <a:xfrm>
            <a:off x="457200" y="2027679"/>
            <a:ext cx="7924800" cy="36710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p>
          <a:p>
            <a:pPr lvl="1" indent="-342900">
              <a:lnSpc>
                <a:spcPct val="200000"/>
              </a:lnSpc>
              <a:spcBef>
                <a:spcPct val="0"/>
              </a:spcBef>
              <a:buFont typeface="Wingdings" panose="05000000000000000000" pitchFamily="2" charset="2"/>
              <a:buChar char="ü"/>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 job postings (legit + fake)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Exploratory Data Analysis</a:t>
            </a:r>
          </a:p>
          <a:p>
            <a:pPr lvl="1" indent="-342900">
              <a:lnSpc>
                <a:spcPct val="200000"/>
              </a:lnSpc>
              <a:spcBef>
                <a:spcPct val="0"/>
              </a:spcBef>
              <a:buFont typeface="Wingdings" panose="05000000000000000000" pitchFamily="2" charset="2"/>
              <a:buChar char="ü"/>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patterns, visualize imbalance</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BCA6-8038-C648-243A-35AB147D8AC4}"/>
              </a:ext>
            </a:extLst>
          </p:cNvPr>
          <p:cNvSpPr>
            <a:spLocks noGrp="1"/>
          </p:cNvSpPr>
          <p:nvPr>
            <p:ph type="title"/>
          </p:nvPr>
        </p:nvSpPr>
        <p:spPr/>
        <p:txBody>
          <a:bodyPr/>
          <a:lstStyle/>
          <a:p>
            <a:r>
              <a:rPr lang="en-IN" altLang="en-US" sz="2400" b="1" dirty="0">
                <a:solidFill>
                  <a:schemeClr val="accent2"/>
                </a:solidFill>
                <a:latin typeface="Times New Roman" pitchFamily="18" charset="0"/>
                <a:cs typeface="Times New Roman" pitchFamily="18" charset="0"/>
              </a:rPr>
              <a:t> METHODOLOGY</a:t>
            </a:r>
            <a:endParaRPr lang="en-US" dirty="0"/>
          </a:p>
        </p:txBody>
      </p:sp>
      <p:sp>
        <p:nvSpPr>
          <p:cNvPr id="4" name="Date Placeholder 3">
            <a:extLst>
              <a:ext uri="{FF2B5EF4-FFF2-40B4-BE49-F238E27FC236}">
                <a16:creationId xmlns:a16="http://schemas.microsoft.com/office/drawing/2014/main" id="{441B9BC0-8207-B588-E805-8B532F3D873E}"/>
              </a:ext>
            </a:extLst>
          </p:cNvPr>
          <p:cNvSpPr>
            <a:spLocks noGrp="1"/>
          </p:cNvSpPr>
          <p:nvPr>
            <p:ph type="dt" sz="half" idx="10"/>
          </p:nvPr>
        </p:nvSpPr>
        <p:spPr/>
        <p:txBody>
          <a:bodyPr/>
          <a:lstStyle/>
          <a:p>
            <a:pPr>
              <a:defRPr/>
            </a:pPr>
            <a:fld id="{6D4BA2A8-E9C9-4709-A740-C10E3AAF2E49}" type="datetime1">
              <a:rPr lang="en-US" smtClean="0"/>
              <a:t>5/13/2025</a:t>
            </a:fld>
            <a:endParaRPr lang="en-US" dirty="0"/>
          </a:p>
        </p:txBody>
      </p:sp>
      <p:sp>
        <p:nvSpPr>
          <p:cNvPr id="5" name="Slide Number Placeholder 4">
            <a:extLst>
              <a:ext uri="{FF2B5EF4-FFF2-40B4-BE49-F238E27FC236}">
                <a16:creationId xmlns:a16="http://schemas.microsoft.com/office/drawing/2014/main" id="{1C0B217B-343C-064B-6260-CF703956043C}"/>
              </a:ext>
            </a:extLst>
          </p:cNvPr>
          <p:cNvSpPr>
            <a:spLocks noGrp="1"/>
          </p:cNvSpPr>
          <p:nvPr>
            <p:ph type="sldNum" sz="quarter" idx="11"/>
          </p:nvPr>
        </p:nvSpPr>
        <p:spPr/>
        <p:txBody>
          <a:bodyPr/>
          <a:lstStyle/>
          <a:p>
            <a:pPr>
              <a:defRPr/>
            </a:pPr>
            <a:fld id="{185DA9AD-C277-403A-B4CE-CF633483B15C}" type="slidenum">
              <a:rPr lang="en-US" smtClean="0"/>
              <a:pPr>
                <a:defRPr/>
              </a:pPr>
              <a:t>11</a:t>
            </a:fld>
            <a:endParaRPr lang="en-US"/>
          </a:p>
        </p:txBody>
      </p:sp>
      <p:sp>
        <p:nvSpPr>
          <p:cNvPr id="6" name="Footer Placeholder 5">
            <a:extLst>
              <a:ext uri="{FF2B5EF4-FFF2-40B4-BE49-F238E27FC236}">
                <a16:creationId xmlns:a16="http://schemas.microsoft.com/office/drawing/2014/main" id="{03E6B255-8D0F-8006-3E2B-8DDDE7A6AEDB}"/>
              </a:ext>
            </a:extLst>
          </p:cNvPr>
          <p:cNvSpPr>
            <a:spLocks noGrp="1"/>
          </p:cNvSpPr>
          <p:nvPr>
            <p:ph type="ftr" sz="quarter" idx="12"/>
          </p:nvPr>
        </p:nvSpPr>
        <p:spPr/>
        <p:txBody>
          <a:bodyPr/>
          <a:lstStyle/>
          <a:p>
            <a:pPr>
              <a:defRPr/>
            </a:pPr>
            <a:r>
              <a:rPr lang="en-US"/>
              <a:t>DSEC</a:t>
            </a:r>
          </a:p>
        </p:txBody>
      </p:sp>
      <p:pic>
        <p:nvPicPr>
          <p:cNvPr id="7" name="Picture 2" descr="C:\Users\Lenovo\Downloads\22 (1).jpg">
            <a:extLst>
              <a:ext uri="{FF2B5EF4-FFF2-40B4-BE49-F238E27FC236}">
                <a16:creationId xmlns:a16="http://schemas.microsoft.com/office/drawing/2014/main" id="{0D95FE2F-4552-5397-29BC-94C84B6C47A2}"/>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11" name="Rectangle 2">
            <a:extLst>
              <a:ext uri="{FF2B5EF4-FFF2-40B4-BE49-F238E27FC236}">
                <a16:creationId xmlns:a16="http://schemas.microsoft.com/office/drawing/2014/main" id="{62ABC7EC-31C4-B333-944B-D4D1B3B346E7}"/>
              </a:ext>
            </a:extLst>
          </p:cNvPr>
          <p:cNvSpPr>
            <a:spLocks noGrp="1" noChangeArrowheads="1"/>
          </p:cNvSpPr>
          <p:nvPr>
            <p:ph idx="1"/>
          </p:nvPr>
        </p:nvSpPr>
        <p:spPr bwMode="auto">
          <a:xfrm>
            <a:off x="457200" y="2026621"/>
            <a:ext cx="7924800" cy="367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Architecture:</a:t>
            </a:r>
          </a:p>
          <a:p>
            <a:pPr lvl="1" indent="-342900">
              <a:lnSpc>
                <a:spcPct val="200000"/>
              </a:lnSpc>
              <a:spcBef>
                <a:spcPct val="0"/>
              </a:spcBef>
              <a:buFont typeface="Wingdings" panose="05000000000000000000" pitchFamily="2" charset="2"/>
              <a:buChar char="ü"/>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BERT and RoBERTa fine-tuned</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Oversampling Techniques:</a:t>
            </a:r>
          </a:p>
          <a:p>
            <a:pPr lvl="1" indent="-342900">
              <a:lnSpc>
                <a:spcPct val="200000"/>
              </a:lnSpc>
              <a:spcBef>
                <a:spcPct val="0"/>
              </a:spcBef>
              <a:buFont typeface="Wingdings" panose="05000000000000000000" pitchFamily="2" charset="2"/>
              <a:buChar char="ü"/>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SMOTE variants including SMODB</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824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8405-E28C-9568-FC45-7CBDA638CE7C}"/>
              </a:ext>
            </a:extLst>
          </p:cNvPr>
          <p:cNvSpPr>
            <a:spLocks noGrp="1"/>
          </p:cNvSpPr>
          <p:nvPr>
            <p:ph type="title"/>
          </p:nvPr>
        </p:nvSpPr>
        <p:spPr/>
        <p:txBody>
          <a:bodyPr/>
          <a:lstStyle/>
          <a:p>
            <a:r>
              <a:rPr lang="en-US" b="1" dirty="0"/>
              <a:t>RESULT</a:t>
            </a:r>
          </a:p>
        </p:txBody>
      </p:sp>
      <p:sp>
        <p:nvSpPr>
          <p:cNvPr id="4" name="Date Placeholder 3">
            <a:extLst>
              <a:ext uri="{FF2B5EF4-FFF2-40B4-BE49-F238E27FC236}">
                <a16:creationId xmlns:a16="http://schemas.microsoft.com/office/drawing/2014/main" id="{B84AFB2D-CEF6-1B51-6D7E-63F23247C377}"/>
              </a:ext>
            </a:extLst>
          </p:cNvPr>
          <p:cNvSpPr>
            <a:spLocks noGrp="1"/>
          </p:cNvSpPr>
          <p:nvPr>
            <p:ph type="dt" sz="half" idx="10"/>
          </p:nvPr>
        </p:nvSpPr>
        <p:spPr/>
        <p:txBody>
          <a:bodyPr/>
          <a:lstStyle/>
          <a:p>
            <a:pPr>
              <a:defRPr/>
            </a:pPr>
            <a:fld id="{6D4BA2A8-E9C9-4709-A740-C10E3AAF2E49}" type="datetime1">
              <a:rPr lang="en-US" smtClean="0"/>
              <a:t>5/13/2025</a:t>
            </a:fld>
            <a:endParaRPr lang="en-US" dirty="0"/>
          </a:p>
        </p:txBody>
      </p:sp>
      <p:sp>
        <p:nvSpPr>
          <p:cNvPr id="5" name="Slide Number Placeholder 4">
            <a:extLst>
              <a:ext uri="{FF2B5EF4-FFF2-40B4-BE49-F238E27FC236}">
                <a16:creationId xmlns:a16="http://schemas.microsoft.com/office/drawing/2014/main" id="{3C9474CA-7BC0-2D41-B6AF-1E0FB3E1FF6D}"/>
              </a:ext>
            </a:extLst>
          </p:cNvPr>
          <p:cNvSpPr>
            <a:spLocks noGrp="1"/>
          </p:cNvSpPr>
          <p:nvPr>
            <p:ph type="sldNum" sz="quarter" idx="11"/>
          </p:nvPr>
        </p:nvSpPr>
        <p:spPr/>
        <p:txBody>
          <a:bodyPr/>
          <a:lstStyle/>
          <a:p>
            <a:pPr>
              <a:defRPr/>
            </a:pPr>
            <a:fld id="{185DA9AD-C277-403A-B4CE-CF633483B15C}" type="slidenum">
              <a:rPr lang="en-US" smtClean="0"/>
              <a:pPr>
                <a:defRPr/>
              </a:pPr>
              <a:t>12</a:t>
            </a:fld>
            <a:endParaRPr lang="en-US"/>
          </a:p>
        </p:txBody>
      </p:sp>
      <p:sp>
        <p:nvSpPr>
          <p:cNvPr id="6" name="Footer Placeholder 5">
            <a:extLst>
              <a:ext uri="{FF2B5EF4-FFF2-40B4-BE49-F238E27FC236}">
                <a16:creationId xmlns:a16="http://schemas.microsoft.com/office/drawing/2014/main" id="{D2077BA8-F7BC-6FB6-223A-D4D205C15EB3}"/>
              </a:ext>
            </a:extLst>
          </p:cNvPr>
          <p:cNvSpPr>
            <a:spLocks noGrp="1"/>
          </p:cNvSpPr>
          <p:nvPr>
            <p:ph type="ftr" sz="quarter" idx="12"/>
          </p:nvPr>
        </p:nvSpPr>
        <p:spPr/>
        <p:txBody>
          <a:bodyPr/>
          <a:lstStyle/>
          <a:p>
            <a:pPr>
              <a:defRPr/>
            </a:pPr>
            <a:r>
              <a:rPr lang="en-US"/>
              <a:t>DSEC</a:t>
            </a:r>
          </a:p>
        </p:txBody>
      </p:sp>
      <p:sp>
        <p:nvSpPr>
          <p:cNvPr id="7" name="Rectangle 1">
            <a:extLst>
              <a:ext uri="{FF2B5EF4-FFF2-40B4-BE49-F238E27FC236}">
                <a16:creationId xmlns:a16="http://schemas.microsoft.com/office/drawing/2014/main" id="{F6B919C4-DBBD-937E-C63E-C26F78E410C1}"/>
              </a:ext>
            </a:extLst>
          </p:cNvPr>
          <p:cNvSpPr>
            <a:spLocks noGrp="1" noChangeArrowheads="1"/>
          </p:cNvSpPr>
          <p:nvPr>
            <p:ph idx="1"/>
          </p:nvPr>
        </p:nvSpPr>
        <p:spPr bwMode="auto">
          <a:xfrm>
            <a:off x="457200" y="1981200"/>
            <a:ext cx="6611105" cy="21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 Metrics: Accuracy, Recall</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performing model: BERT + SMODB SMOTE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~90% accuracy and recall</a:t>
            </a:r>
          </a:p>
        </p:txBody>
      </p:sp>
      <p:pic>
        <p:nvPicPr>
          <p:cNvPr id="8" name="Picture 2" descr="C:\Users\Lenovo\Downloads\22 (1).jpg">
            <a:extLst>
              <a:ext uri="{FF2B5EF4-FFF2-40B4-BE49-F238E27FC236}">
                <a16:creationId xmlns:a16="http://schemas.microsoft.com/office/drawing/2014/main" id="{91D7971F-639B-37EA-4BBD-A2898BC7A57A}"/>
              </a:ext>
            </a:extLst>
          </p:cNvPr>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Tree>
    <p:extLst>
      <p:ext uri="{BB962C8B-B14F-4D97-AF65-F5344CB8AC3E}">
        <p14:creationId xmlns:p14="http://schemas.microsoft.com/office/powerpoint/2010/main" val="12791990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D4449B5-BDAA-7F86-8C93-A6A471B211F1}"/>
              </a:ext>
            </a:extLst>
          </p:cNvPr>
          <p:cNvSpPr>
            <a:spLocks noGrp="1"/>
          </p:cNvSpPr>
          <p:nvPr>
            <p:ph type="dt" sz="half" idx="10"/>
          </p:nvPr>
        </p:nvSpPr>
        <p:spPr/>
        <p:txBody>
          <a:bodyPr/>
          <a:lstStyle/>
          <a:p>
            <a:pPr>
              <a:defRPr/>
            </a:pPr>
            <a:fld id="{6D4BA2A8-E9C9-4709-A740-C10E3AAF2E49}" type="datetime1">
              <a:rPr lang="en-US" smtClean="0"/>
              <a:t>5/13/2025</a:t>
            </a:fld>
            <a:endParaRPr lang="en-US" dirty="0"/>
          </a:p>
        </p:txBody>
      </p:sp>
      <p:sp>
        <p:nvSpPr>
          <p:cNvPr id="5" name="Slide Number Placeholder 4">
            <a:extLst>
              <a:ext uri="{FF2B5EF4-FFF2-40B4-BE49-F238E27FC236}">
                <a16:creationId xmlns:a16="http://schemas.microsoft.com/office/drawing/2014/main" id="{71670CE2-3155-ABDD-4957-A1F8B085F7D2}"/>
              </a:ext>
            </a:extLst>
          </p:cNvPr>
          <p:cNvSpPr>
            <a:spLocks noGrp="1"/>
          </p:cNvSpPr>
          <p:nvPr>
            <p:ph type="sldNum" sz="quarter" idx="11"/>
          </p:nvPr>
        </p:nvSpPr>
        <p:spPr/>
        <p:txBody>
          <a:bodyPr/>
          <a:lstStyle/>
          <a:p>
            <a:pPr>
              <a:defRPr/>
            </a:pPr>
            <a:fld id="{185DA9AD-C277-403A-B4CE-CF633483B15C}" type="slidenum">
              <a:rPr lang="en-US" smtClean="0"/>
              <a:pPr>
                <a:defRPr/>
              </a:pPr>
              <a:t>13</a:t>
            </a:fld>
            <a:endParaRPr lang="en-US"/>
          </a:p>
        </p:txBody>
      </p:sp>
      <p:sp>
        <p:nvSpPr>
          <p:cNvPr id="6" name="Footer Placeholder 5">
            <a:extLst>
              <a:ext uri="{FF2B5EF4-FFF2-40B4-BE49-F238E27FC236}">
                <a16:creationId xmlns:a16="http://schemas.microsoft.com/office/drawing/2014/main" id="{6C8096FD-764E-D27B-AE5D-38A09E46F518}"/>
              </a:ext>
            </a:extLst>
          </p:cNvPr>
          <p:cNvSpPr>
            <a:spLocks noGrp="1"/>
          </p:cNvSpPr>
          <p:nvPr>
            <p:ph type="ftr" sz="quarter" idx="12"/>
          </p:nvPr>
        </p:nvSpPr>
        <p:spPr/>
        <p:txBody>
          <a:bodyPr/>
          <a:lstStyle/>
          <a:p>
            <a:pPr>
              <a:defRPr/>
            </a:pPr>
            <a:r>
              <a:rPr lang="en-US"/>
              <a:t>DSEC</a:t>
            </a:r>
          </a:p>
        </p:txBody>
      </p:sp>
      <p:pic>
        <p:nvPicPr>
          <p:cNvPr id="7" name="Content Placeholder 1">
            <a:extLst>
              <a:ext uri="{FF2B5EF4-FFF2-40B4-BE49-F238E27FC236}">
                <a16:creationId xmlns:a16="http://schemas.microsoft.com/office/drawing/2014/main" id="{CA097614-49D6-E7A1-616F-1D2A83F4EE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19200" y="1600200"/>
            <a:ext cx="6117558" cy="3930754"/>
          </a:xfrm>
          <a:prstGeom prst="rect">
            <a:avLst/>
          </a:prstGeom>
        </p:spPr>
      </p:pic>
      <p:sp>
        <p:nvSpPr>
          <p:cNvPr id="8" name="Title 1">
            <a:extLst>
              <a:ext uri="{FF2B5EF4-FFF2-40B4-BE49-F238E27FC236}">
                <a16:creationId xmlns:a16="http://schemas.microsoft.com/office/drawing/2014/main" id="{6D5CB6FB-7694-F920-893C-74A47C42D687}"/>
              </a:ext>
            </a:extLst>
          </p:cNvPr>
          <p:cNvSpPr>
            <a:spLocks noGrp="1"/>
          </p:cNvSpPr>
          <p:nvPr>
            <p:ph type="title"/>
          </p:nvPr>
        </p:nvSpPr>
        <p:spPr>
          <a:xfrm>
            <a:off x="457200" y="274638"/>
            <a:ext cx="8229600" cy="1143000"/>
          </a:xfrm>
        </p:spPr>
        <p:txBody>
          <a:bodyPr/>
          <a:lstStyle/>
          <a:p>
            <a:r>
              <a:rPr lang="en-US" b="1" dirty="0"/>
              <a:t>RESULT</a:t>
            </a:r>
          </a:p>
        </p:txBody>
      </p:sp>
      <p:pic>
        <p:nvPicPr>
          <p:cNvPr id="9" name="Picture 2" descr="C:\Users\Lenovo\Downloads\22 (1).jpg">
            <a:extLst>
              <a:ext uri="{FF2B5EF4-FFF2-40B4-BE49-F238E27FC236}">
                <a16:creationId xmlns:a16="http://schemas.microsoft.com/office/drawing/2014/main" id="{26C9CF23-01E6-6B35-37FD-09FD13617928}"/>
              </a:ext>
            </a:extLst>
          </p:cNvPr>
          <p:cNvPicPr>
            <a:picLocks noChangeAspect="1" noChangeArrowheads="1"/>
          </p:cNvPicPr>
          <p:nvPr/>
        </p:nvPicPr>
        <p:blipFill>
          <a:blip r:embed="rId3"/>
          <a:srcRect b="14286"/>
          <a:stretch>
            <a:fillRect/>
          </a:stretch>
        </p:blipFill>
        <p:spPr bwMode="auto">
          <a:xfrm>
            <a:off x="7467600" y="228600"/>
            <a:ext cx="1213387" cy="1143000"/>
          </a:xfrm>
          <a:prstGeom prst="rect">
            <a:avLst/>
          </a:prstGeom>
          <a:noFill/>
        </p:spPr>
      </p:pic>
      <p:sp>
        <p:nvSpPr>
          <p:cNvPr id="10" name="TextBox 9">
            <a:extLst>
              <a:ext uri="{FF2B5EF4-FFF2-40B4-BE49-F238E27FC236}">
                <a16:creationId xmlns:a16="http://schemas.microsoft.com/office/drawing/2014/main" id="{B0D87BBC-73A1-93A4-F705-DFE717817548}"/>
              </a:ext>
            </a:extLst>
          </p:cNvPr>
          <p:cNvSpPr txBox="1"/>
          <p:nvPr/>
        </p:nvSpPr>
        <p:spPr>
          <a:xfrm>
            <a:off x="2296779" y="5622925"/>
            <a:ext cx="3962400" cy="369332"/>
          </a:xfrm>
          <a:prstGeom prst="rect">
            <a:avLst/>
          </a:prstGeom>
          <a:noFill/>
        </p:spPr>
        <p:txBody>
          <a:bodyPr wrap="square" rtlCol="0">
            <a:spAutoFit/>
          </a:bodyPr>
          <a:lstStyle/>
          <a:p>
            <a:r>
              <a:rPr lang="en-US" dirty="0"/>
              <a:t>Figure 1: Job Posting Analysis Form</a:t>
            </a:r>
          </a:p>
        </p:txBody>
      </p:sp>
    </p:spTree>
    <p:extLst>
      <p:ext uri="{BB962C8B-B14F-4D97-AF65-F5344CB8AC3E}">
        <p14:creationId xmlns:p14="http://schemas.microsoft.com/office/powerpoint/2010/main" val="2599850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DC4DEBE-7AE1-4D28-A2A6-58B62226EEAA}"/>
              </a:ext>
            </a:extLst>
          </p:cNvPr>
          <p:cNvSpPr>
            <a:spLocks noGrp="1"/>
          </p:cNvSpPr>
          <p:nvPr>
            <p:ph type="dt" sz="half" idx="10"/>
          </p:nvPr>
        </p:nvSpPr>
        <p:spPr/>
        <p:txBody>
          <a:bodyPr/>
          <a:lstStyle/>
          <a:p>
            <a:pPr>
              <a:defRPr/>
            </a:pPr>
            <a:fld id="{6D4BA2A8-E9C9-4709-A740-C10E3AAF2E49}" type="datetime1">
              <a:rPr lang="en-US" smtClean="0"/>
              <a:t>5/13/2025</a:t>
            </a:fld>
            <a:endParaRPr lang="en-US" dirty="0"/>
          </a:p>
        </p:txBody>
      </p:sp>
      <p:sp>
        <p:nvSpPr>
          <p:cNvPr id="5" name="Slide Number Placeholder 4">
            <a:extLst>
              <a:ext uri="{FF2B5EF4-FFF2-40B4-BE49-F238E27FC236}">
                <a16:creationId xmlns:a16="http://schemas.microsoft.com/office/drawing/2014/main" id="{990C8AC9-6D16-C735-B185-55DF5A731360}"/>
              </a:ext>
            </a:extLst>
          </p:cNvPr>
          <p:cNvSpPr>
            <a:spLocks noGrp="1"/>
          </p:cNvSpPr>
          <p:nvPr>
            <p:ph type="sldNum" sz="quarter" idx="11"/>
          </p:nvPr>
        </p:nvSpPr>
        <p:spPr/>
        <p:txBody>
          <a:bodyPr/>
          <a:lstStyle/>
          <a:p>
            <a:pPr>
              <a:defRPr/>
            </a:pPr>
            <a:fld id="{185DA9AD-C277-403A-B4CE-CF633483B15C}" type="slidenum">
              <a:rPr lang="en-US" smtClean="0"/>
              <a:pPr>
                <a:defRPr/>
              </a:pPr>
              <a:t>14</a:t>
            </a:fld>
            <a:endParaRPr lang="en-US"/>
          </a:p>
        </p:txBody>
      </p:sp>
      <p:sp>
        <p:nvSpPr>
          <p:cNvPr id="6" name="Footer Placeholder 5">
            <a:extLst>
              <a:ext uri="{FF2B5EF4-FFF2-40B4-BE49-F238E27FC236}">
                <a16:creationId xmlns:a16="http://schemas.microsoft.com/office/drawing/2014/main" id="{AFEC74B9-E1AF-2CC3-5C56-B2FBB9A811F4}"/>
              </a:ext>
            </a:extLst>
          </p:cNvPr>
          <p:cNvSpPr>
            <a:spLocks noGrp="1"/>
          </p:cNvSpPr>
          <p:nvPr>
            <p:ph type="ftr" sz="quarter" idx="12"/>
          </p:nvPr>
        </p:nvSpPr>
        <p:spPr/>
        <p:txBody>
          <a:bodyPr/>
          <a:lstStyle/>
          <a:p>
            <a:pPr>
              <a:defRPr/>
            </a:pPr>
            <a:r>
              <a:rPr lang="en-US"/>
              <a:t>DSEC</a:t>
            </a:r>
          </a:p>
        </p:txBody>
      </p:sp>
      <p:pic>
        <p:nvPicPr>
          <p:cNvPr id="7" name="Content Placeholder 6">
            <a:extLst>
              <a:ext uri="{FF2B5EF4-FFF2-40B4-BE49-F238E27FC236}">
                <a16:creationId xmlns:a16="http://schemas.microsoft.com/office/drawing/2014/main" id="{EA935540-4D96-51A8-7926-7B4CFB467F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5800" y="1600201"/>
            <a:ext cx="7848600" cy="3962399"/>
          </a:xfrm>
          <a:prstGeom prst="rect">
            <a:avLst/>
          </a:prstGeom>
        </p:spPr>
      </p:pic>
      <p:sp>
        <p:nvSpPr>
          <p:cNvPr id="8" name="Title 1">
            <a:extLst>
              <a:ext uri="{FF2B5EF4-FFF2-40B4-BE49-F238E27FC236}">
                <a16:creationId xmlns:a16="http://schemas.microsoft.com/office/drawing/2014/main" id="{604B9EAA-7B99-7050-3494-82130C2A574A}"/>
              </a:ext>
            </a:extLst>
          </p:cNvPr>
          <p:cNvSpPr>
            <a:spLocks noGrp="1"/>
          </p:cNvSpPr>
          <p:nvPr>
            <p:ph type="title"/>
          </p:nvPr>
        </p:nvSpPr>
        <p:spPr>
          <a:xfrm>
            <a:off x="457200" y="274638"/>
            <a:ext cx="8229600" cy="1143000"/>
          </a:xfrm>
        </p:spPr>
        <p:txBody>
          <a:bodyPr/>
          <a:lstStyle/>
          <a:p>
            <a:r>
              <a:rPr lang="en-US" b="1" dirty="0"/>
              <a:t>RESULT</a:t>
            </a:r>
          </a:p>
        </p:txBody>
      </p:sp>
      <p:pic>
        <p:nvPicPr>
          <p:cNvPr id="9" name="Picture 2" descr="C:\Users\Lenovo\Downloads\22 (1).jpg">
            <a:extLst>
              <a:ext uri="{FF2B5EF4-FFF2-40B4-BE49-F238E27FC236}">
                <a16:creationId xmlns:a16="http://schemas.microsoft.com/office/drawing/2014/main" id="{0AEE6BB2-2007-26CA-0F28-FE449DC99C1C}"/>
              </a:ext>
            </a:extLst>
          </p:cNvPr>
          <p:cNvPicPr>
            <a:picLocks noChangeAspect="1" noChangeArrowheads="1"/>
          </p:cNvPicPr>
          <p:nvPr/>
        </p:nvPicPr>
        <p:blipFill>
          <a:blip r:embed="rId3"/>
          <a:srcRect b="14286"/>
          <a:stretch>
            <a:fillRect/>
          </a:stretch>
        </p:blipFill>
        <p:spPr bwMode="auto">
          <a:xfrm>
            <a:off x="7467600" y="228600"/>
            <a:ext cx="1213387" cy="1143000"/>
          </a:xfrm>
          <a:prstGeom prst="rect">
            <a:avLst/>
          </a:prstGeom>
          <a:noFill/>
        </p:spPr>
      </p:pic>
      <p:sp>
        <p:nvSpPr>
          <p:cNvPr id="10" name="TextBox 9">
            <a:extLst>
              <a:ext uri="{FF2B5EF4-FFF2-40B4-BE49-F238E27FC236}">
                <a16:creationId xmlns:a16="http://schemas.microsoft.com/office/drawing/2014/main" id="{487E8DBB-670E-C1A0-24C1-E66B7BF878FD}"/>
              </a:ext>
            </a:extLst>
          </p:cNvPr>
          <p:cNvSpPr txBox="1"/>
          <p:nvPr/>
        </p:nvSpPr>
        <p:spPr>
          <a:xfrm>
            <a:off x="2296779" y="5622925"/>
            <a:ext cx="3962400" cy="369332"/>
          </a:xfrm>
          <a:prstGeom prst="rect">
            <a:avLst/>
          </a:prstGeom>
          <a:noFill/>
        </p:spPr>
        <p:txBody>
          <a:bodyPr wrap="square" rtlCol="0">
            <a:spAutoFit/>
          </a:bodyPr>
          <a:lstStyle/>
          <a:p>
            <a:r>
              <a:rPr lang="en-US" dirty="0"/>
              <a:t>Figure 2: Analysis Visualization</a:t>
            </a:r>
          </a:p>
        </p:txBody>
      </p:sp>
    </p:spTree>
    <p:extLst>
      <p:ext uri="{BB962C8B-B14F-4D97-AF65-F5344CB8AC3E}">
        <p14:creationId xmlns:p14="http://schemas.microsoft.com/office/powerpoint/2010/main" val="4121619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6C021-7E97-C649-2F18-6DFEA32C284F}"/>
              </a:ext>
            </a:extLst>
          </p:cNvPr>
          <p:cNvSpPr>
            <a:spLocks noGrp="1"/>
          </p:cNvSpPr>
          <p:nvPr>
            <p:ph type="title"/>
          </p:nvPr>
        </p:nvSpPr>
        <p:spPr/>
        <p:txBody>
          <a:bodyPr/>
          <a:lstStyle/>
          <a:p>
            <a:r>
              <a:rPr lang="en-US" b="1" dirty="0"/>
              <a:t>RESULT</a:t>
            </a:r>
          </a:p>
        </p:txBody>
      </p:sp>
      <p:sp>
        <p:nvSpPr>
          <p:cNvPr id="3" name="Content Placeholder 2">
            <a:extLst>
              <a:ext uri="{FF2B5EF4-FFF2-40B4-BE49-F238E27FC236}">
                <a16:creationId xmlns:a16="http://schemas.microsoft.com/office/drawing/2014/main" id="{90229FDF-DDD8-3A61-7295-CCBEACA0EDC6}"/>
              </a:ext>
            </a:extLst>
          </p:cNvPr>
          <p:cNvSpPr>
            <a:spLocks noGrp="1"/>
          </p:cNvSpPr>
          <p:nvPr>
            <p:ph idx="1"/>
          </p:nvPr>
        </p:nvSpPr>
        <p:spPr/>
        <p:txBody>
          <a:bodyPr/>
          <a:lstStyle/>
          <a:p>
            <a:pPr marL="0" indent="0">
              <a:buNone/>
            </a:pPr>
            <a:endParaRPr lang="en-US" dirty="0"/>
          </a:p>
        </p:txBody>
      </p:sp>
      <p:sp>
        <p:nvSpPr>
          <p:cNvPr id="4" name="Date Placeholder 3">
            <a:extLst>
              <a:ext uri="{FF2B5EF4-FFF2-40B4-BE49-F238E27FC236}">
                <a16:creationId xmlns:a16="http://schemas.microsoft.com/office/drawing/2014/main" id="{5879B426-4D99-7E0C-CE97-71FBC3124ACB}"/>
              </a:ext>
            </a:extLst>
          </p:cNvPr>
          <p:cNvSpPr>
            <a:spLocks noGrp="1"/>
          </p:cNvSpPr>
          <p:nvPr>
            <p:ph type="dt" sz="half" idx="10"/>
          </p:nvPr>
        </p:nvSpPr>
        <p:spPr/>
        <p:txBody>
          <a:bodyPr/>
          <a:lstStyle/>
          <a:p>
            <a:pPr>
              <a:defRPr/>
            </a:pPr>
            <a:fld id="{6D4BA2A8-E9C9-4709-A740-C10E3AAF2E49}" type="datetime1">
              <a:rPr lang="en-US" smtClean="0"/>
              <a:t>5/13/2025</a:t>
            </a:fld>
            <a:endParaRPr lang="en-US" dirty="0"/>
          </a:p>
        </p:txBody>
      </p:sp>
      <p:sp>
        <p:nvSpPr>
          <p:cNvPr id="5" name="Slide Number Placeholder 4">
            <a:extLst>
              <a:ext uri="{FF2B5EF4-FFF2-40B4-BE49-F238E27FC236}">
                <a16:creationId xmlns:a16="http://schemas.microsoft.com/office/drawing/2014/main" id="{F87074B4-2A75-83E5-C05E-77E512CE00A7}"/>
              </a:ext>
            </a:extLst>
          </p:cNvPr>
          <p:cNvSpPr>
            <a:spLocks noGrp="1"/>
          </p:cNvSpPr>
          <p:nvPr>
            <p:ph type="sldNum" sz="quarter" idx="11"/>
          </p:nvPr>
        </p:nvSpPr>
        <p:spPr/>
        <p:txBody>
          <a:bodyPr/>
          <a:lstStyle/>
          <a:p>
            <a:pPr>
              <a:defRPr/>
            </a:pPr>
            <a:fld id="{185DA9AD-C277-403A-B4CE-CF633483B15C}" type="slidenum">
              <a:rPr lang="en-US" smtClean="0"/>
              <a:pPr>
                <a:defRPr/>
              </a:pPr>
              <a:t>15</a:t>
            </a:fld>
            <a:endParaRPr lang="en-US"/>
          </a:p>
        </p:txBody>
      </p:sp>
      <p:sp>
        <p:nvSpPr>
          <p:cNvPr id="6" name="Footer Placeholder 5">
            <a:extLst>
              <a:ext uri="{FF2B5EF4-FFF2-40B4-BE49-F238E27FC236}">
                <a16:creationId xmlns:a16="http://schemas.microsoft.com/office/drawing/2014/main" id="{BC8A6EBB-FC54-DBFF-2EC9-D86285591E03}"/>
              </a:ext>
            </a:extLst>
          </p:cNvPr>
          <p:cNvSpPr>
            <a:spLocks noGrp="1"/>
          </p:cNvSpPr>
          <p:nvPr>
            <p:ph type="ftr" sz="quarter" idx="12"/>
          </p:nvPr>
        </p:nvSpPr>
        <p:spPr/>
        <p:txBody>
          <a:bodyPr/>
          <a:lstStyle/>
          <a:p>
            <a:pPr>
              <a:defRPr/>
            </a:pPr>
            <a:r>
              <a:rPr lang="en-US"/>
              <a:t>DSEC</a:t>
            </a:r>
          </a:p>
        </p:txBody>
      </p:sp>
      <p:pic>
        <p:nvPicPr>
          <p:cNvPr id="7" name="Picture 6">
            <a:extLst>
              <a:ext uri="{FF2B5EF4-FFF2-40B4-BE49-F238E27FC236}">
                <a16:creationId xmlns:a16="http://schemas.microsoft.com/office/drawing/2014/main" id="{050CD592-0328-80F8-2D42-D0C72D0371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647825"/>
            <a:ext cx="7924800" cy="3914775"/>
          </a:xfrm>
          <a:prstGeom prst="rect">
            <a:avLst/>
          </a:prstGeom>
        </p:spPr>
      </p:pic>
      <p:pic>
        <p:nvPicPr>
          <p:cNvPr id="8" name="Picture 2" descr="C:\Users\Lenovo\Downloads\22 (1).jpg">
            <a:extLst>
              <a:ext uri="{FF2B5EF4-FFF2-40B4-BE49-F238E27FC236}">
                <a16:creationId xmlns:a16="http://schemas.microsoft.com/office/drawing/2014/main" id="{1441267A-DAE3-28CD-709A-066F6A94CCF4}"/>
              </a:ext>
            </a:extLst>
          </p:cNvPr>
          <p:cNvPicPr>
            <a:picLocks noChangeAspect="1" noChangeArrowheads="1"/>
          </p:cNvPicPr>
          <p:nvPr/>
        </p:nvPicPr>
        <p:blipFill>
          <a:blip r:embed="rId4"/>
          <a:srcRect b="14286"/>
          <a:stretch>
            <a:fillRect/>
          </a:stretch>
        </p:blipFill>
        <p:spPr bwMode="auto">
          <a:xfrm>
            <a:off x="7467600" y="228600"/>
            <a:ext cx="1213387" cy="1143000"/>
          </a:xfrm>
          <a:prstGeom prst="rect">
            <a:avLst/>
          </a:prstGeom>
          <a:noFill/>
        </p:spPr>
      </p:pic>
      <p:sp>
        <p:nvSpPr>
          <p:cNvPr id="11" name="TextBox 10">
            <a:extLst>
              <a:ext uri="{FF2B5EF4-FFF2-40B4-BE49-F238E27FC236}">
                <a16:creationId xmlns:a16="http://schemas.microsoft.com/office/drawing/2014/main" id="{2F762042-C1DE-0B36-04FA-EF031E31F001}"/>
              </a:ext>
            </a:extLst>
          </p:cNvPr>
          <p:cNvSpPr txBox="1"/>
          <p:nvPr/>
        </p:nvSpPr>
        <p:spPr>
          <a:xfrm>
            <a:off x="2558716" y="5647503"/>
            <a:ext cx="3200400" cy="369332"/>
          </a:xfrm>
          <a:prstGeom prst="rect">
            <a:avLst/>
          </a:prstGeom>
          <a:noFill/>
        </p:spPr>
        <p:txBody>
          <a:bodyPr wrap="square" rtlCol="0">
            <a:spAutoFit/>
          </a:bodyPr>
          <a:lstStyle/>
          <a:p>
            <a:r>
              <a:rPr lang="en-US" dirty="0"/>
              <a:t>Figure 3: Analysis Result</a:t>
            </a:r>
          </a:p>
        </p:txBody>
      </p:sp>
    </p:spTree>
    <p:extLst>
      <p:ext uri="{BB962C8B-B14F-4D97-AF65-F5344CB8AC3E}">
        <p14:creationId xmlns:p14="http://schemas.microsoft.com/office/powerpoint/2010/main" val="1862556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16</a:t>
            </a:fld>
            <a:endParaRPr lang="en-US" altLang="en-US"/>
          </a:p>
        </p:txBody>
      </p:sp>
      <p:sp>
        <p:nvSpPr>
          <p:cNvPr id="6149" name="TextBox 4"/>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CONCLUSION</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9C302DCD-49C4-4BBF-B808-A7BBA3865671}" type="datetime1">
              <a:rPr lang="en-US" smtClean="0"/>
              <a:t>5/13/2025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
        <p:nvSpPr>
          <p:cNvPr id="5" name="Rectangle 3">
            <a:extLst>
              <a:ext uri="{FF2B5EF4-FFF2-40B4-BE49-F238E27FC236}">
                <a16:creationId xmlns:a16="http://schemas.microsoft.com/office/drawing/2014/main" id="{01DB3FC8-80FB-C234-4794-755CF64EFE70}"/>
              </a:ext>
            </a:extLst>
          </p:cNvPr>
          <p:cNvSpPr>
            <a:spLocks noGrp="1" noChangeArrowheads="1"/>
          </p:cNvSpPr>
          <p:nvPr>
            <p:ph idx="1"/>
          </p:nvPr>
        </p:nvSpPr>
        <p:spPr bwMode="auto">
          <a:xfrm>
            <a:off x="457200" y="2057400"/>
            <a:ext cx="7836184" cy="21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Proposed approach effective in detecting ORF</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Transformer models significantly outperform traditional ones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up-to-date datasets and handling imbalance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071CB-97F7-9C23-E596-6C277A3ADFAE}"/>
            </a:ext>
          </a:extLst>
        </p:cNvPr>
        <p:cNvGrpSpPr/>
        <p:nvPr/>
      </p:nvGrpSpPr>
      <p:grpSpPr>
        <a:xfrm>
          <a:off x="0" y="0"/>
          <a:ext cx="0" cy="0"/>
          <a:chOff x="0" y="0"/>
          <a:chExt cx="0" cy="0"/>
        </a:xfrm>
      </p:grpSpPr>
      <p:sp>
        <p:nvSpPr>
          <p:cNvPr id="43010" name="Content Placeholder 2">
            <a:extLst>
              <a:ext uri="{FF2B5EF4-FFF2-40B4-BE49-F238E27FC236}">
                <a16:creationId xmlns:a16="http://schemas.microsoft.com/office/drawing/2014/main" id="{F1FDCE02-E4EB-7867-ED0C-A9353352913C}"/>
              </a:ext>
            </a:extLst>
          </p:cNvPr>
          <p:cNvSpPr>
            <a:spLocks noGrp="1"/>
          </p:cNvSpPr>
          <p:nvPr>
            <p:ph idx="1"/>
          </p:nvPr>
        </p:nvSpPr>
        <p:spPr/>
        <p:txBody>
          <a:bodyPr/>
          <a:lstStyle/>
          <a:p>
            <a:pPr>
              <a:buFont typeface="Wingdings" pitchFamily="2" charset="2"/>
              <a:buNone/>
            </a:pPr>
            <a:endParaRPr lang="en-IN" altLang="en-US" sz="1600" dirty="0">
              <a:latin typeface="Times New Roman" panose="02020603050405020304" pitchFamily="18" charset="0"/>
              <a:cs typeface="Times New Roman" pitchFamily="18" charset="0"/>
            </a:endParaRPr>
          </a:p>
          <a:p>
            <a:pPr>
              <a:buFont typeface="Wingdings" pitchFamily="2" charset="2"/>
              <a:buNone/>
            </a:pPr>
            <a:r>
              <a:rPr lang="en-IN" altLang="en-US" sz="1600" dirty="0">
                <a:latin typeface="Times New Roman" panose="02020603050405020304" pitchFamily="18" charset="0"/>
                <a:cs typeface="Times New Roman" pitchFamily="18" charset="0"/>
              </a:rPr>
              <a:t>[1]. </a:t>
            </a:r>
            <a:r>
              <a:rPr lang="en-US" sz="1600" dirty="0">
                <a:latin typeface="Times New Roman" panose="02020603050405020304" pitchFamily="18" charset="0"/>
                <a:cs typeface="Times New Roman" panose="02020603050405020304" pitchFamily="18" charset="0"/>
              </a:rPr>
              <a:t>C. S. Anita, P. Nagarajan, G. A. Sairam, P. Ganesh, and G. Deepakkumar, ‘‘Fake job detection and analysis using machine learning and deep learning algorithms,’’ </a:t>
            </a:r>
            <a:r>
              <a:rPr lang="en-US" sz="1600" dirty="0" err="1">
                <a:latin typeface="Times New Roman" panose="02020603050405020304" pitchFamily="18" charset="0"/>
                <a:cs typeface="Times New Roman" panose="02020603050405020304" pitchFamily="18" charset="0"/>
              </a:rPr>
              <a:t>Revista</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Gestão</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Inovação</a:t>
            </a:r>
            <a:r>
              <a:rPr lang="en-US" sz="1600" dirty="0">
                <a:latin typeface="Times New Roman" panose="02020603050405020304" pitchFamily="18" charset="0"/>
                <a:cs typeface="Times New Roman" panose="02020603050405020304" pitchFamily="18" charset="0"/>
              </a:rPr>
              <a:t> e </a:t>
            </a:r>
            <a:r>
              <a:rPr lang="en-US" sz="1600" dirty="0" err="1">
                <a:latin typeface="Times New Roman" panose="02020603050405020304" pitchFamily="18" charset="0"/>
                <a:cs typeface="Times New Roman" panose="02020603050405020304" pitchFamily="18" charset="0"/>
              </a:rPr>
              <a:t>Tecnologias</a:t>
            </a:r>
            <a:r>
              <a:rPr lang="en-US" sz="1600" dirty="0">
                <a:latin typeface="Times New Roman" panose="02020603050405020304" pitchFamily="18" charset="0"/>
                <a:cs typeface="Times New Roman" panose="02020603050405020304" pitchFamily="18" charset="0"/>
              </a:rPr>
              <a:t>, vol. 11, no. 2, pp. 642–650, Jun. 2021.</a:t>
            </a:r>
          </a:p>
          <a:p>
            <a:pPr>
              <a:buFont typeface="Wingdings" pitchFamily="2" charset="2"/>
              <a:buNone/>
            </a:pPr>
            <a:endParaRPr lang="en-US" sz="1600" dirty="0">
              <a:latin typeface="Times New Roman" panose="02020603050405020304" pitchFamily="18" charset="0"/>
              <a:cs typeface="Times New Roman" panose="02020603050405020304" pitchFamily="18" charset="0"/>
            </a:endParaRPr>
          </a:p>
          <a:p>
            <a:pPr>
              <a:buFont typeface="Wingdings" pitchFamily="2" charset="2"/>
              <a:buNone/>
            </a:pPr>
            <a:r>
              <a:rPr lang="en-IN" altLang="en-US" sz="1600" dirty="0">
                <a:latin typeface="Times New Roman" panose="02020603050405020304" pitchFamily="18" charset="0"/>
                <a:cs typeface="Times New Roman" pitchFamily="18" charset="0"/>
              </a:rPr>
              <a:t>[2]. </a:t>
            </a:r>
            <a:r>
              <a:rPr lang="en-US" sz="1600" dirty="0">
                <a:latin typeface="Times New Roman" panose="02020603050405020304" pitchFamily="18" charset="0"/>
                <a:cs typeface="Times New Roman" panose="02020603050405020304" pitchFamily="18" charset="0"/>
              </a:rPr>
              <a:t>S. </a:t>
            </a:r>
            <a:r>
              <a:rPr lang="en-US" sz="1600" dirty="0" err="1">
                <a:latin typeface="Times New Roman" panose="02020603050405020304" pitchFamily="18" charset="0"/>
                <a:cs typeface="Times New Roman" panose="02020603050405020304" pitchFamily="18" charset="0"/>
              </a:rPr>
              <a:t>Vidros</a:t>
            </a:r>
            <a:r>
              <a:rPr lang="en-US" sz="1600" dirty="0">
                <a:latin typeface="Times New Roman" panose="02020603050405020304" pitchFamily="18" charset="0"/>
                <a:cs typeface="Times New Roman" panose="02020603050405020304" pitchFamily="18" charset="0"/>
              </a:rPr>
              <a:t>, C. Kolias, G. </a:t>
            </a:r>
            <a:r>
              <a:rPr lang="en-US" sz="1600" dirty="0" err="1">
                <a:latin typeface="Times New Roman" panose="02020603050405020304" pitchFamily="18" charset="0"/>
                <a:cs typeface="Times New Roman" panose="02020603050405020304" pitchFamily="18" charset="0"/>
              </a:rPr>
              <a:t>Kambourakis</a:t>
            </a:r>
            <a:r>
              <a:rPr lang="en-US" sz="1600" dirty="0">
                <a:latin typeface="Times New Roman" panose="02020603050405020304" pitchFamily="18" charset="0"/>
                <a:cs typeface="Times New Roman" panose="02020603050405020304" pitchFamily="18" charset="0"/>
              </a:rPr>
              <a:t>, and L. </a:t>
            </a:r>
            <a:r>
              <a:rPr lang="en-US" sz="1600" dirty="0" err="1">
                <a:latin typeface="Times New Roman" panose="02020603050405020304" pitchFamily="18" charset="0"/>
                <a:cs typeface="Times New Roman" panose="02020603050405020304" pitchFamily="18" charset="0"/>
              </a:rPr>
              <a:t>Akoglu</a:t>
            </a:r>
            <a:r>
              <a:rPr lang="en-US" sz="1600" dirty="0">
                <a:latin typeface="Times New Roman" panose="02020603050405020304" pitchFamily="18" charset="0"/>
                <a:cs typeface="Times New Roman" panose="02020603050405020304" pitchFamily="18" charset="0"/>
              </a:rPr>
              <a:t>, ‘‘Automatic detection of online recruitment frauds: Characteristics, methods, and a public dataset,’’ Future Internet, vol. 9, no. 1, p. 6, Mar. 2017.</a:t>
            </a:r>
          </a:p>
          <a:p>
            <a:pPr>
              <a:buFont typeface="Wingdings" pitchFamily="2" charset="2"/>
              <a:buNone/>
            </a:pPr>
            <a:endParaRPr lang="en-US" sz="1600" dirty="0">
              <a:latin typeface="Times New Roman" panose="02020603050405020304" pitchFamily="18" charset="0"/>
              <a:cs typeface="Times New Roman" panose="02020603050405020304" pitchFamily="18" charset="0"/>
            </a:endParaRPr>
          </a:p>
          <a:p>
            <a:pPr>
              <a:buFont typeface="Wingdings" pitchFamily="2" charset="2"/>
              <a:buNone/>
            </a:pPr>
            <a:r>
              <a:rPr lang="en-IN" altLang="en-US" sz="1600" dirty="0">
                <a:latin typeface="Times New Roman" panose="02020603050405020304" pitchFamily="18" charset="0"/>
                <a:cs typeface="Times New Roman" pitchFamily="18" charset="0"/>
              </a:rPr>
              <a:t>[3]. </a:t>
            </a:r>
            <a:r>
              <a:rPr lang="en-US" sz="1600" dirty="0">
                <a:latin typeface="Times New Roman" panose="02020603050405020304" pitchFamily="18" charset="0"/>
                <a:cs typeface="Times New Roman" panose="02020603050405020304" pitchFamily="18" charset="0"/>
              </a:rPr>
              <a:t>A. Gosain and S. Sardana, ‘‘Handling class imbalance problem using oversampling techniques: A review,’’ in Proc. Int. Conf. Adv.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Commun. </a:t>
            </a:r>
            <a:r>
              <a:rPr lang="en-US" sz="1600" dirty="0" err="1">
                <a:latin typeface="Times New Roman" panose="02020603050405020304" pitchFamily="18" charset="0"/>
                <a:cs typeface="Times New Roman" panose="02020603050405020304" pitchFamily="18" charset="0"/>
              </a:rPr>
              <a:t>Informat</a:t>
            </a:r>
            <a:r>
              <a:rPr lang="en-US" sz="1600" dirty="0">
                <a:latin typeface="Times New Roman" panose="02020603050405020304" pitchFamily="18" charset="0"/>
                <a:cs typeface="Times New Roman" panose="02020603050405020304" pitchFamily="18" charset="0"/>
              </a:rPr>
              <a:t>. (ICACCI), Delhi, India, Sep. 2017, pp. 79–85.</a:t>
            </a:r>
          </a:p>
          <a:p>
            <a:pPr>
              <a:buFont typeface="Wingdings" pitchFamily="2" charset="2"/>
              <a:buNone/>
            </a:pPr>
            <a:endParaRPr lang="en-US" altLang="en-US" sz="1600" dirty="0">
              <a:latin typeface="Times New Roman" panose="02020603050405020304" pitchFamily="18" charset="0"/>
              <a:cs typeface="Times New Roman" panose="02020603050405020304" pitchFamily="18" charset="0"/>
            </a:endParaRPr>
          </a:p>
          <a:p>
            <a:pPr>
              <a:buFont typeface="Wingdings" pitchFamily="2" charset="2"/>
              <a:buNone/>
            </a:pPr>
            <a:r>
              <a:rPr lang="en-IN" altLang="en-US" sz="1600" dirty="0">
                <a:latin typeface="Times New Roman" panose="02020603050405020304" pitchFamily="18" charset="0"/>
                <a:cs typeface="Times New Roman" pitchFamily="18" charset="0"/>
              </a:rPr>
              <a:t>[4]. </a:t>
            </a:r>
            <a:r>
              <a:rPr lang="en-US" sz="1600" dirty="0">
                <a:latin typeface="Times New Roman" panose="02020603050405020304" pitchFamily="18" charset="0"/>
                <a:cs typeface="Times New Roman" panose="02020603050405020304" pitchFamily="18" charset="0"/>
              </a:rPr>
              <a:t>A. Adhikari, A. Ram, R. Tang, and J. Lin, ‘‘</a:t>
            </a:r>
            <a:r>
              <a:rPr lang="en-US" sz="1600" dirty="0" err="1">
                <a:latin typeface="Times New Roman" panose="02020603050405020304" pitchFamily="18" charset="0"/>
                <a:cs typeface="Times New Roman" panose="02020603050405020304" pitchFamily="18" charset="0"/>
              </a:rPr>
              <a:t>DocBERT</a:t>
            </a:r>
            <a:r>
              <a:rPr lang="en-US" sz="1600" dirty="0">
                <a:latin typeface="Times New Roman" panose="02020603050405020304" pitchFamily="18" charset="0"/>
                <a:cs typeface="Times New Roman" panose="02020603050405020304" pitchFamily="18" charset="0"/>
              </a:rPr>
              <a:t>: BERT for document classification,’’ 2019, arXiv:1904.08398.</a:t>
            </a:r>
          </a:p>
          <a:p>
            <a:pPr>
              <a:buFont typeface="Wingdings" pitchFamily="2" charset="2"/>
              <a:buNone/>
            </a:pPr>
            <a:endParaRPr lang="en-IN" altLang="en-US" sz="1600" dirty="0">
              <a:latin typeface="Times New Roman" panose="02020603050405020304" pitchFamily="18" charset="0"/>
              <a:cs typeface="Times New Roman" pitchFamily="18" charset="0"/>
            </a:endParaRPr>
          </a:p>
        </p:txBody>
      </p:sp>
      <p:sp>
        <p:nvSpPr>
          <p:cNvPr id="43011" name="Slide Number Placeholder 3">
            <a:extLst>
              <a:ext uri="{FF2B5EF4-FFF2-40B4-BE49-F238E27FC236}">
                <a16:creationId xmlns:a16="http://schemas.microsoft.com/office/drawing/2014/main" id="{5DF6479E-8D35-EFB0-25CD-F945CBA3CF65}"/>
              </a:ext>
            </a:extLst>
          </p:cNvPr>
          <p:cNvSpPr>
            <a:spLocks noGrp="1"/>
          </p:cNvSpPr>
          <p:nvPr>
            <p:ph type="sldNum" sz="quarter" idx="11"/>
          </p:nvPr>
        </p:nvSpPr>
        <p:spPr bwMode="auto">
          <a:noFill/>
          <a:ln>
            <a:miter lim="800000"/>
            <a:headEnd/>
            <a:tailEnd/>
          </a:ln>
        </p:spPr>
        <p:txBody>
          <a:bodyPr/>
          <a:lstStyle/>
          <a:p>
            <a:fld id="{B3EB0C57-71AC-4CFA-9908-3204BDB796AD}" type="slidenum">
              <a:rPr lang="en-US" altLang="en-US" smtClean="0"/>
              <a:pPr/>
              <a:t>17</a:t>
            </a:fld>
            <a:endParaRPr lang="en-US" altLang="en-US"/>
          </a:p>
        </p:txBody>
      </p:sp>
      <p:sp>
        <p:nvSpPr>
          <p:cNvPr id="43013" name="TextBox 4">
            <a:extLst>
              <a:ext uri="{FF2B5EF4-FFF2-40B4-BE49-F238E27FC236}">
                <a16:creationId xmlns:a16="http://schemas.microsoft.com/office/drawing/2014/main" id="{E7C1EABD-B95F-BB21-61C4-E1CB7145177D}"/>
              </a:ext>
            </a:extLst>
          </p:cNvPr>
          <p:cNvSpPr txBox="1">
            <a:spLocks noChangeArrowheads="1"/>
          </p:cNvSpPr>
          <p:nvPr/>
        </p:nvSpPr>
        <p:spPr bwMode="auto">
          <a:xfrm>
            <a:off x="1828800" y="762000"/>
            <a:ext cx="48006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REFERENCES</a:t>
            </a:r>
          </a:p>
        </p:txBody>
      </p:sp>
      <p:pic>
        <p:nvPicPr>
          <p:cNvPr id="6" name="Picture 2" descr="C:\Users\Lenovo\Downloads\22 (1).jpg">
            <a:extLst>
              <a:ext uri="{FF2B5EF4-FFF2-40B4-BE49-F238E27FC236}">
                <a16:creationId xmlns:a16="http://schemas.microsoft.com/office/drawing/2014/main" id="{7A86D309-B419-C07B-6479-686FBE3350B0}"/>
              </a:ext>
            </a:extLst>
          </p:cNvPr>
          <p:cNvPicPr>
            <a:picLocks noChangeAspect="1" noChangeArrowheads="1"/>
          </p:cNvPicPr>
          <p:nvPr/>
        </p:nvPicPr>
        <p:blipFill>
          <a:blip r:embed="rId3"/>
          <a:srcRect b="14286"/>
          <a:stretch>
            <a:fillRect/>
          </a:stretch>
        </p:blipFill>
        <p:spPr bwMode="auto">
          <a:xfrm>
            <a:off x="7315200" y="228600"/>
            <a:ext cx="1213387" cy="1143000"/>
          </a:xfrm>
          <a:prstGeom prst="rect">
            <a:avLst/>
          </a:prstGeom>
          <a:noFill/>
        </p:spPr>
      </p:pic>
      <p:sp>
        <p:nvSpPr>
          <p:cNvPr id="8" name="Date Placeholder 7">
            <a:extLst>
              <a:ext uri="{FF2B5EF4-FFF2-40B4-BE49-F238E27FC236}">
                <a16:creationId xmlns:a16="http://schemas.microsoft.com/office/drawing/2014/main" id="{8F881879-28A0-72C8-37A6-ADE95C8E864B}"/>
              </a:ext>
            </a:extLst>
          </p:cNvPr>
          <p:cNvSpPr>
            <a:spLocks noGrp="1"/>
          </p:cNvSpPr>
          <p:nvPr>
            <p:ph type="dt" sz="half" idx="10"/>
          </p:nvPr>
        </p:nvSpPr>
        <p:spPr/>
        <p:txBody>
          <a:bodyPr/>
          <a:lstStyle/>
          <a:p>
            <a:pPr>
              <a:defRPr/>
            </a:pPr>
            <a:fld id="{3F56411C-363E-487B-9C6B-BE66259049BC}" type="datetime1">
              <a:rPr lang="en-US" smtClean="0"/>
              <a:t>5/13/2025</a:t>
            </a:fld>
            <a:endParaRPr lang="en-US" dirty="0"/>
          </a:p>
        </p:txBody>
      </p:sp>
      <p:sp>
        <p:nvSpPr>
          <p:cNvPr id="9" name="Footer Placeholder 8">
            <a:extLst>
              <a:ext uri="{FF2B5EF4-FFF2-40B4-BE49-F238E27FC236}">
                <a16:creationId xmlns:a16="http://schemas.microsoft.com/office/drawing/2014/main" id="{958B3C75-F5E8-7113-EC1F-A739D7FD715E}"/>
              </a:ext>
            </a:extLst>
          </p:cNvPr>
          <p:cNvSpPr>
            <a:spLocks noGrp="1"/>
          </p:cNvSpPr>
          <p:nvPr>
            <p:ph type="ftr" sz="quarter" idx="12"/>
          </p:nvPr>
        </p:nvSpPr>
        <p:spPr/>
        <p:txBody>
          <a:bodyPr/>
          <a:lstStyle/>
          <a:p>
            <a:pPr>
              <a:defRPr/>
            </a:pPr>
            <a:r>
              <a:rPr lang="en-US"/>
              <a:t>DSEC</a:t>
            </a:r>
          </a:p>
        </p:txBody>
      </p:sp>
    </p:spTree>
    <p:extLst>
      <p:ext uri="{BB962C8B-B14F-4D97-AF65-F5344CB8AC3E}">
        <p14:creationId xmlns:p14="http://schemas.microsoft.com/office/powerpoint/2010/main" val="266038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Content Placeholder 2"/>
          <p:cNvSpPr>
            <a:spLocks noGrp="1"/>
          </p:cNvSpPr>
          <p:nvPr>
            <p:ph idx="1"/>
          </p:nvPr>
        </p:nvSpPr>
        <p:spPr/>
        <p:txBody>
          <a:bodyPr/>
          <a:lstStyle/>
          <a:p>
            <a:pPr>
              <a:buFont typeface="Wingdings" pitchFamily="2" charset="2"/>
              <a:buNone/>
            </a:pPr>
            <a:endParaRPr lang="en-IN" altLang="en-US" sz="1800" dirty="0">
              <a:latin typeface="Times New Roman" pitchFamily="18" charset="0"/>
              <a:cs typeface="Times New Roman" pitchFamily="18" charset="0"/>
            </a:endParaRPr>
          </a:p>
          <a:p>
            <a:pPr>
              <a:buFont typeface="Wingdings" pitchFamily="2" charset="2"/>
              <a:buNone/>
            </a:pPr>
            <a:r>
              <a:rPr lang="en-IN" altLang="en-US" sz="1800" dirty="0">
                <a:latin typeface="Times New Roman" pitchFamily="18" charset="0"/>
                <a:cs typeface="Times New Roman" pitchFamily="18" charset="0"/>
              </a:rPr>
              <a:t>[5]. </a:t>
            </a:r>
            <a:r>
              <a:rPr lang="en-US" sz="1600" dirty="0">
                <a:latin typeface="Times New Roman" panose="02020603050405020304" pitchFamily="18" charset="0"/>
                <a:cs typeface="Times New Roman" panose="02020603050405020304" pitchFamily="18" charset="0"/>
              </a:rPr>
              <a:t>S. </a:t>
            </a:r>
            <a:r>
              <a:rPr lang="en-US" sz="1600" dirty="0" err="1">
                <a:latin typeface="Times New Roman" panose="02020603050405020304" pitchFamily="18" charset="0"/>
                <a:cs typeface="Times New Roman" panose="02020603050405020304" pitchFamily="18" charset="0"/>
              </a:rPr>
              <a:t>Gazzah</a:t>
            </a:r>
            <a:r>
              <a:rPr lang="en-US" sz="1600" dirty="0">
                <a:latin typeface="Times New Roman" panose="02020603050405020304" pitchFamily="18" charset="0"/>
                <a:cs typeface="Times New Roman" panose="02020603050405020304" pitchFamily="18" charset="0"/>
              </a:rPr>
              <a:t> and N. E. B. Amara, ‘‘New oversampling approaches based on polynomial fitting for imbalanced data sets,’’ in Proc. 8th IAPR Int. Workshop Document Anal. Syst., Nara, Japan, Sep. 2008, pp. 677–684. </a:t>
            </a:r>
          </a:p>
          <a:p>
            <a:pPr>
              <a:buFont typeface="Wingdings" pitchFamily="2" charset="2"/>
              <a:buNone/>
            </a:pPr>
            <a:endParaRPr lang="en-US" sz="1800" dirty="0">
              <a:latin typeface="Times New Roman" panose="02020603050405020304" pitchFamily="18" charset="0"/>
              <a:cs typeface="Times New Roman" panose="02020603050405020304" pitchFamily="18" charset="0"/>
            </a:endParaRPr>
          </a:p>
          <a:p>
            <a:pPr>
              <a:buFont typeface="Wingdings" pitchFamily="2" charset="2"/>
              <a:buNone/>
            </a:pPr>
            <a:r>
              <a:rPr lang="en-IN" altLang="en-US" sz="1800" dirty="0">
                <a:latin typeface="Times New Roman" panose="02020603050405020304" pitchFamily="18" charset="0"/>
                <a:cs typeface="Times New Roman" pitchFamily="18" charset="0"/>
              </a:rPr>
              <a:t>[6]. </a:t>
            </a:r>
            <a:r>
              <a:rPr lang="en-US" sz="1600" dirty="0">
                <a:latin typeface="Times New Roman" panose="02020603050405020304" pitchFamily="18" charset="0"/>
                <a:cs typeface="Times New Roman" panose="02020603050405020304" pitchFamily="18" charset="0"/>
              </a:rPr>
              <a:t>J. A. Sáez, J. Luengo, J. Stefanowski, and F. Herrera, ‘‘SMOTE-IPF: Addressing the noisy and borderline examples problem in imbalanced classification by a re-sampling method with filtering,’’ Inf. Sci., vol. 291, pp. 184–203, Jan. 2015</a:t>
            </a:r>
          </a:p>
          <a:p>
            <a:pPr>
              <a:buFont typeface="Wingdings" pitchFamily="2" charset="2"/>
              <a:buNone/>
            </a:pPr>
            <a:endParaRPr lang="en-US" sz="1800" dirty="0">
              <a:latin typeface="Times New Roman" panose="02020603050405020304" pitchFamily="18" charset="0"/>
              <a:cs typeface="Times New Roman" panose="02020603050405020304" pitchFamily="18" charset="0"/>
            </a:endParaRPr>
          </a:p>
          <a:p>
            <a:pPr>
              <a:buFont typeface="Wingdings" pitchFamily="2" charset="2"/>
              <a:buNone/>
            </a:pPr>
            <a:r>
              <a:rPr lang="en-IN" altLang="en-US" sz="1800" dirty="0">
                <a:latin typeface="Times New Roman" panose="02020603050405020304" pitchFamily="18" charset="0"/>
                <a:cs typeface="Times New Roman" pitchFamily="18" charset="0"/>
              </a:rPr>
              <a:t>[7]. </a:t>
            </a:r>
            <a:r>
              <a:rPr lang="en-US" sz="1800" dirty="0">
                <a:latin typeface="Times New Roman" panose="02020603050405020304" pitchFamily="18" charset="0"/>
                <a:cs typeface="Times New Roman" panose="02020603050405020304" pitchFamily="18" charset="0"/>
              </a:rPr>
              <a:t>A</a:t>
            </a:r>
            <a:r>
              <a:rPr lang="en-US" sz="1600" dirty="0">
                <a:latin typeface="Times New Roman" panose="02020603050405020304" pitchFamily="18" charset="0"/>
                <a:cs typeface="Times New Roman" panose="02020603050405020304" pitchFamily="18" charset="0"/>
              </a:rPr>
              <a:t>J. Devlin, M.-W. Chang, K. Lee, and K. Toutanova, ‘‘BERT: Pre-training of deep bidirectional transformers for language understanding,’’ 2018, arXiv:1810.04805.</a:t>
            </a:r>
          </a:p>
          <a:p>
            <a:pPr>
              <a:buFont typeface="Wingdings" pitchFamily="2" charset="2"/>
              <a:buNone/>
            </a:pPr>
            <a:endParaRPr lang="en-US" altLang="en-US" sz="1800" dirty="0">
              <a:latin typeface="Times New Roman" panose="02020603050405020304" pitchFamily="18" charset="0"/>
              <a:cs typeface="Times New Roman" panose="02020603050405020304" pitchFamily="18" charset="0"/>
            </a:endParaRPr>
          </a:p>
          <a:p>
            <a:pPr>
              <a:buFont typeface="Wingdings" pitchFamily="2" charset="2"/>
              <a:buNone/>
            </a:pPr>
            <a:r>
              <a:rPr lang="en-IN" altLang="en-US" sz="1800" dirty="0">
                <a:latin typeface="Times New Roman" panose="02020603050405020304" pitchFamily="18" charset="0"/>
                <a:cs typeface="Times New Roman" pitchFamily="18" charset="0"/>
              </a:rPr>
              <a:t>[8]. </a:t>
            </a:r>
            <a:r>
              <a:rPr lang="en-US" sz="1600" dirty="0">
                <a:latin typeface="Times New Roman" panose="02020603050405020304" pitchFamily="18" charset="0"/>
                <a:cs typeface="Times New Roman" panose="02020603050405020304" pitchFamily="18" charset="0"/>
              </a:rPr>
              <a:t>Z. Yang, N. Garcia, C. Chu, M. Otani, Y. Nakashima, and H. Takemura, ‘‘BERT representations for video question answering,’’ in Proc. IEEE Winter Conf. Appl. </a:t>
            </a:r>
            <a:r>
              <a:rPr lang="en-US" sz="1600" dirty="0" err="1">
                <a:latin typeface="Times New Roman" panose="02020603050405020304" pitchFamily="18" charset="0"/>
                <a:cs typeface="Times New Roman" panose="02020603050405020304" pitchFamily="18" charset="0"/>
              </a:rPr>
              <a:t>Comput</a:t>
            </a:r>
            <a:r>
              <a:rPr lang="en-US" sz="1600" dirty="0">
                <a:latin typeface="Times New Roman" panose="02020603050405020304" pitchFamily="18" charset="0"/>
                <a:cs typeface="Times New Roman" panose="02020603050405020304" pitchFamily="18" charset="0"/>
              </a:rPr>
              <a:t>. Vis. (WACV), Mar. 2020, pp. 1545–1554.</a:t>
            </a:r>
            <a:endParaRPr lang="en-IN" altLang="en-US" sz="1800" dirty="0">
              <a:latin typeface="Times New Roman" panose="02020603050405020304" pitchFamily="18" charset="0"/>
              <a:cs typeface="Times New Roman" pitchFamily="18" charset="0"/>
            </a:endParaRPr>
          </a:p>
        </p:txBody>
      </p:sp>
      <p:sp>
        <p:nvSpPr>
          <p:cNvPr id="43011" name="Slide Number Placeholder 3"/>
          <p:cNvSpPr>
            <a:spLocks noGrp="1"/>
          </p:cNvSpPr>
          <p:nvPr>
            <p:ph type="sldNum" sz="quarter" idx="11"/>
          </p:nvPr>
        </p:nvSpPr>
        <p:spPr bwMode="auto">
          <a:noFill/>
          <a:ln>
            <a:miter lim="800000"/>
            <a:headEnd/>
            <a:tailEnd/>
          </a:ln>
        </p:spPr>
        <p:txBody>
          <a:bodyPr/>
          <a:lstStyle/>
          <a:p>
            <a:fld id="{B3EB0C57-71AC-4CFA-9908-3204BDB796AD}" type="slidenum">
              <a:rPr lang="en-US" altLang="en-US" smtClean="0"/>
              <a:pPr/>
              <a:t>18</a:t>
            </a:fld>
            <a:endParaRPr lang="en-US" altLang="en-US"/>
          </a:p>
        </p:txBody>
      </p:sp>
      <p:sp>
        <p:nvSpPr>
          <p:cNvPr id="43013" name="TextBox 4"/>
          <p:cNvSpPr txBox="1">
            <a:spLocks noChangeArrowheads="1"/>
          </p:cNvSpPr>
          <p:nvPr/>
        </p:nvSpPr>
        <p:spPr bwMode="auto">
          <a:xfrm>
            <a:off x="1828800" y="762000"/>
            <a:ext cx="4800600" cy="523220"/>
          </a:xfrm>
          <a:prstGeom prst="rect">
            <a:avLst/>
          </a:prstGeom>
          <a:noFill/>
          <a:ln w="9525">
            <a:noFill/>
            <a:miter lim="800000"/>
            <a:headEnd/>
            <a:tailEnd/>
          </a:ln>
        </p:spPr>
        <p:txBody>
          <a:bodyPr wrap="square">
            <a:spAutoFit/>
          </a:bodyPr>
          <a:lstStyle/>
          <a:p>
            <a:pPr algn="ctr">
              <a:buFont typeface="Wingdings" pitchFamily="2" charset="2"/>
              <a:buNone/>
            </a:pPr>
            <a:r>
              <a:rPr lang="en-IN" altLang="en-US" sz="2800" b="1" dirty="0">
                <a:solidFill>
                  <a:schemeClr val="accent2"/>
                </a:solidFill>
                <a:latin typeface="Times New Roman" pitchFamily="18" charset="0"/>
                <a:cs typeface="Times New Roman" pitchFamily="18" charset="0"/>
              </a:rPr>
              <a:t>REFERENCES</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3152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3F56411C-363E-487B-9C6B-BE66259049BC}" type="datetime1">
              <a:rPr lang="en-US" smtClean="0"/>
              <a:t>5/13/2025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514600"/>
            <a:ext cx="8229600" cy="1600200"/>
          </a:xfrm>
        </p:spPr>
        <p:txBody>
          <a:bodyPr/>
          <a:lstStyle/>
          <a:p>
            <a:pPr algn="ctr">
              <a:buNone/>
            </a:pPr>
            <a:r>
              <a:rPr lang="en-US" sz="8800" dirty="0">
                <a:solidFill>
                  <a:schemeClr val="accent2"/>
                </a:solidFill>
                <a:latin typeface="Times New Roman" pitchFamily="18" charset="0"/>
                <a:cs typeface="Times New Roman" pitchFamily="18" charset="0"/>
              </a:rPr>
              <a:t>Thank You</a:t>
            </a:r>
          </a:p>
        </p:txBody>
      </p:sp>
      <p:sp>
        <p:nvSpPr>
          <p:cNvPr id="4" name="Date Placeholder 3"/>
          <p:cNvSpPr>
            <a:spLocks noGrp="1"/>
          </p:cNvSpPr>
          <p:nvPr>
            <p:ph type="dt" sz="half" idx="10"/>
          </p:nvPr>
        </p:nvSpPr>
        <p:spPr/>
        <p:txBody>
          <a:bodyPr/>
          <a:lstStyle/>
          <a:p>
            <a:pPr>
              <a:defRPr/>
            </a:pPr>
            <a:fld id="{6D4BA2A8-E9C9-4709-A740-C10E3AAF2E49}" type="datetime1">
              <a:rPr lang="en-US" smtClean="0"/>
              <a:t>5/13/2025</a:t>
            </a:fld>
            <a:endParaRPr lang="en-US" dirty="0"/>
          </a:p>
        </p:txBody>
      </p:sp>
      <p:sp>
        <p:nvSpPr>
          <p:cNvPr id="5" name="Slide Number Placeholder 4"/>
          <p:cNvSpPr>
            <a:spLocks noGrp="1"/>
          </p:cNvSpPr>
          <p:nvPr>
            <p:ph type="sldNum" sz="quarter" idx="11"/>
          </p:nvPr>
        </p:nvSpPr>
        <p:spPr/>
        <p:txBody>
          <a:bodyPr/>
          <a:lstStyle/>
          <a:p>
            <a:pPr>
              <a:defRPr/>
            </a:pPr>
            <a:fld id="{185DA9AD-C277-403A-B4CE-CF633483B15C}" type="slidenum">
              <a:rPr lang="en-US" smtClean="0"/>
              <a:pPr>
                <a:defRPr/>
              </a:pPr>
              <a:t>19</a:t>
            </a:fld>
            <a:endParaRPr lang="en-US"/>
          </a:p>
        </p:txBody>
      </p:sp>
      <p:sp>
        <p:nvSpPr>
          <p:cNvPr id="6" name="Footer Placeholder 5"/>
          <p:cNvSpPr>
            <a:spLocks noGrp="1"/>
          </p:cNvSpPr>
          <p:nvPr>
            <p:ph type="ftr" sz="quarter" idx="12"/>
          </p:nvPr>
        </p:nvSpPr>
        <p:spPr/>
        <p:txBody>
          <a:bodyPr/>
          <a:lstStyle/>
          <a:p>
            <a:pPr>
              <a:defRPr/>
            </a:pPr>
            <a:r>
              <a:rPr lang="en-US"/>
              <a:t>DSEC</a:t>
            </a:r>
          </a:p>
        </p:txBody>
      </p:sp>
      <p:pic>
        <p:nvPicPr>
          <p:cNvPr id="7" name="Picture 2" descr="C:\Users\Lenovo\Downloads\22 (1).jpg"/>
          <p:cNvPicPr>
            <a:picLocks noChangeAspect="1" noChangeArrowheads="1"/>
          </p:cNvPicPr>
          <p:nvPr/>
        </p:nvPicPr>
        <p:blipFill>
          <a:blip r:embed="rId2"/>
          <a:srcRect b="14286"/>
          <a:stretch>
            <a:fillRect/>
          </a:stretch>
        </p:blipFill>
        <p:spPr bwMode="auto">
          <a:xfrm>
            <a:off x="7315200" y="228600"/>
            <a:ext cx="1213387" cy="1143000"/>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6400" y="381000"/>
            <a:ext cx="5486400" cy="993775"/>
          </a:xfrm>
        </p:spPr>
        <p:txBody>
          <a:bodyPr/>
          <a:lstStyle/>
          <a:p>
            <a:r>
              <a:rPr lang="en-US" sz="2800" b="1" dirty="0">
                <a:solidFill>
                  <a:schemeClr val="accent2"/>
                </a:solidFill>
                <a:latin typeface="Times New Roman" pitchFamily="18" charset="0"/>
                <a:cs typeface="Times New Roman" pitchFamily="18" charset="0"/>
              </a:rPr>
              <a:t>OUTLINE OF PRESENTATION</a:t>
            </a:r>
          </a:p>
        </p:txBody>
      </p:sp>
      <p:sp>
        <p:nvSpPr>
          <p:cNvPr id="3" name="Subtitle 2"/>
          <p:cNvSpPr>
            <a:spLocks noGrp="1"/>
          </p:cNvSpPr>
          <p:nvPr>
            <p:ph type="subTitle" idx="1"/>
          </p:nvPr>
        </p:nvSpPr>
        <p:spPr>
          <a:xfrm>
            <a:off x="838200" y="1981200"/>
            <a:ext cx="6400800" cy="3581400"/>
          </a:xfrm>
        </p:spPr>
        <p:txBody>
          <a:bodyPr/>
          <a:lstStyle/>
          <a:p>
            <a:pPr algn="l">
              <a:buFont typeface="Wingdings" pitchFamily="2" charset="2"/>
              <a:buChar char="q"/>
            </a:pPr>
            <a:r>
              <a:rPr lang="en-US" dirty="0">
                <a:solidFill>
                  <a:schemeClr val="tx1"/>
                </a:solidFill>
                <a:latin typeface="Times New Roman" pitchFamily="18" charset="0"/>
                <a:cs typeface="Times New Roman" pitchFamily="18" charset="0"/>
              </a:rPr>
              <a:t>Abstract</a:t>
            </a:r>
          </a:p>
          <a:p>
            <a:pPr algn="l">
              <a:buFont typeface="Wingdings" pitchFamily="2" charset="2"/>
              <a:buChar char="q"/>
            </a:pPr>
            <a:r>
              <a:rPr lang="en-US" dirty="0">
                <a:solidFill>
                  <a:schemeClr val="tx1"/>
                </a:solidFill>
                <a:latin typeface="Times New Roman" pitchFamily="18" charset="0"/>
                <a:cs typeface="Times New Roman" pitchFamily="18" charset="0"/>
              </a:rPr>
              <a:t>Introduction</a:t>
            </a:r>
          </a:p>
          <a:p>
            <a:pPr algn="l">
              <a:buFont typeface="Wingdings" pitchFamily="2" charset="2"/>
              <a:buChar char="q"/>
            </a:pPr>
            <a:r>
              <a:rPr lang="en-US" dirty="0">
                <a:solidFill>
                  <a:schemeClr val="tx1"/>
                </a:solidFill>
                <a:latin typeface="Times New Roman" pitchFamily="18" charset="0"/>
                <a:cs typeface="Times New Roman" pitchFamily="18" charset="0"/>
              </a:rPr>
              <a:t>Literature Review</a:t>
            </a:r>
          </a:p>
          <a:p>
            <a:pPr algn="l">
              <a:buFont typeface="Wingdings" pitchFamily="2" charset="2"/>
              <a:buChar char="q"/>
            </a:pPr>
            <a:r>
              <a:rPr lang="en-US" dirty="0">
                <a:solidFill>
                  <a:schemeClr val="tx1"/>
                </a:solidFill>
                <a:latin typeface="Times New Roman" pitchFamily="18" charset="0"/>
                <a:cs typeface="Times New Roman" pitchFamily="18" charset="0"/>
              </a:rPr>
              <a:t>Objective</a:t>
            </a:r>
          </a:p>
          <a:p>
            <a:pPr algn="l">
              <a:buFont typeface="Wingdings" pitchFamily="2" charset="2"/>
              <a:buChar char="q"/>
            </a:pPr>
            <a:r>
              <a:rPr lang="en-US" dirty="0">
                <a:solidFill>
                  <a:schemeClr val="tx1"/>
                </a:solidFill>
                <a:latin typeface="Times New Roman" pitchFamily="18" charset="0"/>
                <a:cs typeface="Times New Roman" pitchFamily="18" charset="0"/>
              </a:rPr>
              <a:t>Existing work</a:t>
            </a:r>
          </a:p>
          <a:p>
            <a:pPr algn="l">
              <a:buFont typeface="Wingdings" pitchFamily="2" charset="2"/>
              <a:buChar char="q"/>
            </a:pPr>
            <a:r>
              <a:rPr lang="en-US" dirty="0">
                <a:solidFill>
                  <a:schemeClr val="tx1"/>
                </a:solidFill>
                <a:latin typeface="Times New Roman" pitchFamily="18" charset="0"/>
                <a:cs typeface="Times New Roman" pitchFamily="18" charset="0"/>
              </a:rPr>
              <a:t>Proposed</a:t>
            </a:r>
          </a:p>
          <a:p>
            <a:pPr algn="l">
              <a:buFont typeface="Wingdings" pitchFamily="2" charset="2"/>
              <a:buChar char="q"/>
            </a:pPr>
            <a:r>
              <a:rPr lang="en-US" dirty="0">
                <a:solidFill>
                  <a:schemeClr val="tx1"/>
                </a:solidFill>
                <a:latin typeface="Times New Roman" pitchFamily="18" charset="0"/>
                <a:cs typeface="Times New Roman" pitchFamily="18" charset="0"/>
              </a:rPr>
              <a:t>Methodology</a:t>
            </a:r>
          </a:p>
          <a:p>
            <a:pPr algn="l">
              <a:buFont typeface="Wingdings" pitchFamily="2" charset="2"/>
              <a:buChar char="q"/>
            </a:pPr>
            <a:r>
              <a:rPr lang="en-US" dirty="0">
                <a:solidFill>
                  <a:schemeClr val="tx1"/>
                </a:solidFill>
                <a:latin typeface="Times New Roman" pitchFamily="18" charset="0"/>
                <a:cs typeface="Times New Roman" pitchFamily="18" charset="0"/>
              </a:rPr>
              <a:t>Result </a:t>
            </a:r>
          </a:p>
          <a:p>
            <a:pPr algn="l">
              <a:buFont typeface="Wingdings" pitchFamily="2" charset="2"/>
              <a:buChar char="q"/>
            </a:pPr>
            <a:r>
              <a:rPr lang="en-US" dirty="0">
                <a:solidFill>
                  <a:schemeClr val="tx1"/>
                </a:solidFill>
                <a:latin typeface="Times New Roman" pitchFamily="18" charset="0"/>
                <a:cs typeface="Times New Roman" pitchFamily="18" charset="0"/>
              </a:rPr>
              <a:t>Conclusion</a:t>
            </a:r>
          </a:p>
          <a:p>
            <a:pPr algn="l">
              <a:buFont typeface="Wingdings" pitchFamily="2" charset="2"/>
              <a:buChar char="q"/>
            </a:pPr>
            <a:r>
              <a:rPr lang="en-US" dirty="0">
                <a:solidFill>
                  <a:schemeClr val="tx1"/>
                </a:solidFill>
                <a:latin typeface="Times New Roman" pitchFamily="18" charset="0"/>
                <a:cs typeface="Times New Roman" pitchFamily="18" charset="0"/>
              </a:rPr>
              <a:t>References </a:t>
            </a:r>
          </a:p>
        </p:txBody>
      </p:sp>
      <p:sp>
        <p:nvSpPr>
          <p:cNvPr id="4" name="Slide Number Placeholder 3"/>
          <p:cNvSpPr>
            <a:spLocks noGrp="1"/>
          </p:cNvSpPr>
          <p:nvPr>
            <p:ph type="sldNum" sz="quarter" idx="12"/>
          </p:nvPr>
        </p:nvSpPr>
        <p:spPr/>
        <p:txBody>
          <a:bodyPr/>
          <a:lstStyle/>
          <a:p>
            <a:pPr>
              <a:defRPr/>
            </a:pPr>
            <a:fld id="{CFCF44B4-F023-44D1-B5E8-519C2255252B}" type="slidenum">
              <a:rPr lang="en-US" smtClean="0"/>
              <a:pPr>
                <a:defRPr/>
              </a:pPr>
              <a:t>2</a:t>
            </a:fld>
            <a:endParaRPr lang="en-US"/>
          </a:p>
        </p:txBody>
      </p:sp>
      <p:pic>
        <p:nvPicPr>
          <p:cNvPr id="5"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6" name="Date Placeholder 5"/>
          <p:cNvSpPr>
            <a:spLocks noGrp="1"/>
          </p:cNvSpPr>
          <p:nvPr>
            <p:ph type="dt" sz="half" idx="10"/>
          </p:nvPr>
        </p:nvSpPr>
        <p:spPr/>
        <p:txBody>
          <a:bodyPr/>
          <a:lstStyle/>
          <a:p>
            <a:pPr>
              <a:defRPr/>
            </a:pPr>
            <a:fld id="{2497AB4F-03F5-4A3B-9642-66C4031F17E4}" type="datetime1">
              <a:rPr lang="en-US" smtClean="0"/>
              <a:t>5/13/2025</a:t>
            </a:fld>
            <a:endParaRPr lang="en-US" dirty="0"/>
          </a:p>
        </p:txBody>
      </p:sp>
      <p:sp>
        <p:nvSpPr>
          <p:cNvPr id="7" name="Footer Placeholder 6"/>
          <p:cNvSpPr>
            <a:spLocks noGrp="1"/>
          </p:cNvSpPr>
          <p:nvPr>
            <p:ph type="ftr" sz="quarter" idx="11"/>
          </p:nvPr>
        </p:nvSpPr>
        <p:spPr/>
        <p:txBody>
          <a:bodyPr/>
          <a:lstStyle/>
          <a:p>
            <a:pPr>
              <a:defRPr/>
            </a:pPr>
            <a:r>
              <a:rPr lang="en-US"/>
              <a:t>DSEC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3</a:t>
            </a:fld>
            <a:endParaRPr lang="en-US" altLang="en-US"/>
          </a:p>
        </p:txBody>
      </p:sp>
      <p:sp>
        <p:nvSpPr>
          <p:cNvPr id="6149" name="TextBox 4"/>
          <p:cNvSpPr txBox="1">
            <a:spLocks noChangeArrowheads="1"/>
          </p:cNvSpPr>
          <p:nvPr/>
        </p:nvSpPr>
        <p:spPr bwMode="auto">
          <a:xfrm>
            <a:off x="2971800" y="609600"/>
            <a:ext cx="2971800" cy="523220"/>
          </a:xfrm>
          <a:prstGeom prst="rect">
            <a:avLst/>
          </a:prstGeom>
          <a:noFill/>
          <a:ln w="9525">
            <a:noFill/>
            <a:miter lim="800000"/>
            <a:headEnd/>
            <a:tailEnd/>
          </a:ln>
        </p:spPr>
        <p:txBody>
          <a:bodyPr>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ABSTRACT</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62483128-75EF-4AA4-9A85-26644726174C}" type="datetime1">
              <a:rPr lang="en-US" smtClean="0"/>
              <a:t>5/13/2025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
        <p:nvSpPr>
          <p:cNvPr id="3" name="Content Placeholder 2">
            <a:extLst>
              <a:ext uri="{FF2B5EF4-FFF2-40B4-BE49-F238E27FC236}">
                <a16:creationId xmlns:a16="http://schemas.microsoft.com/office/drawing/2014/main" id="{13BD7380-9D87-10B5-6ABB-F03F4EFBC1AF}"/>
              </a:ext>
            </a:extLst>
          </p:cNvPr>
          <p:cNvSpPr>
            <a:spLocks noGrp="1" noChangeArrowheads="1"/>
          </p:cNvSpPr>
          <p:nvPr>
            <p:ph idx="1"/>
          </p:nvPr>
        </p:nvSpPr>
        <p:spPr bwMode="auto">
          <a:xfrm>
            <a:off x="450850" y="2101684"/>
            <a:ext cx="7690439"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Scammers exploit digital job platforms for fraud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learning models (BERT, RoBERTa) used for detection</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formed by merging three sources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SMOTE applied to address class imbalance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Best result from BERT + SMODB SMOTE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Achieved ~90% accuracy and recall</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Content Placeholder 2"/>
          <p:cNvSpPr>
            <a:spLocks noGrp="1"/>
          </p:cNvSpPr>
          <p:nvPr>
            <p:ph idx="1"/>
          </p:nvPr>
        </p:nvSpPr>
        <p:spPr/>
        <p:txBody>
          <a:bodyPr/>
          <a:lstStyle/>
          <a:p>
            <a:pPr>
              <a:buFont typeface="Wingdings" pitchFamily="2" charset="2"/>
              <a:buNone/>
            </a:pPr>
            <a:endParaRPr lang="en-IN" altLang="en-US" sz="1800" b="1" dirty="0">
              <a:latin typeface="Times New Roman" pitchFamily="18" charset="0"/>
              <a:cs typeface="Times New Roman" pitchFamily="18" charset="0"/>
            </a:endParaRPr>
          </a:p>
          <a:p>
            <a:pPr>
              <a:buFont typeface="Wingdings" pitchFamily="2" charset="2"/>
              <a:buNone/>
            </a:pPr>
            <a:endParaRPr lang="en-IN" altLang="en-US" sz="1800" dirty="0">
              <a:latin typeface="Times New Roman" pitchFamily="18" charset="0"/>
              <a:cs typeface="Times New Roman" pitchFamily="18" charset="0"/>
            </a:endParaRPr>
          </a:p>
        </p:txBody>
      </p:sp>
      <p:sp>
        <p:nvSpPr>
          <p:cNvPr id="8195" name="Slide Number Placeholder 3"/>
          <p:cNvSpPr>
            <a:spLocks noGrp="1"/>
          </p:cNvSpPr>
          <p:nvPr>
            <p:ph type="sldNum" sz="quarter" idx="11"/>
          </p:nvPr>
        </p:nvSpPr>
        <p:spPr bwMode="auto">
          <a:noFill/>
          <a:ln>
            <a:miter lim="800000"/>
            <a:headEnd/>
            <a:tailEnd/>
          </a:ln>
        </p:spPr>
        <p:txBody>
          <a:bodyPr/>
          <a:lstStyle/>
          <a:p>
            <a:fld id="{041C1E74-C252-48E3-A3D3-8EFBC24B4EA4}" type="slidenum">
              <a:rPr lang="en-US" altLang="en-US" smtClean="0"/>
              <a:pPr/>
              <a:t>4</a:t>
            </a:fld>
            <a:endParaRPr lang="en-US" altLang="en-US"/>
          </a:p>
        </p:txBody>
      </p:sp>
      <p:sp>
        <p:nvSpPr>
          <p:cNvPr id="8223" name="TextBox 5"/>
          <p:cNvSpPr txBox="1">
            <a:spLocks noChangeArrowheads="1"/>
          </p:cNvSpPr>
          <p:nvPr/>
        </p:nvSpPr>
        <p:spPr bwMode="auto">
          <a:xfrm>
            <a:off x="3048000" y="533400"/>
            <a:ext cx="3200400" cy="523220"/>
          </a:xfrm>
          <a:prstGeom prst="rect">
            <a:avLst/>
          </a:prstGeom>
          <a:noFill/>
          <a:ln w="9525">
            <a:noFill/>
            <a:miter lim="800000"/>
            <a:headEnd/>
            <a:tailEnd/>
          </a:ln>
        </p:spPr>
        <p:txBody>
          <a:bodyPr wrap="square">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INTRODUCTION</a:t>
            </a:r>
          </a:p>
        </p:txBody>
      </p:sp>
      <p:pic>
        <p:nvPicPr>
          <p:cNvPr id="7"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8FC344DE-A037-4E0E-A87D-34E2227CE964}" type="datetime1">
              <a:rPr lang="en-US" smtClean="0"/>
              <a:t>5/13/2025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
        <p:nvSpPr>
          <p:cNvPr id="15" name="Rectangle 8">
            <a:extLst>
              <a:ext uri="{FF2B5EF4-FFF2-40B4-BE49-F238E27FC236}">
                <a16:creationId xmlns:a16="http://schemas.microsoft.com/office/drawing/2014/main" id="{12E56755-9908-CD3F-074C-57D8A7BAACCC}"/>
              </a:ext>
            </a:extLst>
          </p:cNvPr>
          <p:cNvSpPr>
            <a:spLocks noChangeArrowheads="1"/>
          </p:cNvSpPr>
          <p:nvPr/>
        </p:nvSpPr>
        <p:spPr bwMode="auto">
          <a:xfrm>
            <a:off x="609600" y="1754022"/>
            <a:ext cx="6020431"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Digital hiring has become the normal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Job platforms offer scalability and speed</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Surge in fake postings during/after COVID-19</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Need for secure recruitment ecosystems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Most systems lack fraud detection intelligence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Rise of cybercrime targeting job seekers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2800" b="1" dirty="0">
                <a:solidFill>
                  <a:schemeClr val="accent2"/>
                </a:solidFill>
                <a:latin typeface="Times New Roman" pitchFamily="18" charset="0"/>
                <a:cs typeface="Times New Roman" pitchFamily="18" charset="0"/>
              </a:rPr>
              <a:t>LITERATURE REVIEW</a:t>
            </a:r>
          </a:p>
        </p:txBody>
      </p:sp>
      <p:sp>
        <p:nvSpPr>
          <p:cNvPr id="9220" name="Slide Number Placeholder 3"/>
          <p:cNvSpPr>
            <a:spLocks noGrp="1"/>
          </p:cNvSpPr>
          <p:nvPr>
            <p:ph type="sldNum" sz="quarter" idx="11"/>
          </p:nvPr>
        </p:nvSpPr>
        <p:spPr bwMode="auto">
          <a:noFill/>
          <a:ln>
            <a:miter lim="800000"/>
            <a:headEnd/>
            <a:tailEnd/>
          </a:ln>
        </p:spPr>
        <p:txBody>
          <a:bodyPr/>
          <a:lstStyle/>
          <a:p>
            <a:fld id="{A7B4420E-CDEA-4F94-9737-1A97182BB4E8}" type="slidenum">
              <a:rPr lang="en-US" altLang="en-US" smtClean="0"/>
              <a:pPr/>
              <a:t>5</a:t>
            </a:fld>
            <a:endParaRPr lang="en-US" altLang="en-US"/>
          </a:p>
        </p:txBody>
      </p:sp>
      <p:pic>
        <p:nvPicPr>
          <p:cNvPr id="5"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9" name="Date Placeholder 8"/>
          <p:cNvSpPr>
            <a:spLocks noGrp="1"/>
          </p:cNvSpPr>
          <p:nvPr>
            <p:ph type="dt" sz="half" idx="10"/>
          </p:nvPr>
        </p:nvSpPr>
        <p:spPr/>
        <p:txBody>
          <a:bodyPr/>
          <a:lstStyle/>
          <a:p>
            <a:pPr>
              <a:defRPr/>
            </a:pPr>
            <a:fld id="{51566988-B1FF-4F6D-8C17-8CC2F0B83A59}" type="datetime1">
              <a:rPr lang="en-US" smtClean="0"/>
              <a:t>5/13/2025</a:t>
            </a:fld>
            <a:endParaRPr lang="en-US" dirty="0"/>
          </a:p>
        </p:txBody>
      </p:sp>
      <p:sp>
        <p:nvSpPr>
          <p:cNvPr id="10" name="Footer Placeholder 9"/>
          <p:cNvSpPr>
            <a:spLocks noGrp="1"/>
          </p:cNvSpPr>
          <p:nvPr>
            <p:ph type="ftr" sz="quarter" idx="12"/>
          </p:nvPr>
        </p:nvSpPr>
        <p:spPr/>
        <p:txBody>
          <a:bodyPr/>
          <a:lstStyle/>
          <a:p>
            <a:pPr>
              <a:defRPr/>
            </a:pPr>
            <a:r>
              <a:rPr lang="en-US"/>
              <a:t>DSEC</a:t>
            </a:r>
          </a:p>
        </p:txBody>
      </p:sp>
      <p:graphicFrame>
        <p:nvGraphicFramePr>
          <p:cNvPr id="4" name="Content Placeholder 3">
            <a:extLst>
              <a:ext uri="{FF2B5EF4-FFF2-40B4-BE49-F238E27FC236}">
                <a16:creationId xmlns:a16="http://schemas.microsoft.com/office/drawing/2014/main" id="{12CCAB87-84DB-20B5-10DD-D537CA4744F2}"/>
              </a:ext>
            </a:extLst>
          </p:cNvPr>
          <p:cNvGraphicFramePr>
            <a:graphicFrameLocks noGrp="1"/>
          </p:cNvGraphicFramePr>
          <p:nvPr>
            <p:ph idx="1"/>
            <p:extLst>
              <p:ext uri="{D42A27DB-BD31-4B8C-83A1-F6EECF244321}">
                <p14:modId xmlns:p14="http://schemas.microsoft.com/office/powerpoint/2010/main" val="332819038"/>
              </p:ext>
            </p:extLst>
          </p:nvPr>
        </p:nvGraphicFramePr>
        <p:xfrm>
          <a:off x="457200" y="1688904"/>
          <a:ext cx="8229600" cy="4102296"/>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3536054119"/>
                    </a:ext>
                  </a:extLst>
                </a:gridCol>
                <a:gridCol w="2057400">
                  <a:extLst>
                    <a:ext uri="{9D8B030D-6E8A-4147-A177-3AD203B41FA5}">
                      <a16:colId xmlns:a16="http://schemas.microsoft.com/office/drawing/2014/main" val="1091989256"/>
                    </a:ext>
                  </a:extLst>
                </a:gridCol>
                <a:gridCol w="1981200">
                  <a:extLst>
                    <a:ext uri="{9D8B030D-6E8A-4147-A177-3AD203B41FA5}">
                      <a16:colId xmlns:a16="http://schemas.microsoft.com/office/drawing/2014/main" val="886392529"/>
                    </a:ext>
                  </a:extLst>
                </a:gridCol>
                <a:gridCol w="2133600">
                  <a:extLst>
                    <a:ext uri="{9D8B030D-6E8A-4147-A177-3AD203B41FA5}">
                      <a16:colId xmlns:a16="http://schemas.microsoft.com/office/drawing/2014/main" val="1455541483"/>
                    </a:ext>
                  </a:extLst>
                </a:gridCol>
              </a:tblGrid>
              <a:tr h="637342">
                <a:tc>
                  <a:txBody>
                    <a:bodyPr/>
                    <a:lstStyle/>
                    <a:p>
                      <a:pPr algn="ctr"/>
                      <a:r>
                        <a:rPr lang="en-US" sz="2000" dirty="0">
                          <a:latin typeface="Times New Roman" pitchFamily="18" charset="0"/>
                          <a:cs typeface="Times New Roman" pitchFamily="18" charset="0"/>
                        </a:rPr>
                        <a:t>Title of the Paper</a:t>
                      </a:r>
                    </a:p>
                  </a:txBody>
                  <a:tcPr/>
                </a:tc>
                <a:tc>
                  <a:txBody>
                    <a:bodyPr/>
                    <a:lstStyle/>
                    <a:p>
                      <a:pPr algn="ctr"/>
                      <a:r>
                        <a:rPr lang="en-US" sz="2000" dirty="0">
                          <a:latin typeface="Times New Roman" pitchFamily="18" charset="0"/>
                          <a:cs typeface="Times New Roman" pitchFamily="18" charset="0"/>
                        </a:rPr>
                        <a:t>Journal Name</a:t>
                      </a:r>
                    </a:p>
                  </a:txBody>
                  <a:tcPr/>
                </a:tc>
                <a:tc>
                  <a:txBody>
                    <a:bodyPr/>
                    <a:lstStyle/>
                    <a:p>
                      <a:pPr algn="ctr"/>
                      <a:r>
                        <a:rPr lang="en-US" sz="2000" dirty="0">
                          <a:latin typeface="Times New Roman" pitchFamily="18" charset="0"/>
                          <a:cs typeface="Times New Roman" pitchFamily="18" charset="0"/>
                        </a:rPr>
                        <a:t>Author, Year</a:t>
                      </a:r>
                    </a:p>
                  </a:txBody>
                  <a:tcPr/>
                </a:tc>
                <a:tc>
                  <a:txBody>
                    <a:bodyPr/>
                    <a:lstStyle/>
                    <a:p>
                      <a:pPr algn="ctr"/>
                      <a:r>
                        <a:rPr lang="en-US" sz="2000" dirty="0">
                          <a:latin typeface="Times New Roman" pitchFamily="18" charset="0"/>
                          <a:cs typeface="Times New Roman" pitchFamily="18" charset="0"/>
                        </a:rPr>
                        <a:t>Content</a:t>
                      </a:r>
                    </a:p>
                  </a:txBody>
                  <a:tcPr/>
                </a:tc>
                <a:extLst>
                  <a:ext uri="{0D108BD9-81ED-4DB2-BD59-A6C34878D82A}">
                    <a16:rowId xmlns:a16="http://schemas.microsoft.com/office/drawing/2014/main" val="1844955577"/>
                  </a:ext>
                </a:extLst>
              </a:tr>
              <a:tr h="1053000">
                <a:tc>
                  <a:txBody>
                    <a:bodyPr/>
                    <a:lstStyle/>
                    <a:p>
                      <a:r>
                        <a:rPr lang="en-US" sz="1200" dirty="0"/>
                        <a:t>1. Online Recruitment Fraud Detection Using Machine Learning</a:t>
                      </a:r>
                    </a:p>
                  </a:txBody>
                  <a:tcPr/>
                </a:tc>
                <a:tc>
                  <a:txBody>
                    <a:bodyPr/>
                    <a:lstStyle/>
                    <a:p>
                      <a:r>
                        <a:rPr lang="en-US" sz="1200" dirty="0"/>
                        <a:t>Journal of Cybersecurity and Privacy</a:t>
                      </a:r>
                    </a:p>
                  </a:txBody>
                  <a:tcPr/>
                </a:tc>
                <a:tc>
                  <a:txBody>
                    <a:bodyPr/>
                    <a:lstStyle/>
                    <a:p>
                      <a:r>
                        <a:rPr lang="en-US" sz="1200" dirty="0"/>
                        <a:t>A. Sharma, R. Mehta, 2021</a:t>
                      </a:r>
                    </a:p>
                  </a:txBody>
                  <a:tcPr/>
                </a:tc>
                <a:tc>
                  <a:txBody>
                    <a:bodyPr/>
                    <a:lstStyle/>
                    <a:p>
                      <a:pPr algn="just"/>
                      <a:r>
                        <a:rPr lang="en-US" sz="1200" dirty="0"/>
                        <a:t>This paper investigates traditional machine learning models for detecting fraudulent job postings.</a:t>
                      </a:r>
                    </a:p>
                  </a:txBody>
                  <a:tcPr/>
                </a:tc>
                <a:extLst>
                  <a:ext uri="{0D108BD9-81ED-4DB2-BD59-A6C34878D82A}">
                    <a16:rowId xmlns:a16="http://schemas.microsoft.com/office/drawing/2014/main" val="3316353057"/>
                  </a:ext>
                </a:extLst>
              </a:tr>
              <a:tr h="1073489">
                <a:tc>
                  <a:txBody>
                    <a:bodyPr/>
                    <a:lstStyle/>
                    <a:p>
                      <a:pPr algn="l"/>
                      <a:r>
                        <a:rPr lang="en-US" sz="1200" dirty="0"/>
                        <a:t>2. Deep Learning Approaches to Fake Job Postings Detection</a:t>
                      </a:r>
                    </a:p>
                  </a:txBody>
                  <a:tcPr/>
                </a:tc>
                <a:tc>
                  <a:txBody>
                    <a:bodyPr/>
                    <a:lstStyle/>
                    <a:p>
                      <a:r>
                        <a:rPr lang="en-US" sz="1200" dirty="0"/>
                        <a:t>International Journal of Artificial Intelligence and Machine Learning</a:t>
                      </a:r>
                    </a:p>
                  </a:txBody>
                  <a:tcPr/>
                </a:tc>
                <a:tc>
                  <a:txBody>
                    <a:bodyPr/>
                    <a:lstStyle/>
                    <a:p>
                      <a:r>
                        <a:rPr lang="en-US" sz="1200" dirty="0"/>
                        <a:t>N. Gupta, M. Kumar, 2020</a:t>
                      </a:r>
                    </a:p>
                  </a:txBody>
                  <a:tcPr/>
                </a:tc>
                <a:tc>
                  <a:txBody>
                    <a:bodyPr/>
                    <a:lstStyle/>
                    <a:p>
                      <a:r>
                        <a:rPr lang="en-US" sz="1200" dirty="0"/>
                        <a:t>The authors compare deep learning approaches, particularly CNNs and RNNs, for identifying online recruitment fraud.</a:t>
                      </a:r>
                    </a:p>
                  </a:txBody>
                  <a:tcPr/>
                </a:tc>
                <a:extLst>
                  <a:ext uri="{0D108BD9-81ED-4DB2-BD59-A6C34878D82A}">
                    <a16:rowId xmlns:a16="http://schemas.microsoft.com/office/drawing/2014/main" val="4131289651"/>
                  </a:ext>
                </a:extLst>
              </a:tr>
              <a:tr h="1274767">
                <a:tc>
                  <a:txBody>
                    <a:bodyPr/>
                    <a:lstStyle/>
                    <a:p>
                      <a:r>
                        <a:rPr lang="en-US" sz="1200" dirty="0"/>
                        <a:t>3. SMOTE and Its Variants: A Comprehensive Review for Fraud Detection</a:t>
                      </a:r>
                    </a:p>
                  </a:txBody>
                  <a:tcPr/>
                </a:tc>
                <a:tc>
                  <a:txBody>
                    <a:bodyPr/>
                    <a:lstStyle/>
                    <a:p>
                      <a:r>
                        <a:rPr lang="en-US" sz="1200" dirty="0"/>
                        <a:t>International Journal of Data Science and Technology</a:t>
                      </a:r>
                    </a:p>
                  </a:txBody>
                  <a:tcPr/>
                </a:tc>
                <a:tc>
                  <a:txBody>
                    <a:bodyPr/>
                    <a:lstStyle/>
                    <a:p>
                      <a:r>
                        <a:rPr lang="en-US" sz="1200" dirty="0"/>
                        <a:t>S. Rao, A. Singh</a:t>
                      </a:r>
                      <a:r>
                        <a:rPr lang="sv-SE" sz="1200" dirty="0"/>
                        <a:t>,</a:t>
                      </a:r>
                    </a:p>
                    <a:p>
                      <a:r>
                        <a:rPr lang="sv-SE" sz="1200" dirty="0"/>
                        <a:t>2022</a:t>
                      </a:r>
                      <a:endParaRPr lang="en-US" sz="1200" dirty="0"/>
                    </a:p>
                  </a:txBody>
                  <a:tcPr/>
                </a:tc>
                <a:tc>
                  <a:txBody>
                    <a:bodyPr/>
                    <a:lstStyle/>
                    <a:p>
                      <a:r>
                        <a:rPr lang="en-US" sz="1200" dirty="0"/>
                        <a:t>This review paper provides an extensive look at the various SMOTE techniques, including their applications in fraud detection.</a:t>
                      </a:r>
                    </a:p>
                  </a:txBody>
                  <a:tcPr/>
                </a:tc>
                <a:extLst>
                  <a:ext uri="{0D108BD9-81ED-4DB2-BD59-A6C34878D82A}">
                    <a16:rowId xmlns:a16="http://schemas.microsoft.com/office/drawing/2014/main" val="141259873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sz="2800" b="1" dirty="0">
                <a:solidFill>
                  <a:schemeClr val="accent2"/>
                </a:solidFill>
                <a:latin typeface="Times New Roman" pitchFamily="18" charset="0"/>
                <a:cs typeface="Times New Roman" pitchFamily="18" charset="0"/>
              </a:rPr>
              <a:t>LITERATURE REVIEW</a:t>
            </a:r>
          </a:p>
        </p:txBody>
      </p:sp>
      <p:sp>
        <p:nvSpPr>
          <p:cNvPr id="9220" name="Slide Number Placeholder 3"/>
          <p:cNvSpPr>
            <a:spLocks noGrp="1"/>
          </p:cNvSpPr>
          <p:nvPr>
            <p:ph type="sldNum" sz="quarter" idx="11"/>
          </p:nvPr>
        </p:nvSpPr>
        <p:spPr bwMode="auto">
          <a:noFill/>
          <a:ln>
            <a:miter lim="800000"/>
            <a:headEnd/>
            <a:tailEnd/>
          </a:ln>
        </p:spPr>
        <p:txBody>
          <a:bodyPr/>
          <a:lstStyle/>
          <a:p>
            <a:fld id="{A7B4420E-CDEA-4F94-9737-1A97182BB4E8}" type="slidenum">
              <a:rPr lang="en-US" altLang="en-US" smtClean="0"/>
              <a:pPr/>
              <a:t>6</a:t>
            </a:fld>
            <a:endParaRPr lang="en-US" altLang="en-US"/>
          </a:p>
        </p:txBody>
      </p:sp>
      <p:pic>
        <p:nvPicPr>
          <p:cNvPr id="5"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9" name="Date Placeholder 8"/>
          <p:cNvSpPr>
            <a:spLocks noGrp="1"/>
          </p:cNvSpPr>
          <p:nvPr>
            <p:ph type="dt" sz="half" idx="10"/>
          </p:nvPr>
        </p:nvSpPr>
        <p:spPr/>
        <p:txBody>
          <a:bodyPr/>
          <a:lstStyle/>
          <a:p>
            <a:pPr>
              <a:defRPr/>
            </a:pPr>
            <a:fld id="{51566988-B1FF-4F6D-8C17-8CC2F0B83A59}" type="datetime1">
              <a:rPr lang="en-US" smtClean="0"/>
              <a:t>5/13/2025</a:t>
            </a:fld>
            <a:endParaRPr lang="en-US" dirty="0"/>
          </a:p>
        </p:txBody>
      </p:sp>
      <p:sp>
        <p:nvSpPr>
          <p:cNvPr id="10" name="Footer Placeholder 9"/>
          <p:cNvSpPr>
            <a:spLocks noGrp="1"/>
          </p:cNvSpPr>
          <p:nvPr>
            <p:ph type="ftr" sz="quarter" idx="12"/>
          </p:nvPr>
        </p:nvSpPr>
        <p:spPr/>
        <p:txBody>
          <a:bodyPr/>
          <a:lstStyle/>
          <a:p>
            <a:pPr>
              <a:defRPr/>
            </a:pPr>
            <a:r>
              <a:rPr lang="en-US"/>
              <a:t>DSEC</a:t>
            </a:r>
          </a:p>
        </p:txBody>
      </p:sp>
      <p:graphicFrame>
        <p:nvGraphicFramePr>
          <p:cNvPr id="4" name="Content Placeholder 3">
            <a:extLst>
              <a:ext uri="{FF2B5EF4-FFF2-40B4-BE49-F238E27FC236}">
                <a16:creationId xmlns:a16="http://schemas.microsoft.com/office/drawing/2014/main" id="{725CFAF3-6563-FB18-5F0C-A49D76C4E92D}"/>
              </a:ext>
            </a:extLst>
          </p:cNvPr>
          <p:cNvGraphicFramePr>
            <a:graphicFrameLocks noGrp="1"/>
          </p:cNvGraphicFramePr>
          <p:nvPr>
            <p:ph idx="1"/>
            <p:extLst>
              <p:ext uri="{D42A27DB-BD31-4B8C-83A1-F6EECF244321}">
                <p14:modId xmlns:p14="http://schemas.microsoft.com/office/powerpoint/2010/main" val="2904354454"/>
              </p:ext>
            </p:extLst>
          </p:nvPr>
        </p:nvGraphicFramePr>
        <p:xfrm>
          <a:off x="505326" y="1653696"/>
          <a:ext cx="8229600" cy="4213704"/>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737331668"/>
                    </a:ext>
                  </a:extLst>
                </a:gridCol>
                <a:gridCol w="2057400">
                  <a:extLst>
                    <a:ext uri="{9D8B030D-6E8A-4147-A177-3AD203B41FA5}">
                      <a16:colId xmlns:a16="http://schemas.microsoft.com/office/drawing/2014/main" val="251929626"/>
                    </a:ext>
                  </a:extLst>
                </a:gridCol>
                <a:gridCol w="1933074">
                  <a:extLst>
                    <a:ext uri="{9D8B030D-6E8A-4147-A177-3AD203B41FA5}">
                      <a16:colId xmlns:a16="http://schemas.microsoft.com/office/drawing/2014/main" val="3222339034"/>
                    </a:ext>
                  </a:extLst>
                </a:gridCol>
                <a:gridCol w="2181726">
                  <a:extLst>
                    <a:ext uri="{9D8B030D-6E8A-4147-A177-3AD203B41FA5}">
                      <a16:colId xmlns:a16="http://schemas.microsoft.com/office/drawing/2014/main" val="1505428241"/>
                    </a:ext>
                  </a:extLst>
                </a:gridCol>
              </a:tblGrid>
              <a:tr h="689601">
                <a:tc>
                  <a:txBody>
                    <a:bodyPr/>
                    <a:lstStyle/>
                    <a:p>
                      <a:pPr algn="ctr"/>
                      <a:r>
                        <a:rPr lang="en-US" sz="2000" dirty="0">
                          <a:latin typeface="Times New Roman" pitchFamily="18" charset="0"/>
                          <a:cs typeface="Times New Roman" pitchFamily="18" charset="0"/>
                        </a:rPr>
                        <a:t>Title of the Paper</a:t>
                      </a:r>
                    </a:p>
                  </a:txBody>
                  <a:tcPr/>
                </a:tc>
                <a:tc>
                  <a:txBody>
                    <a:bodyPr/>
                    <a:lstStyle/>
                    <a:p>
                      <a:pPr algn="ctr"/>
                      <a:r>
                        <a:rPr lang="en-US" sz="2000" dirty="0">
                          <a:latin typeface="Times New Roman" pitchFamily="18" charset="0"/>
                          <a:cs typeface="Times New Roman" pitchFamily="18" charset="0"/>
                        </a:rPr>
                        <a:t>Journal Name</a:t>
                      </a:r>
                    </a:p>
                  </a:txBody>
                  <a:tcPr/>
                </a:tc>
                <a:tc>
                  <a:txBody>
                    <a:bodyPr/>
                    <a:lstStyle/>
                    <a:p>
                      <a:pPr algn="ctr"/>
                      <a:r>
                        <a:rPr lang="en-US" sz="2000" dirty="0">
                          <a:latin typeface="Times New Roman" pitchFamily="18" charset="0"/>
                          <a:cs typeface="Times New Roman" pitchFamily="18" charset="0"/>
                        </a:rPr>
                        <a:t>Author, Year</a:t>
                      </a:r>
                    </a:p>
                  </a:txBody>
                  <a:tcPr/>
                </a:tc>
                <a:tc>
                  <a:txBody>
                    <a:bodyPr/>
                    <a:lstStyle/>
                    <a:p>
                      <a:pPr algn="ctr"/>
                      <a:r>
                        <a:rPr lang="en-US" sz="2000" dirty="0">
                          <a:latin typeface="Times New Roman" pitchFamily="18" charset="0"/>
                          <a:cs typeface="Times New Roman" pitchFamily="18" charset="0"/>
                        </a:rPr>
                        <a:t>Content</a:t>
                      </a:r>
                    </a:p>
                  </a:txBody>
                  <a:tcPr/>
                </a:tc>
                <a:extLst>
                  <a:ext uri="{0D108BD9-81ED-4DB2-BD59-A6C34878D82A}">
                    <a16:rowId xmlns:a16="http://schemas.microsoft.com/office/drawing/2014/main" val="1421924117"/>
                  </a:ext>
                </a:extLst>
              </a:tr>
              <a:tr h="1340484">
                <a:tc>
                  <a:txBody>
                    <a:bodyPr/>
                    <a:lstStyle/>
                    <a:p>
                      <a:r>
                        <a:rPr lang="en-US" sz="1200" dirty="0"/>
                        <a:t>4.Transformer Models for Text Classification in Cybercrime Detection</a:t>
                      </a:r>
                    </a:p>
                  </a:txBody>
                  <a:tcPr/>
                </a:tc>
                <a:tc>
                  <a:txBody>
                    <a:bodyPr/>
                    <a:lstStyle/>
                    <a:p>
                      <a:r>
                        <a:rPr lang="en-US" sz="1200" dirty="0"/>
                        <a:t>Journal of Information Security and Applications</a:t>
                      </a:r>
                    </a:p>
                  </a:txBody>
                  <a:tcPr/>
                </a:tc>
                <a:tc>
                  <a:txBody>
                    <a:bodyPr/>
                    <a:lstStyle/>
                    <a:p>
                      <a:r>
                        <a:rPr lang="en-US" sz="1200" dirty="0"/>
                        <a:t>L. Tan, J. Lee, 2023</a:t>
                      </a:r>
                    </a:p>
                  </a:txBody>
                  <a:tcPr/>
                </a:tc>
                <a:tc>
                  <a:txBody>
                    <a:bodyPr/>
                    <a:lstStyle/>
                    <a:p>
                      <a:r>
                        <a:rPr lang="en-US" sz="1200" dirty="0"/>
                        <a:t>This research explores the use of transformer-based models like BERT and RoBERTa in detecting cybercrimes, with a focus on text classification for fake job postings.</a:t>
                      </a:r>
                    </a:p>
                  </a:txBody>
                  <a:tcPr/>
                </a:tc>
                <a:extLst>
                  <a:ext uri="{0D108BD9-81ED-4DB2-BD59-A6C34878D82A}">
                    <a16:rowId xmlns:a16="http://schemas.microsoft.com/office/drawing/2014/main" val="716068734"/>
                  </a:ext>
                </a:extLst>
              </a:tr>
              <a:tr h="1349220">
                <a:tc>
                  <a:txBody>
                    <a:bodyPr/>
                    <a:lstStyle/>
                    <a:p>
                      <a:r>
                        <a:rPr lang="en-US" sz="1200" dirty="0"/>
                        <a:t>5. Robust Optimization for BERT in Fraudulent Job Posting Detection</a:t>
                      </a:r>
                    </a:p>
                  </a:txBody>
                  <a:tcPr/>
                </a:tc>
                <a:tc>
                  <a:txBody>
                    <a:bodyPr/>
                    <a:lstStyle/>
                    <a:p>
                      <a:r>
                        <a:rPr lang="en-US" sz="1200" dirty="0"/>
                        <a:t>IEEE Transactions on Neural Networks and Learning Systems</a:t>
                      </a:r>
                    </a:p>
                  </a:txBody>
                  <a:tcPr/>
                </a:tc>
                <a:tc>
                  <a:txBody>
                    <a:bodyPr/>
                    <a:lstStyle/>
                    <a:p>
                      <a:r>
                        <a:rPr lang="en-US" sz="1200" dirty="0"/>
                        <a:t>F. Zhao, H. Wu, 2021</a:t>
                      </a:r>
                    </a:p>
                  </a:txBody>
                  <a:tcPr/>
                </a:tc>
                <a:tc>
                  <a:txBody>
                    <a:bodyPr/>
                    <a:lstStyle/>
                    <a:p>
                      <a:r>
                        <a:rPr lang="en-US" sz="1200" dirty="0"/>
                        <a:t>This paper introduces a robust optimization method for pretraining BERT, improving its performance in identifying fraudulent job listings. </a:t>
                      </a:r>
                    </a:p>
                  </a:txBody>
                  <a:tcPr/>
                </a:tc>
                <a:extLst>
                  <a:ext uri="{0D108BD9-81ED-4DB2-BD59-A6C34878D82A}">
                    <a16:rowId xmlns:a16="http://schemas.microsoft.com/office/drawing/2014/main" val="4248777206"/>
                  </a:ext>
                </a:extLst>
              </a:tr>
              <a:tr h="821679">
                <a:tc>
                  <a:txBody>
                    <a:bodyPr/>
                    <a:lstStyle/>
                    <a:p>
                      <a:r>
                        <a:rPr lang="en-US" sz="1200" dirty="0"/>
                        <a:t>6. Enhancing Recruitment Fraud Detection Through Deep Learning and Text Mining</a:t>
                      </a:r>
                    </a:p>
                  </a:txBody>
                  <a:tcPr/>
                </a:tc>
                <a:tc>
                  <a:txBody>
                    <a:bodyPr/>
                    <a:lstStyle/>
                    <a:p>
                      <a:r>
                        <a:rPr lang="en-US" sz="1200" dirty="0"/>
                        <a:t>International Journal of Machine Learning and Data Mining</a:t>
                      </a:r>
                    </a:p>
                  </a:txBody>
                  <a:tcPr/>
                </a:tc>
                <a:tc>
                  <a:txBody>
                    <a:bodyPr/>
                    <a:lstStyle/>
                    <a:p>
                      <a:r>
                        <a:rPr lang="en-US" sz="1200" dirty="0"/>
                        <a:t>K. Singh, M. Sharma, 2020</a:t>
                      </a:r>
                    </a:p>
                  </a:txBody>
                  <a:tcPr/>
                </a:tc>
                <a:tc>
                  <a:txBody>
                    <a:bodyPr/>
                    <a:lstStyle/>
                    <a:p>
                      <a:r>
                        <a:rPr lang="en-US" sz="1200" dirty="0"/>
                        <a:t>This paper integrates deep learning techniques with text mining methods for fraud detection in job postings..</a:t>
                      </a:r>
                    </a:p>
                  </a:txBody>
                  <a:tcPr/>
                </a:tc>
                <a:extLst>
                  <a:ext uri="{0D108BD9-81ED-4DB2-BD59-A6C34878D82A}">
                    <a16:rowId xmlns:a16="http://schemas.microsoft.com/office/drawing/2014/main" val="3760930718"/>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7</a:t>
            </a:fld>
            <a:endParaRPr lang="en-US" altLang="en-US"/>
          </a:p>
        </p:txBody>
      </p:sp>
      <p:sp>
        <p:nvSpPr>
          <p:cNvPr id="6149" name="TextBox 4"/>
          <p:cNvSpPr txBox="1">
            <a:spLocks noChangeArrowheads="1"/>
          </p:cNvSpPr>
          <p:nvPr/>
        </p:nvSpPr>
        <p:spPr bwMode="auto">
          <a:xfrm>
            <a:off x="2971800" y="609600"/>
            <a:ext cx="2971800" cy="523220"/>
          </a:xfrm>
          <a:prstGeom prst="rect">
            <a:avLst/>
          </a:prstGeom>
          <a:noFill/>
          <a:ln w="9525">
            <a:noFill/>
            <a:miter lim="800000"/>
            <a:headEnd/>
            <a:tailEnd/>
          </a:ln>
        </p:spPr>
        <p:txBody>
          <a:bodyPr>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OBJECTIVE</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EE86B0DD-658F-45B4-B0E0-4364B463E924}" type="datetime1">
              <a:rPr lang="en-US" smtClean="0"/>
              <a:t>5/13/2025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
        <p:nvSpPr>
          <p:cNvPr id="12" name="Rectangle 4">
            <a:extLst>
              <a:ext uri="{FF2B5EF4-FFF2-40B4-BE49-F238E27FC236}">
                <a16:creationId xmlns:a16="http://schemas.microsoft.com/office/drawing/2014/main" id="{53D72723-8902-4B8E-0852-9694FF9F41A4}"/>
              </a:ext>
            </a:extLst>
          </p:cNvPr>
          <p:cNvSpPr>
            <a:spLocks noGrp="1" noChangeArrowheads="1"/>
          </p:cNvSpPr>
          <p:nvPr>
            <p:ph idx="1"/>
          </p:nvPr>
        </p:nvSpPr>
        <p:spPr bwMode="auto">
          <a:xfrm>
            <a:off x="457200" y="2133600"/>
            <a:ext cx="6463629" cy="21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Detect fake job postings using state-of-the-art DL</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 data imbalance and outdated datasets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 detection accuracy with modern methods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8</a:t>
            </a:fld>
            <a:endParaRPr lang="en-US" altLang="en-US"/>
          </a:p>
        </p:txBody>
      </p:sp>
      <p:sp>
        <p:nvSpPr>
          <p:cNvPr id="6149" name="TextBox 4"/>
          <p:cNvSpPr txBox="1">
            <a:spLocks noChangeArrowheads="1"/>
          </p:cNvSpPr>
          <p:nvPr/>
        </p:nvSpPr>
        <p:spPr bwMode="auto">
          <a:xfrm>
            <a:off x="2819400" y="609600"/>
            <a:ext cx="3733800" cy="523220"/>
          </a:xfrm>
          <a:prstGeom prst="rect">
            <a:avLst/>
          </a:prstGeom>
          <a:noFill/>
          <a:ln w="9525">
            <a:noFill/>
            <a:miter lim="800000"/>
            <a:headEnd/>
            <a:tailEnd/>
          </a:ln>
        </p:spPr>
        <p:txBody>
          <a:bodyPr wrap="square">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EXISTING WORK</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1D86F300-8D81-438B-B093-DDCB11EDCE3C}" type="datetime1">
              <a:rPr lang="en-US" smtClean="0"/>
              <a:t>5/13/2025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
        <p:nvSpPr>
          <p:cNvPr id="5" name="Rectangle 2">
            <a:extLst>
              <a:ext uri="{FF2B5EF4-FFF2-40B4-BE49-F238E27FC236}">
                <a16:creationId xmlns:a16="http://schemas.microsoft.com/office/drawing/2014/main" id="{067BE0A7-241B-E205-53A1-7B72915259D6}"/>
              </a:ext>
            </a:extLst>
          </p:cNvPr>
          <p:cNvSpPr>
            <a:spLocks noGrp="1" noChangeArrowheads="1"/>
          </p:cNvSpPr>
          <p:nvPr>
            <p:ph idx="1"/>
          </p:nvPr>
        </p:nvSpPr>
        <p:spPr bwMode="auto">
          <a:xfrm>
            <a:off x="457200" y="2072465"/>
            <a:ext cx="7435049" cy="21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Datasets used in earlier research</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Limitations: small size, old data, biased models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Common techniques: traditional ML, limited deep models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Slide Number Placeholder 3"/>
          <p:cNvSpPr>
            <a:spLocks noGrp="1"/>
          </p:cNvSpPr>
          <p:nvPr>
            <p:ph type="sldNum" sz="quarter" idx="11"/>
          </p:nvPr>
        </p:nvSpPr>
        <p:spPr bwMode="auto">
          <a:noFill/>
          <a:ln>
            <a:miter lim="800000"/>
            <a:headEnd/>
            <a:tailEnd/>
          </a:ln>
        </p:spPr>
        <p:txBody>
          <a:bodyPr/>
          <a:lstStyle/>
          <a:p>
            <a:fld id="{6A98F755-DECF-41BD-8AD1-512C19079234}" type="slidenum">
              <a:rPr lang="en-US" altLang="en-US" smtClean="0"/>
              <a:pPr/>
              <a:t>9</a:t>
            </a:fld>
            <a:endParaRPr lang="en-US" altLang="en-US"/>
          </a:p>
        </p:txBody>
      </p:sp>
      <p:sp>
        <p:nvSpPr>
          <p:cNvPr id="6149" name="TextBox 4"/>
          <p:cNvSpPr txBox="1">
            <a:spLocks noChangeArrowheads="1"/>
          </p:cNvSpPr>
          <p:nvPr/>
        </p:nvSpPr>
        <p:spPr bwMode="auto">
          <a:xfrm>
            <a:off x="2590800" y="609600"/>
            <a:ext cx="3733800" cy="523220"/>
          </a:xfrm>
          <a:prstGeom prst="rect">
            <a:avLst/>
          </a:prstGeom>
          <a:noFill/>
          <a:ln w="9525">
            <a:noFill/>
            <a:miter lim="800000"/>
            <a:headEnd/>
            <a:tailEnd/>
          </a:ln>
        </p:spPr>
        <p:txBody>
          <a:bodyPr wrap="square">
            <a:spAutoFit/>
          </a:bodyPr>
          <a:lstStyle/>
          <a:p>
            <a:pPr>
              <a:buFont typeface="Wingdings" pitchFamily="2" charset="2"/>
              <a:buNone/>
            </a:pPr>
            <a:r>
              <a:rPr lang="en-IN" altLang="en-US" sz="2800" b="1" dirty="0">
                <a:solidFill>
                  <a:schemeClr val="accent2"/>
                </a:solidFill>
                <a:latin typeface="Times New Roman" pitchFamily="18" charset="0"/>
                <a:cs typeface="Times New Roman" pitchFamily="18" charset="0"/>
              </a:rPr>
              <a:t>    PROPOSED WORK</a:t>
            </a:r>
          </a:p>
        </p:txBody>
      </p:sp>
      <p:pic>
        <p:nvPicPr>
          <p:cNvPr id="6" name="Picture 2" descr="C:\Users\Lenovo\Downloads\22 (1).jpg"/>
          <p:cNvPicPr>
            <a:picLocks noChangeAspect="1" noChangeArrowheads="1"/>
          </p:cNvPicPr>
          <p:nvPr/>
        </p:nvPicPr>
        <p:blipFill>
          <a:blip r:embed="rId2"/>
          <a:srcRect b="14286"/>
          <a:stretch>
            <a:fillRect/>
          </a:stretch>
        </p:blipFill>
        <p:spPr bwMode="auto">
          <a:xfrm>
            <a:off x="7467600" y="228600"/>
            <a:ext cx="1213387" cy="1143000"/>
          </a:xfrm>
          <a:prstGeom prst="rect">
            <a:avLst/>
          </a:prstGeom>
          <a:noFill/>
        </p:spPr>
      </p:pic>
      <p:sp>
        <p:nvSpPr>
          <p:cNvPr id="8" name="Date Placeholder 7"/>
          <p:cNvSpPr>
            <a:spLocks noGrp="1"/>
          </p:cNvSpPr>
          <p:nvPr>
            <p:ph type="dt" sz="half" idx="10"/>
          </p:nvPr>
        </p:nvSpPr>
        <p:spPr/>
        <p:txBody>
          <a:bodyPr/>
          <a:lstStyle/>
          <a:p>
            <a:pPr>
              <a:defRPr/>
            </a:pPr>
            <a:fld id="{DFA57AD9-55A8-4523-A70F-3BA03CC85143}" type="datetime1">
              <a:rPr lang="en-US" smtClean="0"/>
              <a:t>5/13/2025</a:t>
            </a:fld>
            <a:endParaRPr lang="en-US" dirty="0"/>
          </a:p>
        </p:txBody>
      </p:sp>
      <p:sp>
        <p:nvSpPr>
          <p:cNvPr id="9" name="Footer Placeholder 8"/>
          <p:cNvSpPr>
            <a:spLocks noGrp="1"/>
          </p:cNvSpPr>
          <p:nvPr>
            <p:ph type="ftr" sz="quarter" idx="12"/>
          </p:nvPr>
        </p:nvSpPr>
        <p:spPr/>
        <p:txBody>
          <a:bodyPr/>
          <a:lstStyle/>
          <a:p>
            <a:pPr>
              <a:defRPr/>
            </a:pPr>
            <a:r>
              <a:rPr lang="en-US"/>
              <a:t>DSEC</a:t>
            </a:r>
          </a:p>
        </p:txBody>
      </p:sp>
      <p:sp>
        <p:nvSpPr>
          <p:cNvPr id="4" name="Rectangle 2">
            <a:extLst>
              <a:ext uri="{FF2B5EF4-FFF2-40B4-BE49-F238E27FC236}">
                <a16:creationId xmlns:a16="http://schemas.microsoft.com/office/drawing/2014/main" id="{05AD2D75-ADAB-4D3B-B9F4-62766D41DD5E}"/>
              </a:ext>
            </a:extLst>
          </p:cNvPr>
          <p:cNvSpPr>
            <a:spLocks noGrp="1" noChangeArrowheads="1"/>
          </p:cNvSpPr>
          <p:nvPr>
            <p:ph idx="1"/>
          </p:nvPr>
        </p:nvSpPr>
        <p:spPr bwMode="auto">
          <a:xfrm>
            <a:off x="457200" y="1981200"/>
            <a:ext cx="6732933" cy="21957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New dataset created from three sources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BERT &amp; RoBERTa transformer models used</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Addressed imbalance using SMOTE and its variants</a:t>
            </a:r>
          </a:p>
        </p:txBody>
      </p:sp>
    </p:spTree>
  </p:cSld>
  <p:clrMapOvr>
    <a:masterClrMapping/>
  </p:clrMapOvr>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953</TotalTime>
  <Words>1154</Words>
  <Application>Microsoft Office PowerPoint</Application>
  <PresentationFormat>On-screen Show (4:3)</PresentationFormat>
  <Paragraphs>195</Paragraphs>
  <Slides>19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Times New Roman</vt:lpstr>
      <vt:lpstr>Wingdings</vt:lpstr>
      <vt:lpstr>Theme1</vt:lpstr>
      <vt:lpstr>Online Recruitment Fraud (ORF) Detection Using Deep Learning Approaches</vt:lpstr>
      <vt:lpstr>OUTLINE OF PRESENTATION</vt:lpstr>
      <vt:lpstr>PowerPoint Presentation</vt:lpstr>
      <vt:lpstr>PowerPoint Presentation</vt:lpstr>
      <vt:lpstr>LITERATURE REVIEW</vt:lpstr>
      <vt:lpstr>LITERATURE REVIEW</vt:lpstr>
      <vt:lpstr>PowerPoint Presentation</vt:lpstr>
      <vt:lpstr>PowerPoint Presentation</vt:lpstr>
      <vt:lpstr>PowerPoint Presentation</vt:lpstr>
      <vt:lpstr>PowerPoint Presentation</vt:lpstr>
      <vt:lpstr> METHODOLOGY</vt:lpstr>
      <vt:lpstr>RESULT</vt:lpstr>
      <vt:lpstr>RESULT</vt:lpstr>
      <vt:lpstr>RESULT</vt:lpstr>
      <vt:lpstr>RESULT</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007</dc:creator>
  <cp:lastModifiedBy>Raushan Kumar</cp:lastModifiedBy>
  <cp:revision>123</cp:revision>
  <dcterms:created xsi:type="dcterms:W3CDTF">2012-02-05T13:54:59Z</dcterms:created>
  <dcterms:modified xsi:type="dcterms:W3CDTF">2025-05-13T17:06:36Z</dcterms:modified>
</cp:coreProperties>
</file>