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4" r:id="rId8"/>
    <p:sldId id="30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98" d="100"/>
          <a:sy n="98" d="100"/>
        </p:scale>
        <p:origin x="1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000" dirty="0">
                <a:solidFill>
                  <a:schemeClr val="tx1"/>
                </a:solidFill>
              </a:rPr>
              <a:t>Marqeta Take Home Assignment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Anuj Tiwary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Part 1</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sz="half" idx="1"/>
            <p:extLst>
              <p:ext uri="{D42A27DB-BD31-4B8C-83A1-F6EECF244321}">
                <p14:modId xmlns:p14="http://schemas.microsoft.com/office/powerpoint/2010/main" val="3855794086"/>
              </p:ext>
            </p:extLst>
          </p:nvPr>
        </p:nvGraphicFramePr>
        <p:xfrm>
          <a:off x="5039377" y="250321"/>
          <a:ext cx="6685168" cy="3498420"/>
        </p:xfrm>
        <a:graphic>
          <a:graphicData uri="http://schemas.openxmlformats.org/drawingml/2006/table">
            <a:tbl>
              <a:tblPr firstRow="1" bandRow="1">
                <a:noFill/>
                <a:tableStyleId>{3B4B98B0-60AC-42C2-AFA5-B58CD77FA1E5}</a:tableStyleId>
              </a:tblPr>
              <a:tblGrid>
                <a:gridCol w="6685168">
                  <a:extLst>
                    <a:ext uri="{9D8B030D-6E8A-4147-A177-3AD203B41FA5}">
                      <a16:colId xmlns:a16="http://schemas.microsoft.com/office/drawing/2014/main" val="2981917977"/>
                    </a:ext>
                  </a:extLst>
                </a:gridCol>
              </a:tblGrid>
              <a:tr h="10136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cap="none" spc="60" dirty="0">
                          <a:solidFill>
                            <a:schemeClr val="bg1"/>
                          </a:solidFill>
                        </a:rPr>
                        <a:t>Q1</a:t>
                      </a:r>
                      <a:r>
                        <a:rPr lang="en-US" sz="1400" b="0" kern="1200" cap="none" spc="60" dirty="0">
                          <a:solidFill>
                            <a:schemeClr val="bg1"/>
                          </a:solidFill>
                          <a:latin typeface="+mn-lt"/>
                          <a:ea typeface="+mn-ea"/>
                          <a:cs typeface="+mn-cs"/>
                        </a:rPr>
                        <a:t>. Are there any instances that you believe there to be missing or incorrect data? If so, explain how you dealt with those data points. Explain why you think your choices are reasonable.</a:t>
                      </a:r>
                    </a:p>
                    <a:p>
                      <a:endParaRPr lang="en-US" sz="1400" b="0" cap="none" spc="60" dirty="0">
                        <a:solidFill>
                          <a:schemeClr val="bg1"/>
                        </a:solidFill>
                      </a:endParaRPr>
                    </a:p>
                  </a:txBody>
                  <a:tcPr marL="137786" marR="137786" marT="83404" marB="137786"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extLst>
                  <a:ext uri="{0D108BD9-81ED-4DB2-BD59-A6C34878D82A}">
                    <a16:rowId xmlns:a16="http://schemas.microsoft.com/office/drawing/2014/main" val="2580512675"/>
                  </a:ext>
                </a:extLst>
              </a:tr>
              <a:tr h="551135">
                <a:tc>
                  <a:txBody>
                    <a:bodyPr/>
                    <a:lstStyle/>
                    <a:p>
                      <a:r>
                        <a:rPr lang="en-US" sz="1050" b="1" cap="none" spc="0" dirty="0">
                          <a:solidFill>
                            <a:schemeClr val="tx1"/>
                          </a:solidFill>
                        </a:rPr>
                        <a:t>Missing Data?</a:t>
                      </a:r>
                      <a:r>
                        <a:rPr lang="en-US" sz="1050" cap="none" spc="0" dirty="0">
                          <a:solidFill>
                            <a:schemeClr val="tx1"/>
                          </a:solidFill>
                        </a:rPr>
                        <a:t> There are no missing data points in the two datasets (Table 1 below). However, there was one record which appeared to be incorrect in the </a:t>
                      </a:r>
                      <a:r>
                        <a:rPr lang="en-US" sz="1050" i="1" cap="none" spc="0" dirty="0">
                          <a:solidFill>
                            <a:schemeClr val="tx1"/>
                          </a:solidFill>
                        </a:rPr>
                        <a:t>spend </a:t>
                      </a:r>
                      <a:r>
                        <a:rPr lang="en-US" sz="1050" i="0" cap="none" spc="0" dirty="0">
                          <a:solidFill>
                            <a:schemeClr val="tx1"/>
                          </a:solidFill>
                        </a:rPr>
                        <a:t>transaction dataset – details below.</a:t>
                      </a:r>
                    </a:p>
                    <a:p>
                      <a:r>
                        <a:rPr lang="en-US" sz="1050" b="1" i="0" cap="none" spc="0" dirty="0">
                          <a:solidFill>
                            <a:schemeClr val="tx1"/>
                          </a:solidFill>
                        </a:rPr>
                        <a:t>Note: </a:t>
                      </a:r>
                      <a:r>
                        <a:rPr lang="en-US" sz="1050" i="0" cap="none" spc="0" dirty="0">
                          <a:solidFill>
                            <a:schemeClr val="tx1"/>
                          </a:solidFill>
                        </a:rPr>
                        <a:t>There were two accounts in the </a:t>
                      </a:r>
                      <a:r>
                        <a:rPr lang="en-US" sz="1050" i="1" cap="none" spc="0" dirty="0">
                          <a:solidFill>
                            <a:schemeClr val="tx1"/>
                          </a:solidFill>
                        </a:rPr>
                        <a:t>Spend </a:t>
                      </a:r>
                      <a:r>
                        <a:rPr lang="en-US" sz="1050" i="0" cap="none" spc="0" dirty="0">
                          <a:solidFill>
                            <a:schemeClr val="tx1"/>
                          </a:solidFill>
                        </a:rPr>
                        <a:t>dataset (Table 2) which didn’t have corresponding records in the </a:t>
                      </a:r>
                      <a:r>
                        <a:rPr lang="en-US" sz="1050" i="1" cap="none" spc="0" dirty="0">
                          <a:solidFill>
                            <a:schemeClr val="tx1"/>
                          </a:solidFill>
                        </a:rPr>
                        <a:t>Counts </a:t>
                      </a:r>
                      <a:r>
                        <a:rPr lang="en-US" sz="1050" i="0" cap="none" spc="0" dirty="0">
                          <a:solidFill>
                            <a:schemeClr val="tx1"/>
                          </a:solidFill>
                        </a:rPr>
                        <a:t>dataset. As there were only two out of 10000 records, it wouldn’t make a difference in our analysis and hence were removed.</a:t>
                      </a:r>
                      <a:endParaRPr lang="en-US" sz="1050" cap="none" spc="0" dirty="0">
                        <a:solidFill>
                          <a:schemeClr val="tx1"/>
                        </a:solidFill>
                      </a:endParaRPr>
                    </a:p>
                  </a:txBody>
                  <a:tcPr marL="137786" marR="137786" marT="83404" marB="13778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085369860"/>
                  </a:ext>
                </a:extLst>
              </a:tr>
              <a:tr h="551135">
                <a:tc>
                  <a:txBody>
                    <a:bodyPr/>
                    <a:lstStyle/>
                    <a:p>
                      <a:r>
                        <a:rPr lang="en-US" sz="1050" b="1" cap="none" spc="0" dirty="0">
                          <a:solidFill>
                            <a:schemeClr val="tx1"/>
                          </a:solidFill>
                        </a:rPr>
                        <a:t>Incorrect Data?</a:t>
                      </a:r>
                      <a:r>
                        <a:rPr lang="en-US" sz="1050" cap="none" spc="0" dirty="0">
                          <a:solidFill>
                            <a:schemeClr val="tx1"/>
                          </a:solidFill>
                        </a:rPr>
                        <a:t> The box plots below depicts an incorrect data point in the </a:t>
                      </a:r>
                      <a:r>
                        <a:rPr lang="en-US" sz="1050" i="1" cap="none" spc="0" dirty="0">
                          <a:solidFill>
                            <a:schemeClr val="tx1"/>
                          </a:solidFill>
                        </a:rPr>
                        <a:t>date </a:t>
                      </a:r>
                      <a:r>
                        <a:rPr lang="en-US" sz="1050" i="0" cap="none" spc="0" dirty="0">
                          <a:solidFill>
                            <a:schemeClr val="tx1"/>
                          </a:solidFill>
                        </a:rPr>
                        <a:t>field in the </a:t>
                      </a:r>
                      <a:r>
                        <a:rPr lang="en-US" sz="1050" i="1" cap="none" spc="0" dirty="0">
                          <a:solidFill>
                            <a:schemeClr val="tx1"/>
                          </a:solidFill>
                        </a:rPr>
                        <a:t>Spend </a:t>
                      </a:r>
                      <a:r>
                        <a:rPr lang="en-US" sz="1050" i="0" cap="none" spc="0" dirty="0">
                          <a:solidFill>
                            <a:schemeClr val="tx1"/>
                          </a:solidFill>
                        </a:rPr>
                        <a:t>dataset (Fig 1), and no outlier or incorrect data point in the </a:t>
                      </a:r>
                      <a:r>
                        <a:rPr lang="en-US" sz="1050" i="1" cap="none" spc="0" dirty="0">
                          <a:solidFill>
                            <a:schemeClr val="tx1"/>
                          </a:solidFill>
                        </a:rPr>
                        <a:t>Counts </a:t>
                      </a:r>
                      <a:r>
                        <a:rPr lang="en-US" sz="1050" i="0" cap="none" spc="0" dirty="0">
                          <a:solidFill>
                            <a:schemeClr val="tx1"/>
                          </a:solidFill>
                        </a:rPr>
                        <a:t>dataset (Fig 2). </a:t>
                      </a:r>
                    </a:p>
                    <a:p>
                      <a:r>
                        <a:rPr lang="en-US" sz="1050" i="0" cap="none" spc="0" dirty="0">
                          <a:solidFill>
                            <a:schemeClr val="tx1"/>
                          </a:solidFill>
                        </a:rPr>
                        <a:t>There were 577 transactions for this account, and all transactions but this one had matching date in </a:t>
                      </a:r>
                      <a:r>
                        <a:rPr lang="en-US" sz="1050" i="1" cap="none" spc="0" dirty="0">
                          <a:solidFill>
                            <a:schemeClr val="tx1"/>
                          </a:solidFill>
                        </a:rPr>
                        <a:t>Counts </a:t>
                      </a:r>
                      <a:r>
                        <a:rPr lang="en-US" sz="1050" i="0" cap="none" spc="0" dirty="0">
                          <a:solidFill>
                            <a:schemeClr val="tx1"/>
                          </a:solidFill>
                        </a:rPr>
                        <a:t>dataset, it was assumed that this incorrect data point (1973-04-05) corresponded to the only non-matching date record and hence was replaced with that date (2017-08-06).</a:t>
                      </a:r>
                      <a:endParaRPr lang="en-US" sz="1050" cap="none" spc="0" dirty="0">
                        <a:solidFill>
                          <a:schemeClr val="tx1"/>
                        </a:solidFill>
                      </a:endParaRPr>
                    </a:p>
                  </a:txBody>
                  <a:tcPr marL="137786" marR="137786" marT="83404" marB="13778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52228359"/>
                  </a:ext>
                </a:extLst>
              </a:tr>
              <a:tr h="374288">
                <a:tc>
                  <a:txBody>
                    <a:bodyPr/>
                    <a:lstStyle/>
                    <a:p>
                      <a:endParaRPr lang="en-US" sz="1050" b="1" cap="none" spc="0" dirty="0">
                        <a:solidFill>
                          <a:schemeClr val="tx1"/>
                        </a:solidFill>
                      </a:endParaRPr>
                    </a:p>
                  </a:txBody>
                  <a:tcPr marL="137786" marR="137786" marT="83404" marB="1377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
        <p:nvSpPr>
          <p:cNvPr id="5" name="TextBox 4">
            <a:extLst>
              <a:ext uri="{FF2B5EF4-FFF2-40B4-BE49-F238E27FC236}">
                <a16:creationId xmlns:a16="http://schemas.microsoft.com/office/drawing/2014/main" id="{496FCEDC-7F6F-448D-8C8C-24F550E671F3}"/>
              </a:ext>
            </a:extLst>
          </p:cNvPr>
          <p:cNvSpPr txBox="1"/>
          <p:nvPr/>
        </p:nvSpPr>
        <p:spPr>
          <a:xfrm>
            <a:off x="573851" y="4039340"/>
            <a:ext cx="3819149" cy="1569660"/>
          </a:xfrm>
          <a:prstGeom prst="rect">
            <a:avLst/>
          </a:prstGeom>
          <a:noFill/>
        </p:spPr>
        <p:txBody>
          <a:bodyPr wrap="square" rtlCol="0">
            <a:spAutoFit/>
          </a:bodyPr>
          <a:lstStyle/>
          <a:p>
            <a:r>
              <a:rPr lang="en-US" sz="1600" dirty="0">
                <a:solidFill>
                  <a:srgbClr val="FFFFFF"/>
                </a:solidFill>
              </a:rPr>
              <a:t>Answer the following questions, and accompany with a simple graphic, table, or chart if it helps to answer the question succinctly. Be sure to state any assumptions or logic you might have made to answer the question.</a:t>
            </a:r>
          </a:p>
        </p:txBody>
      </p:sp>
      <p:pic>
        <p:nvPicPr>
          <p:cNvPr id="7" name="Picture 6">
            <a:extLst>
              <a:ext uri="{FF2B5EF4-FFF2-40B4-BE49-F238E27FC236}">
                <a16:creationId xmlns:a16="http://schemas.microsoft.com/office/drawing/2014/main" id="{637E03DE-653A-4576-9B6B-7D448DBD18C7}"/>
              </a:ext>
            </a:extLst>
          </p:cNvPr>
          <p:cNvPicPr>
            <a:picLocks noChangeAspect="1"/>
          </p:cNvPicPr>
          <p:nvPr/>
        </p:nvPicPr>
        <p:blipFill>
          <a:blip r:embed="rId3"/>
          <a:stretch>
            <a:fillRect/>
          </a:stretch>
        </p:blipFill>
        <p:spPr>
          <a:xfrm>
            <a:off x="5085085" y="3415141"/>
            <a:ext cx="3725533" cy="2259004"/>
          </a:xfrm>
          <a:prstGeom prst="rect">
            <a:avLst/>
          </a:prstGeom>
        </p:spPr>
      </p:pic>
      <p:pic>
        <p:nvPicPr>
          <p:cNvPr id="10" name="Picture 9">
            <a:extLst>
              <a:ext uri="{FF2B5EF4-FFF2-40B4-BE49-F238E27FC236}">
                <a16:creationId xmlns:a16="http://schemas.microsoft.com/office/drawing/2014/main" id="{6D1A7549-7D04-46C9-BB36-A666F07B8ABA}"/>
              </a:ext>
            </a:extLst>
          </p:cNvPr>
          <p:cNvPicPr>
            <a:picLocks noChangeAspect="1"/>
          </p:cNvPicPr>
          <p:nvPr/>
        </p:nvPicPr>
        <p:blipFill>
          <a:blip r:embed="rId4"/>
          <a:stretch>
            <a:fillRect/>
          </a:stretch>
        </p:blipFill>
        <p:spPr>
          <a:xfrm>
            <a:off x="9238556" y="3373663"/>
            <a:ext cx="2376860" cy="1526952"/>
          </a:xfrm>
          <a:prstGeom prst="rect">
            <a:avLst/>
          </a:prstGeom>
        </p:spPr>
      </p:pic>
      <p:pic>
        <p:nvPicPr>
          <p:cNvPr id="14" name="Picture 13">
            <a:extLst>
              <a:ext uri="{FF2B5EF4-FFF2-40B4-BE49-F238E27FC236}">
                <a16:creationId xmlns:a16="http://schemas.microsoft.com/office/drawing/2014/main" id="{35AF09F0-5C91-4906-8A9C-F05189326721}"/>
              </a:ext>
            </a:extLst>
          </p:cNvPr>
          <p:cNvPicPr>
            <a:picLocks noChangeAspect="1"/>
          </p:cNvPicPr>
          <p:nvPr/>
        </p:nvPicPr>
        <p:blipFill>
          <a:blip r:embed="rId5"/>
          <a:stretch>
            <a:fillRect/>
          </a:stretch>
        </p:blipFill>
        <p:spPr>
          <a:xfrm>
            <a:off x="9192315" y="5062875"/>
            <a:ext cx="2348273" cy="1551020"/>
          </a:xfrm>
          <a:prstGeom prst="rect">
            <a:avLst/>
          </a:prstGeom>
        </p:spPr>
      </p:pic>
      <p:sp>
        <p:nvSpPr>
          <p:cNvPr id="16" name="TextBox 15">
            <a:extLst>
              <a:ext uri="{FF2B5EF4-FFF2-40B4-BE49-F238E27FC236}">
                <a16:creationId xmlns:a16="http://schemas.microsoft.com/office/drawing/2014/main" id="{11206E60-8257-45B7-B3CF-4C2D86392FE7}"/>
              </a:ext>
            </a:extLst>
          </p:cNvPr>
          <p:cNvSpPr txBox="1"/>
          <p:nvPr/>
        </p:nvSpPr>
        <p:spPr>
          <a:xfrm>
            <a:off x="9052712" y="4831414"/>
            <a:ext cx="2914655" cy="246221"/>
          </a:xfrm>
          <a:prstGeom prst="rect">
            <a:avLst/>
          </a:prstGeom>
          <a:noFill/>
        </p:spPr>
        <p:txBody>
          <a:bodyPr wrap="square" rtlCol="0">
            <a:spAutoFit/>
          </a:bodyPr>
          <a:lstStyle/>
          <a:p>
            <a:r>
              <a:rPr lang="en-US" sz="1000" dirty="0"/>
              <a:t>Fig 1. Outlier (incorrect data) in the </a:t>
            </a:r>
            <a:r>
              <a:rPr lang="en-US" sz="1000" i="1" dirty="0"/>
              <a:t>Spend</a:t>
            </a:r>
            <a:r>
              <a:rPr lang="en-US" sz="1000" dirty="0"/>
              <a:t> dataset</a:t>
            </a:r>
          </a:p>
        </p:txBody>
      </p:sp>
      <p:sp>
        <p:nvSpPr>
          <p:cNvPr id="18" name="TextBox 17">
            <a:extLst>
              <a:ext uri="{FF2B5EF4-FFF2-40B4-BE49-F238E27FC236}">
                <a16:creationId xmlns:a16="http://schemas.microsoft.com/office/drawing/2014/main" id="{85A7FCA3-CAF9-4134-A585-F78C90638DC4}"/>
              </a:ext>
            </a:extLst>
          </p:cNvPr>
          <p:cNvSpPr txBox="1"/>
          <p:nvPr/>
        </p:nvSpPr>
        <p:spPr>
          <a:xfrm>
            <a:off x="9102930" y="6538259"/>
            <a:ext cx="2814221" cy="246221"/>
          </a:xfrm>
          <a:prstGeom prst="rect">
            <a:avLst/>
          </a:prstGeom>
          <a:noFill/>
        </p:spPr>
        <p:txBody>
          <a:bodyPr wrap="square" rtlCol="0">
            <a:spAutoFit/>
          </a:bodyPr>
          <a:lstStyle/>
          <a:p>
            <a:r>
              <a:rPr lang="en-US" sz="1000" dirty="0"/>
              <a:t>Fig 2. No outliers detected in the </a:t>
            </a:r>
            <a:r>
              <a:rPr lang="en-US" sz="1000" i="1" dirty="0"/>
              <a:t>Counts </a:t>
            </a:r>
            <a:r>
              <a:rPr lang="en-US" sz="1000" dirty="0"/>
              <a:t>dataset</a:t>
            </a:r>
          </a:p>
        </p:txBody>
      </p:sp>
      <p:sp>
        <p:nvSpPr>
          <p:cNvPr id="19" name="TextBox 18">
            <a:extLst>
              <a:ext uri="{FF2B5EF4-FFF2-40B4-BE49-F238E27FC236}">
                <a16:creationId xmlns:a16="http://schemas.microsoft.com/office/drawing/2014/main" id="{B718A711-47C3-4184-977F-1312FF249255}"/>
              </a:ext>
            </a:extLst>
          </p:cNvPr>
          <p:cNvSpPr txBox="1"/>
          <p:nvPr/>
        </p:nvSpPr>
        <p:spPr>
          <a:xfrm>
            <a:off x="4879215" y="5674145"/>
            <a:ext cx="4429195" cy="246221"/>
          </a:xfrm>
          <a:prstGeom prst="rect">
            <a:avLst/>
          </a:prstGeom>
          <a:noFill/>
        </p:spPr>
        <p:txBody>
          <a:bodyPr wrap="square" rtlCol="0">
            <a:spAutoFit/>
          </a:bodyPr>
          <a:lstStyle/>
          <a:p>
            <a:r>
              <a:rPr lang="en-US" sz="1000" dirty="0"/>
              <a:t>Table 1. There are no missing or null records in the two datasets as seen above</a:t>
            </a:r>
          </a:p>
        </p:txBody>
      </p:sp>
      <p:pic>
        <p:nvPicPr>
          <p:cNvPr id="21" name="Picture 20">
            <a:extLst>
              <a:ext uri="{FF2B5EF4-FFF2-40B4-BE49-F238E27FC236}">
                <a16:creationId xmlns:a16="http://schemas.microsoft.com/office/drawing/2014/main" id="{E4392609-8352-4493-ABE0-AB8DD4FBF455}"/>
              </a:ext>
            </a:extLst>
          </p:cNvPr>
          <p:cNvPicPr>
            <a:picLocks noChangeAspect="1"/>
          </p:cNvPicPr>
          <p:nvPr/>
        </p:nvPicPr>
        <p:blipFill>
          <a:blip r:embed="rId6"/>
          <a:stretch>
            <a:fillRect/>
          </a:stretch>
        </p:blipFill>
        <p:spPr>
          <a:xfrm>
            <a:off x="5289452" y="5913649"/>
            <a:ext cx="3358548" cy="645179"/>
          </a:xfrm>
          <a:prstGeom prst="rect">
            <a:avLst/>
          </a:prstGeom>
        </p:spPr>
      </p:pic>
      <p:sp>
        <p:nvSpPr>
          <p:cNvPr id="22" name="TextBox 21">
            <a:extLst>
              <a:ext uri="{FF2B5EF4-FFF2-40B4-BE49-F238E27FC236}">
                <a16:creationId xmlns:a16="http://schemas.microsoft.com/office/drawing/2014/main" id="{2112676F-5DBF-40FD-AE8A-FDB4A0F98F22}"/>
              </a:ext>
            </a:extLst>
          </p:cNvPr>
          <p:cNvSpPr txBox="1"/>
          <p:nvPr/>
        </p:nvSpPr>
        <p:spPr>
          <a:xfrm>
            <a:off x="4879214" y="6518150"/>
            <a:ext cx="4429195" cy="246221"/>
          </a:xfrm>
          <a:prstGeom prst="rect">
            <a:avLst/>
          </a:prstGeom>
          <a:noFill/>
        </p:spPr>
        <p:txBody>
          <a:bodyPr wrap="square" rtlCol="0">
            <a:spAutoFit/>
          </a:bodyPr>
          <a:lstStyle/>
          <a:p>
            <a:r>
              <a:rPr lang="en-US" sz="1000" dirty="0"/>
              <a:t>Table 2. Two records present in </a:t>
            </a:r>
            <a:r>
              <a:rPr lang="en-US" sz="1000" i="1" dirty="0"/>
              <a:t>Spend,</a:t>
            </a:r>
            <a:r>
              <a:rPr lang="en-US" sz="1000" dirty="0"/>
              <a:t> not present in </a:t>
            </a:r>
            <a:r>
              <a:rPr lang="en-US" sz="1000" i="1" dirty="0"/>
              <a:t>Counts</a:t>
            </a:r>
            <a:endParaRPr lang="en-US" sz="1000" dirty="0"/>
          </a:p>
        </p:txBody>
      </p:sp>
    </p:spTree>
    <p:extLst>
      <p:ext uri="{BB962C8B-B14F-4D97-AF65-F5344CB8AC3E}">
        <p14:creationId xmlns:p14="http://schemas.microsoft.com/office/powerpoint/2010/main" val="401723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2133600" y="287338"/>
            <a:ext cx="10058400" cy="1449387"/>
          </a:xfrm>
        </p:spPr>
        <p:txBody>
          <a:bodyPr vert="horz" lIns="91440" tIns="45720" rIns="91440" bIns="45720" rtlCol="0" anchor="b">
            <a:normAutofit/>
          </a:bodyPr>
          <a:lstStyle/>
          <a:p>
            <a:r>
              <a:rPr lang="en-US" sz="4400" dirty="0">
                <a:solidFill>
                  <a:srgbClr val="FFFFFF"/>
                </a:solidFill>
              </a:rPr>
              <a:t>Part 1</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sz="half" idx="4294967295"/>
            <p:extLst>
              <p:ext uri="{D42A27DB-BD31-4B8C-83A1-F6EECF244321}">
                <p14:modId xmlns:p14="http://schemas.microsoft.com/office/powerpoint/2010/main" val="1517360252"/>
              </p:ext>
            </p:extLst>
          </p:nvPr>
        </p:nvGraphicFramePr>
        <p:xfrm>
          <a:off x="257276" y="411680"/>
          <a:ext cx="11677447" cy="2713560"/>
        </p:xfrm>
        <a:graphic>
          <a:graphicData uri="http://schemas.openxmlformats.org/drawingml/2006/table">
            <a:tbl>
              <a:tblPr firstRow="1" bandRow="1">
                <a:noFill/>
                <a:tableStyleId>{3B4B98B0-60AC-42C2-AFA5-B58CD77FA1E5}</a:tableStyleId>
              </a:tblPr>
              <a:tblGrid>
                <a:gridCol w="11677447">
                  <a:extLst>
                    <a:ext uri="{9D8B030D-6E8A-4147-A177-3AD203B41FA5}">
                      <a16:colId xmlns:a16="http://schemas.microsoft.com/office/drawing/2014/main" val="2981917977"/>
                    </a:ext>
                  </a:extLst>
                </a:gridCol>
              </a:tblGrid>
              <a:tr h="506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cap="none" spc="60" dirty="0">
                          <a:solidFill>
                            <a:schemeClr val="bg1"/>
                          </a:solidFill>
                        </a:rPr>
                        <a:t>Q2</a:t>
                      </a:r>
                      <a:r>
                        <a:rPr lang="en-US" sz="2400" b="0" kern="1200" cap="none" spc="60" dirty="0">
                          <a:solidFill>
                            <a:schemeClr val="bg1"/>
                          </a:solidFill>
                          <a:latin typeface="+mn-lt"/>
                          <a:ea typeface="+mn-ea"/>
                          <a:cs typeface="+mn-cs"/>
                        </a:rPr>
                        <a:t>. How are the accounts distributed by average transaction size?</a:t>
                      </a:r>
                      <a:endParaRPr lang="en-US" sz="2400" b="0" cap="none" spc="60" dirty="0">
                        <a:solidFill>
                          <a:schemeClr val="bg1"/>
                        </a:solidFill>
                      </a:endParaRPr>
                    </a:p>
                  </a:txBody>
                  <a:tcPr marL="137786" marR="137786" marT="83404" marB="137786"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extLst>
                  <a:ext uri="{0D108BD9-81ED-4DB2-BD59-A6C34878D82A}">
                    <a16:rowId xmlns:a16="http://schemas.microsoft.com/office/drawing/2014/main" val="2580512675"/>
                  </a:ext>
                </a:extLst>
              </a:tr>
              <a:tr h="670615">
                <a:tc>
                  <a:txBody>
                    <a:bodyPr/>
                    <a:lstStyle/>
                    <a:p>
                      <a:r>
                        <a:rPr lang="en-US" sz="1600" b="0" cap="none" spc="0" dirty="0">
                          <a:solidFill>
                            <a:schemeClr val="tx1"/>
                          </a:solidFill>
                        </a:rPr>
                        <a:t>The boxplot for average transaction amount (total amount/total number of transactions) shows that the distribution is </a:t>
                      </a:r>
                      <a:r>
                        <a:rPr lang="en-US" sz="1600" b="1" cap="none" spc="0" dirty="0">
                          <a:solidFill>
                            <a:schemeClr val="tx1"/>
                          </a:solidFill>
                        </a:rPr>
                        <a:t>right-skewed</a:t>
                      </a:r>
                      <a:r>
                        <a:rPr lang="en-US" sz="1600" b="0" cap="none" spc="0" dirty="0">
                          <a:solidFill>
                            <a:schemeClr val="tx1"/>
                          </a:solidFill>
                        </a:rPr>
                        <a:t> (Fig 3). We see that the middle 50% (median) is squeezed into the left side of plot. </a:t>
                      </a:r>
                    </a:p>
                  </a:txBody>
                  <a:tcPr marL="137786" marR="137786" marT="83404" marB="13778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085369860"/>
                  </a:ext>
                </a:extLst>
              </a:tr>
              <a:tr h="670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cap="none" spc="0" dirty="0">
                          <a:solidFill>
                            <a:schemeClr val="tx1"/>
                          </a:solidFill>
                        </a:rPr>
                        <a:t>The accounts are distributed in a non-normal distribution (Fig 5) by the average transaction amount. </a:t>
                      </a:r>
                      <a:r>
                        <a:rPr lang="en-US" sz="1600" b="0" kern="1200" cap="none" spc="0" dirty="0">
                          <a:solidFill>
                            <a:schemeClr val="tx1"/>
                          </a:solidFill>
                          <a:latin typeface="+mn-lt"/>
                          <a:ea typeface="+mn-ea"/>
                          <a:cs typeface="+mn-cs"/>
                        </a:rPr>
                        <a:t>The details around the plot and outlier detection for this distribution is explained in the upcoming slide (slide #5).</a:t>
                      </a:r>
                    </a:p>
                    <a:p>
                      <a:r>
                        <a:rPr lang="en-US" sz="1600" b="0" cap="none" spc="0" dirty="0">
                          <a:solidFill>
                            <a:schemeClr val="tx1"/>
                          </a:solidFill>
                        </a:rPr>
                        <a:t> </a:t>
                      </a:r>
                    </a:p>
                  </a:txBody>
                  <a:tcPr marL="137786" marR="137786" marT="83404" marB="13778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52228359"/>
                  </a:ext>
                </a:extLst>
              </a:tr>
              <a:tr h="0">
                <a:tc>
                  <a:txBody>
                    <a:bodyPr/>
                    <a:lstStyle/>
                    <a:p>
                      <a:endParaRPr lang="en-US" sz="1600" b="0" kern="1200" cap="none" spc="0" dirty="0">
                        <a:solidFill>
                          <a:schemeClr val="tx1"/>
                        </a:solidFill>
                        <a:latin typeface="+mn-lt"/>
                        <a:ea typeface="+mn-ea"/>
                        <a:cs typeface="+mn-cs"/>
                      </a:endParaRPr>
                    </a:p>
                  </a:txBody>
                  <a:tcPr marL="137786" marR="137786" marT="83404" marB="1377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
        <p:nvSpPr>
          <p:cNvPr id="16" name="TextBox 15">
            <a:extLst>
              <a:ext uri="{FF2B5EF4-FFF2-40B4-BE49-F238E27FC236}">
                <a16:creationId xmlns:a16="http://schemas.microsoft.com/office/drawing/2014/main" id="{11206E60-8257-45B7-B3CF-4C2D86392FE7}"/>
              </a:ext>
            </a:extLst>
          </p:cNvPr>
          <p:cNvSpPr txBox="1"/>
          <p:nvPr/>
        </p:nvSpPr>
        <p:spPr>
          <a:xfrm>
            <a:off x="3965541" y="5743636"/>
            <a:ext cx="4260918" cy="246221"/>
          </a:xfrm>
          <a:prstGeom prst="rect">
            <a:avLst/>
          </a:prstGeom>
          <a:noFill/>
        </p:spPr>
        <p:txBody>
          <a:bodyPr wrap="square" rtlCol="0">
            <a:spAutoFit/>
          </a:bodyPr>
          <a:lstStyle/>
          <a:p>
            <a:r>
              <a:rPr lang="en-US" sz="1000" dirty="0"/>
              <a:t>Fig 4. Box plot after removing ‘outliers’ depicting right-skewed distribution</a:t>
            </a:r>
          </a:p>
        </p:txBody>
      </p:sp>
      <p:sp>
        <p:nvSpPr>
          <p:cNvPr id="18" name="TextBox 17">
            <a:extLst>
              <a:ext uri="{FF2B5EF4-FFF2-40B4-BE49-F238E27FC236}">
                <a16:creationId xmlns:a16="http://schemas.microsoft.com/office/drawing/2014/main" id="{85A7FCA3-CAF9-4134-A585-F78C90638DC4}"/>
              </a:ext>
            </a:extLst>
          </p:cNvPr>
          <p:cNvSpPr txBox="1"/>
          <p:nvPr/>
        </p:nvSpPr>
        <p:spPr>
          <a:xfrm>
            <a:off x="8515091" y="5666691"/>
            <a:ext cx="2752077" cy="400110"/>
          </a:xfrm>
          <a:prstGeom prst="rect">
            <a:avLst/>
          </a:prstGeom>
          <a:noFill/>
        </p:spPr>
        <p:txBody>
          <a:bodyPr wrap="square" rtlCol="0">
            <a:spAutoFit/>
          </a:bodyPr>
          <a:lstStyle/>
          <a:p>
            <a:r>
              <a:rPr lang="en-US" sz="1000" dirty="0"/>
              <a:t>Fig 5. Non-normal right-skewed distribution of the average transaction amount</a:t>
            </a:r>
          </a:p>
        </p:txBody>
      </p:sp>
      <p:sp>
        <p:nvSpPr>
          <p:cNvPr id="19" name="TextBox 18">
            <a:extLst>
              <a:ext uri="{FF2B5EF4-FFF2-40B4-BE49-F238E27FC236}">
                <a16:creationId xmlns:a16="http://schemas.microsoft.com/office/drawing/2014/main" id="{B718A711-47C3-4184-977F-1312FF249255}"/>
              </a:ext>
            </a:extLst>
          </p:cNvPr>
          <p:cNvSpPr txBox="1"/>
          <p:nvPr/>
        </p:nvSpPr>
        <p:spPr>
          <a:xfrm>
            <a:off x="612205" y="5743635"/>
            <a:ext cx="3622083" cy="246222"/>
          </a:xfrm>
          <a:prstGeom prst="rect">
            <a:avLst/>
          </a:prstGeom>
          <a:noFill/>
        </p:spPr>
        <p:txBody>
          <a:bodyPr wrap="square" rtlCol="0">
            <a:spAutoFit/>
          </a:bodyPr>
          <a:lstStyle/>
          <a:p>
            <a:r>
              <a:rPr lang="en-US" sz="1000" dirty="0"/>
              <a:t>Fig 3. Box plot depicting heavily right-skewed distribution</a:t>
            </a:r>
          </a:p>
        </p:txBody>
      </p:sp>
      <p:sp>
        <p:nvSpPr>
          <p:cNvPr id="22" name="TextBox 21">
            <a:extLst>
              <a:ext uri="{FF2B5EF4-FFF2-40B4-BE49-F238E27FC236}">
                <a16:creationId xmlns:a16="http://schemas.microsoft.com/office/drawing/2014/main" id="{2112676F-5DBF-40FD-AE8A-FDB4A0F98F22}"/>
              </a:ext>
            </a:extLst>
          </p:cNvPr>
          <p:cNvSpPr txBox="1"/>
          <p:nvPr/>
        </p:nvSpPr>
        <p:spPr>
          <a:xfrm>
            <a:off x="4879214" y="6518150"/>
            <a:ext cx="4429195" cy="246221"/>
          </a:xfrm>
          <a:prstGeom prst="rect">
            <a:avLst/>
          </a:prstGeom>
          <a:noFill/>
        </p:spPr>
        <p:txBody>
          <a:bodyPr wrap="square" rtlCol="0">
            <a:spAutoFit/>
          </a:bodyPr>
          <a:lstStyle/>
          <a:p>
            <a:r>
              <a:rPr lang="en-US" sz="1000" dirty="0"/>
              <a:t>Table 2. Two records present in </a:t>
            </a:r>
            <a:r>
              <a:rPr lang="en-US" sz="1000" i="1" dirty="0"/>
              <a:t>Spend,</a:t>
            </a:r>
            <a:r>
              <a:rPr lang="en-US" sz="1000" dirty="0"/>
              <a:t> not present in </a:t>
            </a:r>
            <a:r>
              <a:rPr lang="en-US" sz="1000" i="1" dirty="0"/>
              <a:t>Counts</a:t>
            </a:r>
            <a:endParaRPr lang="en-US" sz="1000" dirty="0"/>
          </a:p>
        </p:txBody>
      </p:sp>
      <p:pic>
        <p:nvPicPr>
          <p:cNvPr id="8" name="Picture 7">
            <a:extLst>
              <a:ext uri="{FF2B5EF4-FFF2-40B4-BE49-F238E27FC236}">
                <a16:creationId xmlns:a16="http://schemas.microsoft.com/office/drawing/2014/main" id="{859DFDB9-F589-46A8-A250-17168DB03CAD}"/>
              </a:ext>
            </a:extLst>
          </p:cNvPr>
          <p:cNvPicPr>
            <a:picLocks noChangeAspect="1"/>
          </p:cNvPicPr>
          <p:nvPr/>
        </p:nvPicPr>
        <p:blipFill>
          <a:blip r:embed="rId3"/>
          <a:stretch>
            <a:fillRect/>
          </a:stretch>
        </p:blipFill>
        <p:spPr>
          <a:xfrm>
            <a:off x="185347" y="2861914"/>
            <a:ext cx="3995309" cy="2881723"/>
          </a:xfrm>
          <a:prstGeom prst="rect">
            <a:avLst/>
          </a:prstGeom>
        </p:spPr>
      </p:pic>
      <p:pic>
        <p:nvPicPr>
          <p:cNvPr id="20" name="Picture 19">
            <a:extLst>
              <a:ext uri="{FF2B5EF4-FFF2-40B4-BE49-F238E27FC236}">
                <a16:creationId xmlns:a16="http://schemas.microsoft.com/office/drawing/2014/main" id="{E904077D-B9E6-47A0-B156-930BD31B96D6}"/>
              </a:ext>
            </a:extLst>
          </p:cNvPr>
          <p:cNvPicPr>
            <a:picLocks noChangeAspect="1"/>
          </p:cNvPicPr>
          <p:nvPr/>
        </p:nvPicPr>
        <p:blipFill>
          <a:blip r:embed="rId4"/>
          <a:stretch>
            <a:fillRect/>
          </a:stretch>
        </p:blipFill>
        <p:spPr>
          <a:xfrm>
            <a:off x="4070028" y="2861912"/>
            <a:ext cx="3839976" cy="2818253"/>
          </a:xfrm>
          <a:prstGeom prst="rect">
            <a:avLst/>
          </a:prstGeom>
        </p:spPr>
      </p:pic>
      <p:pic>
        <p:nvPicPr>
          <p:cNvPr id="1026" name="Picture 2">
            <a:extLst>
              <a:ext uri="{FF2B5EF4-FFF2-40B4-BE49-F238E27FC236}">
                <a16:creationId xmlns:a16="http://schemas.microsoft.com/office/drawing/2014/main" id="{A1BB3145-3851-44A3-95AF-AD351150D5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5581" y="2918075"/>
            <a:ext cx="4096675" cy="2645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54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2133600" y="287338"/>
            <a:ext cx="10058400" cy="1449387"/>
          </a:xfrm>
        </p:spPr>
        <p:txBody>
          <a:bodyPr vert="horz" lIns="91440" tIns="45720" rIns="91440" bIns="45720" rtlCol="0" anchor="b">
            <a:normAutofit/>
          </a:bodyPr>
          <a:lstStyle/>
          <a:p>
            <a:r>
              <a:rPr lang="en-US" sz="4400" dirty="0">
                <a:solidFill>
                  <a:srgbClr val="FFFFFF"/>
                </a:solidFill>
              </a:rPr>
              <a:t>Part 1</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sz="half" idx="4294967295"/>
            <p:extLst>
              <p:ext uri="{D42A27DB-BD31-4B8C-83A1-F6EECF244321}">
                <p14:modId xmlns:p14="http://schemas.microsoft.com/office/powerpoint/2010/main" val="940149783"/>
              </p:ext>
            </p:extLst>
          </p:nvPr>
        </p:nvGraphicFramePr>
        <p:xfrm>
          <a:off x="281571" y="279929"/>
          <a:ext cx="11677447" cy="3567000"/>
        </p:xfrm>
        <a:graphic>
          <a:graphicData uri="http://schemas.openxmlformats.org/drawingml/2006/table">
            <a:tbl>
              <a:tblPr firstRow="1" bandRow="1">
                <a:noFill/>
                <a:tableStyleId>{3B4B98B0-60AC-42C2-AFA5-B58CD77FA1E5}</a:tableStyleId>
              </a:tblPr>
              <a:tblGrid>
                <a:gridCol w="11677447">
                  <a:extLst>
                    <a:ext uri="{9D8B030D-6E8A-4147-A177-3AD203B41FA5}">
                      <a16:colId xmlns:a16="http://schemas.microsoft.com/office/drawing/2014/main" val="2981917977"/>
                    </a:ext>
                  </a:extLst>
                </a:gridCol>
              </a:tblGrid>
              <a:tr h="829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cap="none" spc="60" dirty="0">
                          <a:solidFill>
                            <a:schemeClr val="bg1"/>
                          </a:solidFill>
                        </a:rPr>
                        <a:t>Q3</a:t>
                      </a:r>
                      <a:r>
                        <a:rPr lang="en-US" sz="2400" b="0" kern="1200" cap="none" spc="60" dirty="0">
                          <a:solidFill>
                            <a:schemeClr val="bg1"/>
                          </a:solidFill>
                          <a:latin typeface="+mn-lt"/>
                          <a:ea typeface="+mn-ea"/>
                          <a:cs typeface="+mn-cs"/>
                        </a:rPr>
                        <a:t>. Is there any temporal/time-series pattern to the total transaction volume on a daily/weekly/monthly/seasonal/other basis?</a:t>
                      </a:r>
                      <a:endParaRPr lang="en-US" sz="2400" b="0" cap="none" spc="60" dirty="0">
                        <a:solidFill>
                          <a:schemeClr val="bg1"/>
                        </a:solidFill>
                      </a:endParaRPr>
                    </a:p>
                  </a:txBody>
                  <a:tcPr marL="137786" marR="137786" marT="83404" marB="137786"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extLst>
                  <a:ext uri="{0D108BD9-81ED-4DB2-BD59-A6C34878D82A}">
                    <a16:rowId xmlns:a16="http://schemas.microsoft.com/office/drawing/2014/main" val="2580512675"/>
                  </a:ext>
                </a:extLst>
              </a:tr>
              <a:tr h="617371">
                <a:tc>
                  <a:txBody>
                    <a:bodyPr/>
                    <a:lstStyle/>
                    <a:p>
                      <a:r>
                        <a:rPr lang="en-US" sz="1600" b="0" cap="none" spc="0" dirty="0">
                          <a:solidFill>
                            <a:schemeClr val="tx1"/>
                          </a:solidFill>
                        </a:rPr>
                        <a:t>The trend plot (Fig 7 – trend of the total transaction volume) shows that the volume of transactions has an overall </a:t>
                      </a:r>
                      <a:r>
                        <a:rPr lang="en-US" sz="1600" b="1" cap="none" spc="0" dirty="0">
                          <a:solidFill>
                            <a:schemeClr val="tx1"/>
                          </a:solidFill>
                        </a:rPr>
                        <a:t>upward/increasing trend</a:t>
                      </a:r>
                      <a:r>
                        <a:rPr lang="en-US" sz="1600" b="0" cap="none" spc="0" dirty="0">
                          <a:solidFill>
                            <a:schemeClr val="tx1"/>
                          </a:solidFill>
                        </a:rPr>
                        <a:t> in the period of analysis – with a spike during the holiday season (November and December). </a:t>
                      </a:r>
                    </a:p>
                  </a:txBody>
                  <a:tcPr marL="137786" marR="137786" marT="83404" marB="13778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085369860"/>
                  </a:ext>
                </a:extLst>
              </a:tr>
              <a:tr h="1254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cap="none" spc="0" dirty="0">
                          <a:solidFill>
                            <a:schemeClr val="tx1"/>
                          </a:solidFill>
                          <a:latin typeface="+mn-lt"/>
                          <a:ea typeface="+mn-ea"/>
                          <a:cs typeface="+mn-cs"/>
                        </a:rPr>
                        <a:t>The seasonal plot depicts that there is a weekly seasonal pattern in our data (Fig 8 – Seasonal plot of total transaction volume) as the pattern repeats itself approximately four times between two consecutive months.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cap="none" spc="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cap="none" spc="0" dirty="0">
                          <a:solidFill>
                            <a:schemeClr val="tx1"/>
                          </a:solidFill>
                          <a:latin typeface="+mn-lt"/>
                          <a:ea typeface="+mn-ea"/>
                          <a:cs typeface="+mn-cs"/>
                        </a:rPr>
                        <a:t>Note: </a:t>
                      </a:r>
                      <a:r>
                        <a:rPr lang="en-US" sz="1600" b="0" kern="1200" cap="none" spc="0" dirty="0">
                          <a:solidFill>
                            <a:schemeClr val="tx1"/>
                          </a:solidFill>
                          <a:latin typeface="+mn-lt"/>
                          <a:ea typeface="+mn-ea"/>
                          <a:cs typeface="+mn-cs"/>
                        </a:rPr>
                        <a:t>The model used in the analysis is </a:t>
                      </a:r>
                      <a:r>
                        <a:rPr lang="en-US" sz="1600" b="1" kern="1200" cap="none" spc="0" dirty="0">
                          <a:solidFill>
                            <a:schemeClr val="tx1"/>
                          </a:solidFill>
                          <a:latin typeface="+mn-lt"/>
                          <a:ea typeface="+mn-ea"/>
                          <a:cs typeface="+mn-cs"/>
                        </a:rPr>
                        <a:t>additive </a:t>
                      </a:r>
                      <a:r>
                        <a:rPr lang="en-US" sz="1600" b="0" kern="1200" cap="none" spc="0" dirty="0">
                          <a:solidFill>
                            <a:schemeClr val="tx1"/>
                          </a:solidFill>
                          <a:latin typeface="+mn-lt"/>
                          <a:ea typeface="+mn-ea"/>
                          <a:cs typeface="+mn-cs"/>
                        </a:rPr>
                        <a:t>as the seasonality’s amplitude is independent of the level (mean).</a:t>
                      </a:r>
                      <a:endParaRPr lang="en-US" sz="1600" b="1" kern="1200" cap="none" spc="0" dirty="0">
                        <a:solidFill>
                          <a:schemeClr val="tx1"/>
                        </a:solidFill>
                        <a:latin typeface="+mn-lt"/>
                        <a:ea typeface="+mn-ea"/>
                        <a:cs typeface="+mn-cs"/>
                      </a:endParaRPr>
                    </a:p>
                    <a:p>
                      <a:r>
                        <a:rPr lang="en-US" sz="1600" b="0" cap="none" spc="0" dirty="0">
                          <a:solidFill>
                            <a:schemeClr val="tx1"/>
                          </a:solidFill>
                        </a:rPr>
                        <a:t> </a:t>
                      </a:r>
                    </a:p>
                  </a:txBody>
                  <a:tcPr marL="137786" marR="137786" marT="83404" marB="13778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52228359"/>
                  </a:ext>
                </a:extLst>
              </a:tr>
              <a:tr h="405005">
                <a:tc>
                  <a:txBody>
                    <a:bodyPr/>
                    <a:lstStyle/>
                    <a:p>
                      <a:endParaRPr lang="en-US" sz="1600" b="0" kern="1200" cap="none" spc="0" dirty="0">
                        <a:solidFill>
                          <a:schemeClr val="tx1"/>
                        </a:solidFill>
                        <a:latin typeface="+mn-lt"/>
                        <a:ea typeface="+mn-ea"/>
                        <a:cs typeface="+mn-cs"/>
                      </a:endParaRPr>
                    </a:p>
                  </a:txBody>
                  <a:tcPr marL="137786" marR="137786" marT="83404" marB="1377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
        <p:nvSpPr>
          <p:cNvPr id="16" name="TextBox 15">
            <a:extLst>
              <a:ext uri="{FF2B5EF4-FFF2-40B4-BE49-F238E27FC236}">
                <a16:creationId xmlns:a16="http://schemas.microsoft.com/office/drawing/2014/main" id="{11206E60-8257-45B7-B3CF-4C2D86392FE7}"/>
              </a:ext>
            </a:extLst>
          </p:cNvPr>
          <p:cNvSpPr txBox="1"/>
          <p:nvPr/>
        </p:nvSpPr>
        <p:spPr>
          <a:xfrm>
            <a:off x="4695080" y="6086351"/>
            <a:ext cx="3183601" cy="246220"/>
          </a:xfrm>
          <a:prstGeom prst="rect">
            <a:avLst/>
          </a:prstGeom>
          <a:noFill/>
        </p:spPr>
        <p:txBody>
          <a:bodyPr wrap="square" rtlCol="0">
            <a:spAutoFit/>
          </a:bodyPr>
          <a:lstStyle/>
          <a:p>
            <a:r>
              <a:rPr lang="en-US" sz="1000" dirty="0"/>
              <a:t>Fig 7. Trend plot of total transaction volume</a:t>
            </a:r>
          </a:p>
        </p:txBody>
      </p:sp>
      <p:sp>
        <p:nvSpPr>
          <p:cNvPr id="19" name="TextBox 18">
            <a:extLst>
              <a:ext uri="{FF2B5EF4-FFF2-40B4-BE49-F238E27FC236}">
                <a16:creationId xmlns:a16="http://schemas.microsoft.com/office/drawing/2014/main" id="{B718A711-47C3-4184-977F-1312FF249255}"/>
              </a:ext>
            </a:extLst>
          </p:cNvPr>
          <p:cNvSpPr txBox="1"/>
          <p:nvPr/>
        </p:nvSpPr>
        <p:spPr>
          <a:xfrm>
            <a:off x="720408" y="6086350"/>
            <a:ext cx="3779632" cy="246221"/>
          </a:xfrm>
          <a:prstGeom prst="rect">
            <a:avLst/>
          </a:prstGeom>
          <a:noFill/>
        </p:spPr>
        <p:txBody>
          <a:bodyPr wrap="square" rtlCol="0">
            <a:spAutoFit/>
          </a:bodyPr>
          <a:lstStyle/>
          <a:p>
            <a:r>
              <a:rPr lang="en-US" sz="1000" dirty="0"/>
              <a:t>Fig 6. Time-series additive plot of total transaction volume</a:t>
            </a:r>
          </a:p>
        </p:txBody>
      </p:sp>
      <p:sp>
        <p:nvSpPr>
          <p:cNvPr id="22" name="TextBox 21">
            <a:extLst>
              <a:ext uri="{FF2B5EF4-FFF2-40B4-BE49-F238E27FC236}">
                <a16:creationId xmlns:a16="http://schemas.microsoft.com/office/drawing/2014/main" id="{2112676F-5DBF-40FD-AE8A-FDB4A0F98F22}"/>
              </a:ext>
            </a:extLst>
          </p:cNvPr>
          <p:cNvSpPr txBox="1"/>
          <p:nvPr/>
        </p:nvSpPr>
        <p:spPr>
          <a:xfrm>
            <a:off x="4879214" y="6518150"/>
            <a:ext cx="4429195" cy="246221"/>
          </a:xfrm>
          <a:prstGeom prst="rect">
            <a:avLst/>
          </a:prstGeom>
          <a:noFill/>
        </p:spPr>
        <p:txBody>
          <a:bodyPr wrap="square" rtlCol="0">
            <a:spAutoFit/>
          </a:bodyPr>
          <a:lstStyle/>
          <a:p>
            <a:r>
              <a:rPr lang="en-US" sz="1000" dirty="0"/>
              <a:t>Table 2. Two records present in </a:t>
            </a:r>
            <a:r>
              <a:rPr lang="en-US" sz="1000" i="1" dirty="0"/>
              <a:t>Spend,</a:t>
            </a:r>
            <a:r>
              <a:rPr lang="en-US" sz="1000" dirty="0"/>
              <a:t> not present in </a:t>
            </a:r>
            <a:r>
              <a:rPr lang="en-US" sz="1000" i="1" dirty="0"/>
              <a:t>Counts</a:t>
            </a:r>
            <a:endParaRPr lang="en-US" sz="1000" dirty="0"/>
          </a:p>
        </p:txBody>
      </p:sp>
      <p:pic>
        <p:nvPicPr>
          <p:cNvPr id="7" name="Picture 6">
            <a:extLst>
              <a:ext uri="{FF2B5EF4-FFF2-40B4-BE49-F238E27FC236}">
                <a16:creationId xmlns:a16="http://schemas.microsoft.com/office/drawing/2014/main" id="{4461CA5D-C531-438A-BE00-193074EBF67E}"/>
              </a:ext>
            </a:extLst>
          </p:cNvPr>
          <p:cNvPicPr>
            <a:picLocks noChangeAspect="1"/>
          </p:cNvPicPr>
          <p:nvPr/>
        </p:nvPicPr>
        <p:blipFill>
          <a:blip r:embed="rId3"/>
          <a:stretch>
            <a:fillRect/>
          </a:stretch>
        </p:blipFill>
        <p:spPr>
          <a:xfrm>
            <a:off x="281571" y="3471492"/>
            <a:ext cx="3779632" cy="2667000"/>
          </a:xfrm>
          <a:prstGeom prst="rect">
            <a:avLst/>
          </a:prstGeom>
        </p:spPr>
      </p:pic>
      <p:sp>
        <p:nvSpPr>
          <p:cNvPr id="21" name="TextBox 20">
            <a:extLst>
              <a:ext uri="{FF2B5EF4-FFF2-40B4-BE49-F238E27FC236}">
                <a16:creationId xmlns:a16="http://schemas.microsoft.com/office/drawing/2014/main" id="{BE610BFD-5E87-46D6-84F4-E5CB27DBA6D0}"/>
              </a:ext>
            </a:extLst>
          </p:cNvPr>
          <p:cNvSpPr txBox="1"/>
          <p:nvPr/>
        </p:nvSpPr>
        <p:spPr>
          <a:xfrm>
            <a:off x="8540385" y="6086350"/>
            <a:ext cx="3132071" cy="246221"/>
          </a:xfrm>
          <a:prstGeom prst="rect">
            <a:avLst/>
          </a:prstGeom>
          <a:noFill/>
        </p:spPr>
        <p:txBody>
          <a:bodyPr wrap="square" rtlCol="0">
            <a:spAutoFit/>
          </a:bodyPr>
          <a:lstStyle/>
          <a:p>
            <a:r>
              <a:rPr lang="en-US" sz="1000" dirty="0"/>
              <a:t>Fig 8. Seasonal plot of total transaction volume</a:t>
            </a:r>
          </a:p>
        </p:txBody>
      </p:sp>
      <p:pic>
        <p:nvPicPr>
          <p:cNvPr id="2056" name="Picture 8">
            <a:extLst>
              <a:ext uri="{FF2B5EF4-FFF2-40B4-BE49-F238E27FC236}">
                <a16:creationId xmlns:a16="http://schemas.microsoft.com/office/drawing/2014/main" id="{F5A7FA8B-8E74-46CF-890D-E4394390A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8681" y="3518389"/>
            <a:ext cx="376237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E1FB3E4-D34A-49E3-A57F-2C8696A0BF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5356" y="3519117"/>
            <a:ext cx="37433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41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Part 2</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sz="half" idx="1"/>
            <p:extLst>
              <p:ext uri="{D42A27DB-BD31-4B8C-83A1-F6EECF244321}">
                <p14:modId xmlns:p14="http://schemas.microsoft.com/office/powerpoint/2010/main" val="1503538244"/>
              </p:ext>
            </p:extLst>
          </p:nvPr>
        </p:nvGraphicFramePr>
        <p:xfrm>
          <a:off x="4787775" y="143575"/>
          <a:ext cx="7251544" cy="4034446"/>
        </p:xfrm>
        <a:graphic>
          <a:graphicData uri="http://schemas.openxmlformats.org/drawingml/2006/table">
            <a:tbl>
              <a:tblPr firstRow="1" bandRow="1">
                <a:noFill/>
                <a:tableStyleId>{3B4B98B0-60AC-42C2-AFA5-B58CD77FA1E5}</a:tableStyleId>
              </a:tblPr>
              <a:tblGrid>
                <a:gridCol w="7251544">
                  <a:extLst>
                    <a:ext uri="{9D8B030D-6E8A-4147-A177-3AD203B41FA5}">
                      <a16:colId xmlns:a16="http://schemas.microsoft.com/office/drawing/2014/main" val="2981917977"/>
                    </a:ext>
                  </a:extLst>
                </a:gridCol>
              </a:tblGrid>
              <a:tr h="854218">
                <a:tc>
                  <a:txBody>
                    <a:bodyPr/>
                    <a:lstStyle/>
                    <a:p>
                      <a:r>
                        <a:rPr lang="en-US" sz="1800" b="0" cap="none" spc="60" dirty="0">
                          <a:solidFill>
                            <a:schemeClr val="bg1"/>
                          </a:solidFill>
                        </a:rPr>
                        <a:t>Q1</a:t>
                      </a:r>
                      <a:r>
                        <a:rPr lang="en-US" sz="1800" b="0" kern="1200" cap="none" spc="60" dirty="0">
                          <a:solidFill>
                            <a:schemeClr val="bg1"/>
                          </a:solidFill>
                          <a:latin typeface="+mn-lt"/>
                          <a:ea typeface="+mn-ea"/>
                          <a:cs typeface="+mn-cs"/>
                        </a:rPr>
                        <a:t>. What anomalous behavior do you observe? Can you identify any outliers?</a:t>
                      </a:r>
                    </a:p>
                    <a:p>
                      <a:endParaRPr lang="en-US" sz="1400" b="0" cap="none" spc="60" dirty="0">
                        <a:solidFill>
                          <a:schemeClr val="bg1"/>
                        </a:solidFill>
                      </a:endParaRPr>
                    </a:p>
                  </a:txBody>
                  <a:tcPr marL="137786" marR="137786" marT="83404" marB="137786"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extLst>
                  <a:ext uri="{0D108BD9-81ED-4DB2-BD59-A6C34878D82A}">
                    <a16:rowId xmlns:a16="http://schemas.microsoft.com/office/drawing/2014/main" val="2580512675"/>
                  </a:ext>
                </a:extLst>
              </a:tr>
              <a:tr h="1304407">
                <a:tc>
                  <a:txBody>
                    <a:bodyPr/>
                    <a:lstStyle/>
                    <a:p>
                      <a:r>
                        <a:rPr lang="en-US" sz="1200" b="0" cap="none" spc="0" dirty="0">
                          <a:solidFill>
                            <a:schemeClr val="tx1"/>
                          </a:solidFill>
                        </a:rPr>
                        <a:t>There are </a:t>
                      </a:r>
                      <a:r>
                        <a:rPr lang="en-US" sz="1200" b="1" cap="none" spc="0" dirty="0">
                          <a:solidFill>
                            <a:schemeClr val="tx1"/>
                          </a:solidFill>
                        </a:rPr>
                        <a:t>no outliers on the left side</a:t>
                      </a:r>
                      <a:r>
                        <a:rPr lang="en-US" sz="1200" b="0" cap="none" spc="0" dirty="0">
                          <a:solidFill>
                            <a:schemeClr val="tx1"/>
                          </a:solidFill>
                        </a:rPr>
                        <a:t> of the tail, and all the </a:t>
                      </a:r>
                      <a:r>
                        <a:rPr lang="en-US" sz="1200" b="1" cap="none" spc="0" dirty="0">
                          <a:solidFill>
                            <a:schemeClr val="tx1"/>
                          </a:solidFill>
                        </a:rPr>
                        <a:t>outliers are on the right side </a:t>
                      </a:r>
                      <a:r>
                        <a:rPr lang="en-US" sz="1200" b="0" cap="none" spc="0" dirty="0">
                          <a:solidFill>
                            <a:schemeClr val="tx1"/>
                          </a:solidFill>
                        </a:rPr>
                        <a:t>of the tail.</a:t>
                      </a:r>
                    </a:p>
                    <a:p>
                      <a:endParaRPr lang="en-US" sz="1200" b="0" cap="none" spc="0" dirty="0">
                        <a:solidFill>
                          <a:schemeClr val="tx1"/>
                        </a:solidFill>
                      </a:endParaRPr>
                    </a:p>
                    <a:p>
                      <a:r>
                        <a:rPr lang="en-US" sz="1200" cap="none" spc="0" dirty="0">
                          <a:solidFill>
                            <a:schemeClr val="tx1"/>
                          </a:solidFill>
                        </a:rPr>
                        <a:t>According to the Inter-Quartile Range (IQR) rule, sections contained within the whiskers should account for </a:t>
                      </a:r>
                      <a:r>
                        <a:rPr lang="en-US" sz="1200" b="0" cap="none" spc="0" dirty="0">
                          <a:solidFill>
                            <a:schemeClr val="tx1"/>
                          </a:solidFill>
                        </a:rPr>
                        <a:t>99.3% of the data (implying 0.35% could be outside whisker on either side)</a:t>
                      </a:r>
                      <a:r>
                        <a:rPr lang="en-US" sz="1200" b="1" cap="none" spc="0" dirty="0">
                          <a:solidFill>
                            <a:schemeClr val="tx1"/>
                          </a:solidFill>
                        </a:rPr>
                        <a:t>.</a:t>
                      </a:r>
                    </a:p>
                    <a:p>
                      <a:r>
                        <a:rPr lang="en-US" sz="1200" b="0" cap="none" spc="0" dirty="0">
                          <a:solidFill>
                            <a:schemeClr val="tx1"/>
                          </a:solidFill>
                        </a:rPr>
                        <a:t>In this case 683/9999 = </a:t>
                      </a:r>
                      <a:r>
                        <a:rPr lang="en-US" sz="1200" b="1" cap="none" spc="0" dirty="0">
                          <a:solidFill>
                            <a:schemeClr val="tx1"/>
                          </a:solidFill>
                        </a:rPr>
                        <a:t>6.83%</a:t>
                      </a:r>
                      <a:r>
                        <a:rPr lang="en-US" sz="1200" b="0" cap="none" spc="0" dirty="0">
                          <a:solidFill>
                            <a:schemeClr val="tx1"/>
                          </a:solidFill>
                        </a:rPr>
                        <a:t> (refer to the python code for analysis) of the data points are outside the right whisker. </a:t>
                      </a:r>
                    </a:p>
                    <a:p>
                      <a:endParaRPr lang="en-US" sz="1200" b="0" cap="none" spc="0" dirty="0">
                        <a:solidFill>
                          <a:schemeClr val="tx1"/>
                        </a:solidFill>
                      </a:endParaRPr>
                    </a:p>
                  </a:txBody>
                  <a:tcPr marL="137786" marR="137786" marT="83404" marB="13778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085369860"/>
                  </a:ext>
                </a:extLst>
              </a:tr>
              <a:tr h="1176316">
                <a:tc>
                  <a:txBody>
                    <a:bodyPr/>
                    <a:lstStyle/>
                    <a:p>
                      <a:endParaRPr lang="en-US" sz="1200" b="0" cap="none" spc="0" dirty="0">
                        <a:solidFill>
                          <a:schemeClr val="tx1"/>
                        </a:solidFill>
                      </a:endParaRPr>
                    </a:p>
                    <a:p>
                      <a:r>
                        <a:rPr lang="en-US" sz="1200" b="0" cap="none" spc="0" dirty="0">
                          <a:solidFill>
                            <a:schemeClr val="tx1"/>
                          </a:solidFill>
                        </a:rPr>
                        <a:t>However, these data points </a:t>
                      </a:r>
                      <a:r>
                        <a:rPr lang="en-US" sz="1200" b="1" cap="none" spc="0" dirty="0">
                          <a:solidFill>
                            <a:schemeClr val="tx1"/>
                          </a:solidFill>
                        </a:rPr>
                        <a:t>cannot be considered outliers </a:t>
                      </a:r>
                      <a:r>
                        <a:rPr lang="en-US" sz="1200" b="0" cap="none" spc="0" dirty="0">
                          <a:solidFill>
                            <a:schemeClr val="tx1"/>
                          </a:solidFill>
                        </a:rPr>
                        <a:t>as this distribution is </a:t>
                      </a:r>
                      <a:r>
                        <a:rPr lang="en-US" sz="1200" b="1" cap="none" spc="0" dirty="0">
                          <a:solidFill>
                            <a:schemeClr val="tx1"/>
                          </a:solidFill>
                        </a:rPr>
                        <a:t>skewed right </a:t>
                      </a:r>
                      <a:r>
                        <a:rPr lang="en-US" sz="1200" b="0" cap="none" spc="0" dirty="0">
                          <a:solidFill>
                            <a:schemeClr val="tx1"/>
                          </a:solidFill>
                        </a:rPr>
                        <a:t>(as stated in slide #3) and the IQR rule holds true only with a normal distribution. Hence, it wouldn’t be useful to say that 6.83% of our data are outliers – if in reality high values are so common in our population, and therefore we’d </a:t>
                      </a:r>
                      <a:r>
                        <a:rPr lang="en-US" sz="1200" b="1" cap="none" spc="0" dirty="0">
                          <a:solidFill>
                            <a:schemeClr val="tx1"/>
                          </a:solidFill>
                        </a:rPr>
                        <a:t>not remove them or replace them</a:t>
                      </a:r>
                      <a:r>
                        <a:rPr lang="en-US" sz="1200" b="0" cap="none" spc="0" dirty="0">
                          <a:solidFill>
                            <a:schemeClr val="tx1"/>
                          </a:solidFill>
                        </a:rPr>
                        <a:t> (with median/mean).</a:t>
                      </a:r>
                    </a:p>
                  </a:txBody>
                  <a:tcPr marL="137786" marR="137786" marT="83404" marB="13778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52228359"/>
                  </a:ext>
                </a:extLst>
              </a:tr>
              <a:tr h="324583">
                <a:tc>
                  <a:txBody>
                    <a:bodyPr/>
                    <a:lstStyle/>
                    <a:p>
                      <a:endParaRPr lang="en-US" sz="1000" b="1" cap="none" spc="0" dirty="0">
                        <a:solidFill>
                          <a:schemeClr val="tx1"/>
                        </a:solidFill>
                      </a:endParaRPr>
                    </a:p>
                  </a:txBody>
                  <a:tcPr marL="137786" marR="137786" marT="83404" marB="1377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
        <p:nvSpPr>
          <p:cNvPr id="5" name="TextBox 4">
            <a:extLst>
              <a:ext uri="{FF2B5EF4-FFF2-40B4-BE49-F238E27FC236}">
                <a16:creationId xmlns:a16="http://schemas.microsoft.com/office/drawing/2014/main" id="{496FCEDC-7F6F-448D-8C8C-24F550E671F3}"/>
              </a:ext>
            </a:extLst>
          </p:cNvPr>
          <p:cNvSpPr txBox="1"/>
          <p:nvPr/>
        </p:nvSpPr>
        <p:spPr>
          <a:xfrm>
            <a:off x="573851" y="4039340"/>
            <a:ext cx="3819149" cy="584775"/>
          </a:xfrm>
          <a:prstGeom prst="rect">
            <a:avLst/>
          </a:prstGeom>
          <a:noFill/>
        </p:spPr>
        <p:txBody>
          <a:bodyPr wrap="square" rtlCol="0">
            <a:spAutoFit/>
          </a:bodyPr>
          <a:lstStyle/>
          <a:p>
            <a:r>
              <a:rPr lang="en-US" sz="1600" dirty="0">
                <a:solidFill>
                  <a:srgbClr val="FFFFFF"/>
                </a:solidFill>
              </a:rPr>
              <a:t>What anomalous behavior do you observe? Can you identify any outliers?</a:t>
            </a:r>
          </a:p>
        </p:txBody>
      </p:sp>
      <p:sp>
        <p:nvSpPr>
          <p:cNvPr id="20" name="TextBox 19">
            <a:extLst>
              <a:ext uri="{FF2B5EF4-FFF2-40B4-BE49-F238E27FC236}">
                <a16:creationId xmlns:a16="http://schemas.microsoft.com/office/drawing/2014/main" id="{1EECADF4-4B54-4D1C-AC64-EC146891904D}"/>
              </a:ext>
            </a:extLst>
          </p:cNvPr>
          <p:cNvSpPr txBox="1"/>
          <p:nvPr/>
        </p:nvSpPr>
        <p:spPr>
          <a:xfrm>
            <a:off x="8035691" y="6569699"/>
            <a:ext cx="4260918" cy="246221"/>
          </a:xfrm>
          <a:prstGeom prst="rect">
            <a:avLst/>
          </a:prstGeom>
          <a:noFill/>
        </p:spPr>
        <p:txBody>
          <a:bodyPr wrap="square" rtlCol="0">
            <a:spAutoFit/>
          </a:bodyPr>
          <a:lstStyle/>
          <a:p>
            <a:r>
              <a:rPr lang="en-US" sz="1000" dirty="0"/>
              <a:t>Fig 10. Box plot after removing ‘outliers’ depicting right-skewed distribution</a:t>
            </a:r>
          </a:p>
        </p:txBody>
      </p:sp>
      <p:sp>
        <p:nvSpPr>
          <p:cNvPr id="23" name="TextBox 22">
            <a:extLst>
              <a:ext uri="{FF2B5EF4-FFF2-40B4-BE49-F238E27FC236}">
                <a16:creationId xmlns:a16="http://schemas.microsoft.com/office/drawing/2014/main" id="{204FDB75-C5E8-4E08-A829-5324ED9F606A}"/>
              </a:ext>
            </a:extLst>
          </p:cNvPr>
          <p:cNvSpPr txBox="1"/>
          <p:nvPr/>
        </p:nvSpPr>
        <p:spPr>
          <a:xfrm>
            <a:off x="4791464" y="6575691"/>
            <a:ext cx="3622083" cy="246222"/>
          </a:xfrm>
          <a:prstGeom prst="rect">
            <a:avLst/>
          </a:prstGeom>
          <a:noFill/>
        </p:spPr>
        <p:txBody>
          <a:bodyPr wrap="square" rtlCol="0">
            <a:spAutoFit/>
          </a:bodyPr>
          <a:lstStyle/>
          <a:p>
            <a:r>
              <a:rPr lang="en-US" sz="1000" dirty="0"/>
              <a:t>Fig 9. Box plot depicting heavily right-skewed distribution</a:t>
            </a:r>
          </a:p>
        </p:txBody>
      </p:sp>
      <p:pic>
        <p:nvPicPr>
          <p:cNvPr id="24" name="Picture 23">
            <a:extLst>
              <a:ext uri="{FF2B5EF4-FFF2-40B4-BE49-F238E27FC236}">
                <a16:creationId xmlns:a16="http://schemas.microsoft.com/office/drawing/2014/main" id="{ED541888-77D1-4D92-AFDD-BCA37DF081A0}"/>
              </a:ext>
            </a:extLst>
          </p:cNvPr>
          <p:cNvPicPr>
            <a:picLocks noChangeAspect="1"/>
          </p:cNvPicPr>
          <p:nvPr/>
        </p:nvPicPr>
        <p:blipFill>
          <a:blip r:embed="rId3"/>
          <a:stretch>
            <a:fillRect/>
          </a:stretch>
        </p:blipFill>
        <p:spPr>
          <a:xfrm>
            <a:off x="4635094" y="3957554"/>
            <a:ext cx="3675463" cy="2651026"/>
          </a:xfrm>
          <a:prstGeom prst="rect">
            <a:avLst/>
          </a:prstGeom>
        </p:spPr>
      </p:pic>
      <p:pic>
        <p:nvPicPr>
          <p:cNvPr id="25" name="Picture 24">
            <a:extLst>
              <a:ext uri="{FF2B5EF4-FFF2-40B4-BE49-F238E27FC236}">
                <a16:creationId xmlns:a16="http://schemas.microsoft.com/office/drawing/2014/main" id="{3BE6112D-7FE3-460B-B7EB-441E34690BA7}"/>
              </a:ext>
            </a:extLst>
          </p:cNvPr>
          <p:cNvPicPr>
            <a:picLocks noChangeAspect="1"/>
          </p:cNvPicPr>
          <p:nvPr/>
        </p:nvPicPr>
        <p:blipFill>
          <a:blip r:embed="rId4"/>
          <a:stretch>
            <a:fillRect/>
          </a:stretch>
        </p:blipFill>
        <p:spPr>
          <a:xfrm>
            <a:off x="8519775" y="3952472"/>
            <a:ext cx="3532565" cy="2592636"/>
          </a:xfrm>
          <a:prstGeom prst="rect">
            <a:avLst/>
          </a:prstGeom>
        </p:spPr>
      </p:pic>
    </p:spTree>
    <p:extLst>
      <p:ext uri="{BB962C8B-B14F-4D97-AF65-F5344CB8AC3E}">
        <p14:creationId xmlns:p14="http://schemas.microsoft.com/office/powerpoint/2010/main" val="120843223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{11CCA727-7502-44E5-A582-063E10A7B870}tf22712842_win32</Template>
  <TotalTime>1229</TotalTime>
  <Words>851</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Old Style</vt:lpstr>
      <vt:lpstr>Calibri</vt:lpstr>
      <vt:lpstr>Franklin Gothic Book</vt:lpstr>
      <vt:lpstr>1_RetrospectVTI</vt:lpstr>
      <vt:lpstr>Marqeta Take Home Assignment</vt:lpstr>
      <vt:lpstr>Part 1</vt:lpstr>
      <vt:lpstr>Part 1</vt:lpstr>
      <vt:lpstr>Part 1</vt:lpstr>
      <vt:lpstr>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Anuj Tiwary</dc:creator>
  <cp:lastModifiedBy>Anuj Tiwary</cp:lastModifiedBy>
  <cp:revision>5</cp:revision>
  <dcterms:created xsi:type="dcterms:W3CDTF">2021-10-21T16:15:08Z</dcterms:created>
  <dcterms:modified xsi:type="dcterms:W3CDTF">2021-10-22T12:44:34Z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