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6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7BF805B1-7BD5-493F-8D25-53CDB0C20170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7"/>
            <p14:sldId id="266"/>
            <p14:sldId id="263"/>
          </p14:sldIdLst>
        </p14:section>
        <p14:section name="Sección sin título" id="{D0C4DFDA-EA1D-468A-AABF-DFC137ED6033}">
          <p14:sldIdLst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90" y="486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0A184-5937-4D5B-8F02-D4F956B3BDB2}" type="datetimeFigureOut">
              <a:rPr lang="es-PE" smtClean="0"/>
              <a:t>07/06/2017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F490-DB31-4BED-81BB-72398136C96D}" type="slidenum">
              <a:rPr lang="es-PE" smtClean="0"/>
              <a:t>‹Nº›</a:t>
            </a:fld>
            <a:endParaRPr lang="es-PE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851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0A184-5937-4D5B-8F02-D4F956B3BDB2}" type="datetimeFigureOut">
              <a:rPr lang="es-PE" smtClean="0"/>
              <a:t>07/06/2017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F490-DB31-4BED-81BB-72398136C96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43765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0A184-5937-4D5B-8F02-D4F956B3BDB2}" type="datetimeFigureOut">
              <a:rPr lang="es-PE" smtClean="0"/>
              <a:t>07/06/2017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F490-DB31-4BED-81BB-72398136C96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35573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0A184-5937-4D5B-8F02-D4F956B3BDB2}" type="datetimeFigureOut">
              <a:rPr lang="es-PE" smtClean="0"/>
              <a:t>07/06/2017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F490-DB31-4BED-81BB-72398136C96D}" type="slidenum">
              <a:rPr lang="es-PE" smtClean="0"/>
              <a:t>‹Nº›</a:t>
            </a:fld>
            <a:endParaRPr lang="es-PE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9861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0A184-5937-4D5B-8F02-D4F956B3BDB2}" type="datetimeFigureOut">
              <a:rPr lang="es-PE" smtClean="0"/>
              <a:t>07/06/2017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F490-DB31-4BED-81BB-72398136C96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56936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0A184-5937-4D5B-8F02-D4F956B3BDB2}" type="datetimeFigureOut">
              <a:rPr lang="es-PE" smtClean="0"/>
              <a:t>07/06/2017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F490-DB31-4BED-81BB-72398136C96D}" type="slidenum">
              <a:rPr lang="es-PE" smtClean="0"/>
              <a:t>‹Nº›</a:t>
            </a:fld>
            <a:endParaRPr lang="es-PE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4565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0A184-5937-4D5B-8F02-D4F956B3BDB2}" type="datetimeFigureOut">
              <a:rPr lang="es-PE" smtClean="0"/>
              <a:t>07/06/2017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F490-DB31-4BED-81BB-72398136C96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709754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0A184-5937-4D5B-8F02-D4F956B3BDB2}" type="datetimeFigureOut">
              <a:rPr lang="es-PE" smtClean="0"/>
              <a:t>07/06/2017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F490-DB31-4BED-81BB-72398136C96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138140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0A184-5937-4D5B-8F02-D4F956B3BDB2}" type="datetimeFigureOut">
              <a:rPr lang="es-PE" smtClean="0"/>
              <a:t>07/06/2017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F490-DB31-4BED-81BB-72398136C96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85275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0A184-5937-4D5B-8F02-D4F956B3BDB2}" type="datetimeFigureOut">
              <a:rPr lang="es-PE" smtClean="0"/>
              <a:t>07/06/2017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F490-DB31-4BED-81BB-72398136C96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7987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0A184-5937-4D5B-8F02-D4F956B3BDB2}" type="datetimeFigureOut">
              <a:rPr lang="es-PE" smtClean="0"/>
              <a:t>07/06/2017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F490-DB31-4BED-81BB-72398136C96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78473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0A184-5937-4D5B-8F02-D4F956B3BDB2}" type="datetimeFigureOut">
              <a:rPr lang="es-PE" smtClean="0"/>
              <a:t>07/06/2017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F490-DB31-4BED-81BB-72398136C96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72107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0A184-5937-4D5B-8F02-D4F956B3BDB2}" type="datetimeFigureOut">
              <a:rPr lang="es-PE" smtClean="0"/>
              <a:t>07/06/2017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F490-DB31-4BED-81BB-72398136C96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82317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0A184-5937-4D5B-8F02-D4F956B3BDB2}" type="datetimeFigureOut">
              <a:rPr lang="es-PE" smtClean="0"/>
              <a:t>07/06/2017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F490-DB31-4BED-81BB-72398136C96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58620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0A184-5937-4D5B-8F02-D4F956B3BDB2}" type="datetimeFigureOut">
              <a:rPr lang="es-PE" smtClean="0"/>
              <a:t>07/06/2017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F490-DB31-4BED-81BB-72398136C96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22548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0A184-5937-4D5B-8F02-D4F956B3BDB2}" type="datetimeFigureOut">
              <a:rPr lang="es-PE" smtClean="0"/>
              <a:t>07/06/2017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F490-DB31-4BED-81BB-72398136C96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8028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0A184-5937-4D5B-8F02-D4F956B3BDB2}" type="datetimeFigureOut">
              <a:rPr lang="es-PE" smtClean="0"/>
              <a:t>07/06/2017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F490-DB31-4BED-81BB-72398136C96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54884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850A184-5937-4D5B-8F02-D4F956B3BDB2}" type="datetimeFigureOut">
              <a:rPr lang="es-PE" smtClean="0"/>
              <a:t>07/06/2017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EACF490-DB31-4BED-81BB-72398136C96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934684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48304" y="506776"/>
            <a:ext cx="6476752" cy="1013552"/>
          </a:xfrm>
        </p:spPr>
        <p:txBody>
          <a:bodyPr/>
          <a:lstStyle/>
          <a:p>
            <a:r>
              <a:rPr lang="es-PE" dirty="0"/>
              <a:t>Pruebas Unitarias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AutoShape 8" descr="Resultado de imagen para jav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950" y="2004896"/>
            <a:ext cx="2143125" cy="2143125"/>
          </a:xfrm>
          <a:prstGeom prst="rect">
            <a:avLst/>
          </a:prstGeom>
        </p:spPr>
      </p:pic>
      <p:pic>
        <p:nvPicPr>
          <p:cNvPr id="1038" name="Picture 14" descr="Resultado de imagen para netbeans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68103"/>
            <a:ext cx="3333750" cy="144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Resultado de imagen para JUni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665" y="5277079"/>
            <a:ext cx="2926686" cy="672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04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1178805" y="749147"/>
            <a:ext cx="9472613" cy="1076325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Ejemplos </a:t>
            </a:r>
            <a:r>
              <a:rPr lang="es-PE" dirty="0"/>
              <a:t>en </a:t>
            </a:r>
            <a:r>
              <a:rPr lang="es-PE" dirty="0" err="1"/>
              <a:t>netbeans</a:t>
            </a:r>
            <a:r>
              <a:rPr lang="es-PE" dirty="0"/>
              <a:t> Pruebas Unitarias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2364" t="4695" r="52456" b="8115"/>
          <a:stretch/>
        </p:blipFill>
        <p:spPr>
          <a:xfrm>
            <a:off x="8126776" y="2369368"/>
            <a:ext cx="3789802" cy="258822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t="8157" r="52970" b="35269"/>
          <a:stretch/>
        </p:blipFill>
        <p:spPr>
          <a:xfrm>
            <a:off x="4241388" y="2398923"/>
            <a:ext cx="3437368" cy="263303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/>
          <a:srcRect l="1349" t="3808" r="45876" b="16101"/>
          <a:stretch/>
        </p:blipFill>
        <p:spPr>
          <a:xfrm>
            <a:off x="583893" y="2280492"/>
            <a:ext cx="3249977" cy="308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45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t="8157" r="52970" b="35269"/>
          <a:stretch/>
        </p:blipFill>
        <p:spPr>
          <a:xfrm>
            <a:off x="864549" y="1397076"/>
            <a:ext cx="9182079" cy="4063847"/>
          </a:xfrm>
          <a:prstGeom prst="rect">
            <a:avLst/>
          </a:prstGeom>
        </p:spPr>
      </p:pic>
      <p:cxnSp>
        <p:nvCxnSpPr>
          <p:cNvPr id="4" name="Conector recto de flecha 3"/>
          <p:cNvCxnSpPr/>
          <p:nvPr/>
        </p:nvCxnSpPr>
        <p:spPr>
          <a:xfrm flipH="1">
            <a:off x="7072829" y="3558448"/>
            <a:ext cx="3977089" cy="5838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 flipH="1" flipV="1">
            <a:off x="7083846" y="4197426"/>
            <a:ext cx="4186410" cy="330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 flipV="1">
            <a:off x="2610998" y="4594034"/>
            <a:ext cx="3327094" cy="12999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ángulo 25"/>
          <p:cNvSpPr/>
          <p:nvPr/>
        </p:nvSpPr>
        <p:spPr>
          <a:xfrm>
            <a:off x="9878291" y="3429000"/>
            <a:ext cx="2576945" cy="1477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b="0" cap="none" spc="0" dirty="0" smtClean="0">
                <a:ln w="0"/>
                <a:solidFill>
                  <a:schemeClr val="tx1">
                    <a:lumMod val="9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Ingresamos los numero para se sumar con lo cuales se realizara un operación</a:t>
            </a:r>
            <a:endParaRPr lang="es-ES" b="0" cap="none" spc="0" dirty="0">
              <a:ln w="0"/>
              <a:solidFill>
                <a:schemeClr val="tx1">
                  <a:lumMod val="9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609600" y="5630053"/>
            <a:ext cx="466898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b="0" cap="none" spc="0" dirty="0" smtClean="0">
                <a:ln w="0"/>
                <a:solidFill>
                  <a:schemeClr val="tx1">
                    <a:lumMod val="9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Ingresamos el resultado queremos que se muestre para valida si fue correctamente programado</a:t>
            </a:r>
            <a:endParaRPr lang="es-ES" b="0" cap="none" spc="0" dirty="0">
              <a:ln w="0"/>
              <a:solidFill>
                <a:schemeClr val="tx1">
                  <a:lumMod val="9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6177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302327" y="3105835"/>
            <a:ext cx="10335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400" dirty="0" smtClean="0"/>
              <a:t>http://www.jtech.ua.es/j2ee/publico/lja-2012-13/sesion04-apuntes.html</a:t>
            </a:r>
            <a:endParaRPr lang="es-PE" sz="2400" dirty="0"/>
          </a:p>
        </p:txBody>
      </p:sp>
      <p:sp>
        <p:nvSpPr>
          <p:cNvPr id="5" name="Rectángulo 4"/>
          <p:cNvSpPr/>
          <p:nvPr/>
        </p:nvSpPr>
        <p:spPr>
          <a:xfrm>
            <a:off x="889522" y="681335"/>
            <a:ext cx="1005275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solidFill>
                  <a:schemeClr val="tx1">
                    <a:lumMod val="95000"/>
                  </a:schemeClr>
                </a:solidFill>
                <a:effectLst/>
              </a:rPr>
              <a:t>Recomendación para mayor</a:t>
            </a:r>
          </a:p>
          <a:p>
            <a:pPr algn="ctr"/>
            <a:r>
              <a:rPr lang="es-ES" sz="5400" dirty="0" err="1" smtClean="0">
                <a:ln w="0"/>
                <a:solidFill>
                  <a:schemeClr val="tx1">
                    <a:lumMod val="95000"/>
                  </a:schemeClr>
                </a:solidFill>
              </a:rPr>
              <a:t>Informacion</a:t>
            </a:r>
            <a:r>
              <a:rPr lang="es-ES" sz="5400" dirty="0" smtClean="0">
                <a:ln w="0"/>
                <a:solidFill>
                  <a:schemeClr val="tx1">
                    <a:lumMod val="95000"/>
                  </a:schemeClr>
                </a:solidFill>
              </a:rPr>
              <a:t> </a:t>
            </a:r>
            <a:endParaRPr lang="es-ES" sz="5400" b="0" cap="none" spc="0" dirty="0">
              <a:ln w="0"/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  <p:pic>
        <p:nvPicPr>
          <p:cNvPr id="5122" name="Picture 2" descr="Resultado de imagen para un lik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321" y="3889663"/>
            <a:ext cx="2449079" cy="2449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82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84213" y="685800"/>
            <a:ext cx="8966563" cy="812494"/>
          </a:xfrm>
        </p:spPr>
        <p:txBody>
          <a:bodyPr>
            <a:normAutofit/>
          </a:bodyPr>
          <a:lstStyle/>
          <a:p>
            <a:r>
              <a:rPr lang="es-PE" dirty="0" smtClean="0"/>
              <a:t>Característica del test unitarios</a:t>
            </a:r>
            <a:endParaRPr lang="es-PE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idx="1"/>
          </p:nvPr>
        </p:nvSpPr>
        <p:spPr>
          <a:xfrm>
            <a:off x="7735007" y="1983036"/>
            <a:ext cx="4075075" cy="705080"/>
          </a:xfrm>
        </p:spPr>
        <p:txBody>
          <a:bodyPr>
            <a:noAutofit/>
          </a:bodyPr>
          <a:lstStyle/>
          <a:p>
            <a:r>
              <a:rPr lang="es-PE" sz="1600" dirty="0">
                <a:solidFill>
                  <a:schemeClr val="tx1"/>
                </a:solidFill>
              </a:rPr>
              <a:t>No debería requerirse una intervención manual. Esto es especialmente útil para integración continua</a:t>
            </a:r>
            <a:endParaRPr lang="es-PE" sz="1600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379587" y="1843615"/>
            <a:ext cx="52854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Automatizable </a:t>
            </a:r>
            <a:endParaRPr lang="es-E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272206" y="3429000"/>
            <a:ext cx="42001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spc="50" dirty="0" err="1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Automatico</a:t>
            </a:r>
            <a:endParaRPr lang="es-E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295904" y="5104608"/>
            <a:ext cx="38443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Completos</a:t>
            </a:r>
            <a:endParaRPr lang="es-E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2050" name="Picture 2" descr="Resultado de imagen para un engranaj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143" y="1584534"/>
            <a:ext cx="1378752" cy="1267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para un engranaj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065" y="2948791"/>
            <a:ext cx="1502538" cy="138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n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603" y="4876474"/>
            <a:ext cx="1951106" cy="1281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Marcador de texto 6"/>
          <p:cNvSpPr txBox="1">
            <a:spLocks/>
          </p:cNvSpPr>
          <p:nvPr/>
        </p:nvSpPr>
        <p:spPr>
          <a:xfrm>
            <a:off x="7479784" y="3704422"/>
            <a:ext cx="4712216" cy="6805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PE" dirty="0">
                <a:solidFill>
                  <a:schemeClr val="tx1"/>
                </a:solidFill>
              </a:rPr>
              <a:t>Lo ideal es que los test prueben métodos muy planos, es decir, que se pruebe solo una cosa a la vez.</a:t>
            </a:r>
          </a:p>
        </p:txBody>
      </p:sp>
      <p:sp>
        <p:nvSpPr>
          <p:cNvPr id="15" name="Marcador de texto 6"/>
          <p:cNvSpPr txBox="1">
            <a:spLocks/>
          </p:cNvSpPr>
          <p:nvPr/>
        </p:nvSpPr>
        <p:spPr>
          <a:xfrm>
            <a:off x="7325547" y="4966771"/>
            <a:ext cx="3722535" cy="705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s-PE" sz="1800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6877113" y="522232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E" dirty="0"/>
              <a:t>Deben cubrir la mayor cantidad de código</a:t>
            </a:r>
          </a:p>
        </p:txBody>
      </p:sp>
    </p:spTree>
    <p:extLst>
      <p:ext uri="{BB962C8B-B14F-4D97-AF65-F5344CB8AC3E}">
        <p14:creationId xmlns:p14="http://schemas.microsoft.com/office/powerpoint/2010/main" val="362657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7809792" cy="955713"/>
          </a:xfrm>
        </p:spPr>
        <p:txBody>
          <a:bodyPr/>
          <a:lstStyle/>
          <a:p>
            <a:r>
              <a:rPr lang="es-PE" dirty="0"/>
              <a:t>Característica del test unitarios</a:t>
            </a:r>
          </a:p>
        </p:txBody>
      </p:sp>
      <p:sp>
        <p:nvSpPr>
          <p:cNvPr id="4" name="Rectángulo 3"/>
          <p:cNvSpPr/>
          <p:nvPr/>
        </p:nvSpPr>
        <p:spPr>
          <a:xfrm>
            <a:off x="700161" y="2041918"/>
            <a:ext cx="36086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9525">
                  <a:solidFill>
                    <a:schemeClr val="tx1">
                      <a:lumMod val="95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REPETIBLES</a:t>
            </a:r>
            <a:endParaRPr lang="es-ES" sz="5400" b="1" cap="none" spc="0" dirty="0">
              <a:ln w="9525">
                <a:solidFill>
                  <a:schemeClr val="tx1">
                    <a:lumMod val="95000"/>
                  </a:schemeClr>
                </a:solidFill>
                <a:prstDash val="solid"/>
              </a:ln>
              <a:solidFill>
                <a:schemeClr val="tx2">
                  <a:lumMod val="75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6" name="Marcador de texto 4"/>
          <p:cNvSpPr txBox="1">
            <a:spLocks/>
          </p:cNvSpPr>
          <p:nvPr/>
        </p:nvSpPr>
        <p:spPr>
          <a:xfrm>
            <a:off x="1" y="5094174"/>
            <a:ext cx="4812536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5400" b="1" dirty="0" smtClean="0">
                <a:ln w="9525">
                  <a:solidFill>
                    <a:schemeClr val="tx1">
                      <a:lumMod val="95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RAPIDO</a:t>
            </a:r>
            <a:endParaRPr lang="es-ES" sz="5400" b="1" dirty="0">
              <a:ln w="9525">
                <a:solidFill>
                  <a:schemeClr val="tx1">
                    <a:lumMod val="95000"/>
                  </a:schemeClr>
                </a:solidFill>
                <a:prstDash val="solid"/>
              </a:ln>
              <a:solidFill>
                <a:schemeClr val="tx2">
                  <a:lumMod val="75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0" y="3273972"/>
            <a:ext cx="500165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800" b="1" dirty="0" smtClean="0">
                <a:ln w="9525">
                  <a:solidFill>
                    <a:schemeClr val="tx1">
                      <a:lumMod val="95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INDEPENDIENTE</a:t>
            </a:r>
            <a:r>
              <a:rPr lang="es-ES" sz="5400" b="1" dirty="0" smtClean="0">
                <a:ln w="9525">
                  <a:solidFill>
                    <a:schemeClr val="tx1">
                      <a:lumMod val="95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endParaRPr lang="es-ES" sz="5400" b="1" cap="none" spc="0" dirty="0">
              <a:ln w="9525">
                <a:solidFill>
                  <a:schemeClr val="tx1">
                    <a:lumMod val="95000"/>
                  </a:schemeClr>
                </a:solidFill>
                <a:prstDash val="solid"/>
              </a:ln>
              <a:solidFill>
                <a:schemeClr val="tx2">
                  <a:lumMod val="75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3074" name="Picture 2" descr="Resultado de imagen para REPETIB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452" y="1869656"/>
            <a:ext cx="1364074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utoShape 4" descr="Resultado de imagen para CUB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11" name="AutoShape 6" descr="Resultado de imagen para CUBO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12" name="AutoShape 8" descr="Resultado de imagen para CUBO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13" name="AutoShape 10" descr="Resultado de imagen para CUBOS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6577069" y="5144022"/>
            <a:ext cx="4979623" cy="1713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s-PE" dirty="0">
                <a:solidFill>
                  <a:schemeClr val="tx1"/>
                </a:solidFill>
              </a:rPr>
              <a:t>Sin importar las veces que se ejecute. Al ser pequeñas unidades de código que se prueban, estas se deben ejecutar rápido</a:t>
            </a:r>
            <a:endParaRPr lang="es-PE" dirty="0">
              <a:solidFill>
                <a:schemeClr val="tx1"/>
              </a:solidFill>
            </a:endParaRP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717" y="3266042"/>
            <a:ext cx="1715806" cy="1394093"/>
          </a:xfrm>
          <a:prstGeom prst="rect">
            <a:avLst/>
          </a:prstGeom>
        </p:spPr>
      </p:pic>
      <p:sp>
        <p:nvSpPr>
          <p:cNvPr id="15" name="AutoShape 12" descr="Resultado de imagen para RAPIDO TIEMPO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602" y="5175002"/>
            <a:ext cx="2224299" cy="1247832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6617784" y="3574840"/>
            <a:ext cx="53371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/>
              <a:t>La ejecución de un test no debe afectar la de otro. Por eso no importa el orden en que se ejecuten. No debe alterar el estado del sistema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6896770" y="1898701"/>
            <a:ext cx="49683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b="0" i="0" dirty="0" smtClean="0">
                <a:effectLst/>
                <a:latin typeface="Helvetica Neue"/>
              </a:rPr>
              <a:t>NO DEBE ALTERAR EL ESTADO DEL SISTEMA SIN INPORTA LA VESES QUE SE EJECUTE 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6573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381011" cy="845545"/>
          </a:xfrm>
        </p:spPr>
        <p:txBody>
          <a:bodyPr>
            <a:normAutofit fontScale="90000"/>
          </a:bodyPr>
          <a:lstStyle/>
          <a:p>
            <a:r>
              <a:rPr lang="es-PE" dirty="0"/>
              <a:t>Prueba </a:t>
            </a:r>
            <a:r>
              <a:rPr lang="es-PE" dirty="0" smtClean="0"/>
              <a:t>Unitaria</a:t>
            </a:r>
            <a:br>
              <a:rPr lang="es-PE" dirty="0" smtClean="0"/>
            </a:br>
            <a:r>
              <a:rPr lang="es-PE" dirty="0" smtClean="0"/>
              <a:t> 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840984" y="1349567"/>
            <a:ext cx="6003027" cy="875841"/>
          </a:xfrm>
        </p:spPr>
        <p:txBody>
          <a:bodyPr/>
          <a:lstStyle/>
          <a:p>
            <a:r>
              <a:rPr lang="es-PE" dirty="0">
                <a:solidFill>
                  <a:schemeClr val="tx1"/>
                </a:solidFill>
              </a:rPr>
              <a:t>Las pruebas unitarias están diseñadas para encontrar defectos en el software</a:t>
            </a:r>
          </a:p>
        </p:txBody>
      </p:sp>
      <p:sp>
        <p:nvSpPr>
          <p:cNvPr id="4" name="AutoShape 2" descr="Resultado de imagen para testing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536" y="2853369"/>
            <a:ext cx="5852780" cy="381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00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68250" cy="1385371"/>
          </a:xfrm>
        </p:spPr>
        <p:txBody>
          <a:bodyPr/>
          <a:lstStyle/>
          <a:p>
            <a:r>
              <a:rPr lang="es-PE" dirty="0">
                <a:solidFill>
                  <a:schemeClr val="bg2">
                    <a:lumMod val="50000"/>
                  </a:schemeClr>
                </a:solidFill>
              </a:rPr>
              <a:t>Un algoritmo puede verificarse con prueba unitaria </a:t>
            </a:r>
            <a:endParaRPr lang="es-PE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4212" y="2170323"/>
            <a:ext cx="8535988" cy="3824077"/>
          </a:xfrm>
        </p:spPr>
        <p:txBody>
          <a:bodyPr>
            <a:normAutofit/>
          </a:bodyPr>
          <a:lstStyle/>
          <a:p>
            <a:r>
              <a:rPr lang="es-PE" sz="3200" dirty="0" smtClean="0">
                <a:solidFill>
                  <a:schemeClr val="tx1"/>
                </a:solidFill>
              </a:rPr>
              <a:t>1. Es </a:t>
            </a:r>
            <a:r>
              <a:rPr lang="es-PE" sz="3200" dirty="0">
                <a:solidFill>
                  <a:schemeClr val="tx1"/>
                </a:solidFill>
              </a:rPr>
              <a:t>observable (diferente de tipo </a:t>
            </a:r>
            <a:r>
              <a:rPr lang="es-PE" sz="3200" dirty="0" err="1">
                <a:solidFill>
                  <a:schemeClr val="tx1"/>
                </a:solidFill>
              </a:rPr>
              <a:t>void</a:t>
            </a:r>
            <a:r>
              <a:rPr lang="es-PE" sz="3200" dirty="0">
                <a:solidFill>
                  <a:schemeClr val="tx1"/>
                </a:solidFill>
              </a:rPr>
              <a:t>, es decir tiene </a:t>
            </a:r>
            <a:r>
              <a:rPr lang="es-PE" sz="3200" dirty="0" err="1">
                <a:solidFill>
                  <a:schemeClr val="tx1"/>
                </a:solidFill>
              </a:rPr>
              <a:t>return</a:t>
            </a:r>
            <a:r>
              <a:rPr lang="es-PE" sz="3200" dirty="0">
                <a:solidFill>
                  <a:schemeClr val="tx1"/>
                </a:solidFill>
              </a:rPr>
              <a:t>) </a:t>
            </a:r>
            <a:endParaRPr lang="es-PE" sz="3200" dirty="0" smtClean="0">
              <a:solidFill>
                <a:schemeClr val="tx1"/>
              </a:solidFill>
            </a:endParaRPr>
          </a:p>
          <a:p>
            <a:r>
              <a:rPr lang="es-PE" sz="3200" dirty="0" smtClean="0">
                <a:solidFill>
                  <a:schemeClr val="tx1"/>
                </a:solidFill>
              </a:rPr>
              <a:t>2</a:t>
            </a:r>
            <a:r>
              <a:rPr lang="es-PE" sz="3200" dirty="0">
                <a:solidFill>
                  <a:schemeClr val="tx1"/>
                </a:solidFill>
              </a:rPr>
              <a:t>. Es aislado (no obtiene datos de fuente externas como: base de datos o archivos, o de infraestructura como: fecha, hora; solo de sus parámetros) </a:t>
            </a:r>
            <a:endParaRPr lang="es-PE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11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9418254" cy="1098933"/>
          </a:xfrm>
        </p:spPr>
        <p:txBody>
          <a:bodyPr/>
          <a:lstStyle/>
          <a:p>
            <a:r>
              <a:rPr lang="es-PE" dirty="0">
                <a:solidFill>
                  <a:schemeClr val="bg2">
                    <a:lumMod val="50000"/>
                  </a:schemeClr>
                </a:solidFill>
              </a:rPr>
              <a:t>Una prueba unitaria es confiable cuando</a:t>
            </a:r>
            <a:endParaRPr lang="es-PE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4212" y="1046603"/>
            <a:ext cx="9429272" cy="4947798"/>
          </a:xfrm>
        </p:spPr>
        <p:txBody>
          <a:bodyPr>
            <a:normAutofit/>
          </a:bodyPr>
          <a:lstStyle/>
          <a:p>
            <a:r>
              <a:rPr lang="es-PE" sz="2400" dirty="0">
                <a:solidFill>
                  <a:schemeClr val="tx1"/>
                </a:solidFill>
              </a:rPr>
              <a:t> 1. NO contienen lógica(no realizar ningún tipo de calculo, sus datos están escritos directamente en la prueba unitaria</a:t>
            </a:r>
            <a:r>
              <a:rPr lang="es-PE" sz="24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s-PE" sz="2400" dirty="0" smtClean="0">
                <a:solidFill>
                  <a:schemeClr val="tx1"/>
                </a:solidFill>
              </a:rPr>
              <a:t> </a:t>
            </a:r>
            <a:r>
              <a:rPr lang="es-PE" sz="2400" dirty="0">
                <a:solidFill>
                  <a:schemeClr val="tx1"/>
                </a:solidFill>
              </a:rPr>
              <a:t>2. Son independientes (se pueden ejecutar en cualquier orden</a:t>
            </a:r>
            <a:r>
              <a:rPr lang="es-PE" sz="24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s-PE" sz="2400" dirty="0" smtClean="0">
                <a:solidFill>
                  <a:schemeClr val="tx1"/>
                </a:solidFill>
              </a:rPr>
              <a:t> </a:t>
            </a:r>
            <a:r>
              <a:rPr lang="es-PE" sz="2400" dirty="0">
                <a:solidFill>
                  <a:schemeClr val="tx1"/>
                </a:solidFill>
              </a:rPr>
              <a:t>3. Una sola comparación (un solo motivo por el que fallar) </a:t>
            </a:r>
            <a:endParaRPr lang="es-PE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60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57937" y="2335576"/>
            <a:ext cx="8535988" cy="4143566"/>
          </a:xfrm>
        </p:spPr>
        <p:txBody>
          <a:bodyPr>
            <a:normAutofit/>
          </a:bodyPr>
          <a:lstStyle/>
          <a:p>
            <a:r>
              <a:rPr lang="es-PE" sz="1600" dirty="0"/>
              <a:t> </a:t>
            </a:r>
            <a:r>
              <a:rPr lang="es-PE" sz="1600" b="1" dirty="0" err="1">
                <a:solidFill>
                  <a:schemeClr val="accent4">
                    <a:lumMod val="75000"/>
                  </a:schemeClr>
                </a:solidFill>
              </a:rPr>
              <a:t>J</a:t>
            </a:r>
            <a:r>
              <a:rPr lang="es-PE" sz="1600" b="1" dirty="0" err="1">
                <a:solidFill>
                  <a:schemeClr val="accent6"/>
                </a:solidFill>
              </a:rPr>
              <a:t>Unit</a:t>
            </a:r>
            <a:r>
              <a:rPr lang="es-PE" sz="1600" dirty="0"/>
              <a:t> </a:t>
            </a:r>
            <a:r>
              <a:rPr lang="es-PE" sz="1600" dirty="0">
                <a:solidFill>
                  <a:schemeClr val="tx1">
                    <a:lumMod val="95000"/>
                  </a:schemeClr>
                </a:solidFill>
              </a:rPr>
              <a:t>es un </a:t>
            </a:r>
            <a:r>
              <a:rPr lang="es-PE" sz="1600" dirty="0" err="1">
                <a:solidFill>
                  <a:schemeClr val="tx1">
                    <a:lumMod val="95000"/>
                  </a:schemeClr>
                </a:solidFill>
              </a:rPr>
              <a:t>framework</a:t>
            </a:r>
            <a:r>
              <a:rPr lang="es-PE" sz="1600" dirty="0">
                <a:solidFill>
                  <a:schemeClr val="tx1">
                    <a:lumMod val="95000"/>
                  </a:schemeClr>
                </a:solidFill>
              </a:rPr>
              <a:t> de código abierto desarrollado especialmente para crear, ejecutar y hacer reportes de estado de conjuntos de Prueba Unitaria automatizadas hechos en lenguaje Java</a:t>
            </a:r>
            <a:r>
              <a:rPr lang="es-PE" sz="1600" dirty="0" smtClean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r>
              <a:rPr lang="es-PE" sz="16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PE" sz="1600" dirty="0">
                <a:solidFill>
                  <a:schemeClr val="tx1">
                    <a:lumMod val="95000"/>
                  </a:schemeClr>
                </a:solidFill>
              </a:rPr>
              <a:t>Ciclo de vida: Al momento de ejecutar los </a:t>
            </a:r>
            <a:r>
              <a:rPr lang="es-PE" sz="1600" dirty="0" err="1">
                <a:solidFill>
                  <a:schemeClr val="tx1">
                    <a:lumMod val="95000"/>
                  </a:schemeClr>
                </a:solidFill>
              </a:rPr>
              <a:t>tests</a:t>
            </a:r>
            <a:r>
              <a:rPr lang="es-PE" sz="1600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s-PE" sz="1600" dirty="0" err="1">
                <a:solidFill>
                  <a:schemeClr val="tx1">
                    <a:lumMod val="95000"/>
                  </a:schemeClr>
                </a:solidFill>
              </a:rPr>
              <a:t>JUnit</a:t>
            </a:r>
            <a:r>
              <a:rPr lang="es-PE" sz="1600" dirty="0">
                <a:solidFill>
                  <a:schemeClr val="tx1">
                    <a:lumMod val="95000"/>
                  </a:schemeClr>
                </a:solidFill>
              </a:rPr>
              <a:t> ejecuta los siguientes métodos propios de cada clase tipo test: </a:t>
            </a:r>
            <a:endParaRPr lang="es-PE" sz="1600" dirty="0" smtClean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s-PE" sz="1600" dirty="0" smtClean="0">
                <a:solidFill>
                  <a:schemeClr val="tx1">
                    <a:lumMod val="95000"/>
                  </a:schemeClr>
                </a:solidFill>
              </a:rPr>
              <a:t>• </a:t>
            </a:r>
            <a:r>
              <a:rPr lang="es-PE" sz="1600" dirty="0">
                <a:solidFill>
                  <a:schemeClr val="tx1">
                    <a:lumMod val="95000"/>
                  </a:schemeClr>
                </a:solidFill>
              </a:rPr>
              <a:t>Método @</a:t>
            </a:r>
            <a:r>
              <a:rPr lang="es-PE" sz="1600" dirty="0" err="1">
                <a:solidFill>
                  <a:schemeClr val="tx1">
                    <a:lumMod val="95000"/>
                  </a:schemeClr>
                </a:solidFill>
              </a:rPr>
              <a:t>BeforeClass</a:t>
            </a:r>
            <a:r>
              <a:rPr lang="es-PE" sz="1600" dirty="0">
                <a:solidFill>
                  <a:schemeClr val="tx1">
                    <a:lumMod val="95000"/>
                  </a:schemeClr>
                </a:solidFill>
              </a:rPr>
              <a:t> (método estático, antes de la construcción de la clase) </a:t>
            </a:r>
            <a:endParaRPr lang="es-PE" sz="1600" dirty="0" smtClean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s-PE" sz="1600" dirty="0" smtClean="0">
                <a:solidFill>
                  <a:schemeClr val="tx1">
                    <a:lumMod val="95000"/>
                  </a:schemeClr>
                </a:solidFill>
              </a:rPr>
              <a:t>• </a:t>
            </a:r>
            <a:r>
              <a:rPr lang="es-PE" sz="1600" dirty="0">
                <a:solidFill>
                  <a:schemeClr val="tx1">
                    <a:lumMod val="95000"/>
                  </a:schemeClr>
                </a:solidFill>
              </a:rPr>
              <a:t>Por cada método anotado con @Test </a:t>
            </a:r>
            <a:endParaRPr lang="es-PE" sz="1600" dirty="0" smtClean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s-PE" sz="1600" dirty="0" smtClean="0">
                <a:solidFill>
                  <a:schemeClr val="tx1">
                    <a:lumMod val="95000"/>
                  </a:schemeClr>
                </a:solidFill>
              </a:rPr>
              <a:t>– </a:t>
            </a:r>
            <a:r>
              <a:rPr lang="es-PE" sz="1600" dirty="0">
                <a:solidFill>
                  <a:schemeClr val="tx1">
                    <a:lumMod val="95000"/>
                  </a:schemeClr>
                </a:solidFill>
              </a:rPr>
              <a:t>Constructor de la clase de </a:t>
            </a:r>
            <a:r>
              <a:rPr lang="es-PE" sz="1600" dirty="0" smtClean="0">
                <a:solidFill>
                  <a:schemeClr val="tx1">
                    <a:lumMod val="95000"/>
                  </a:schemeClr>
                </a:solidFill>
              </a:rPr>
              <a:t>test</a:t>
            </a:r>
          </a:p>
          <a:p>
            <a:r>
              <a:rPr lang="es-PE" sz="16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PE" sz="1600" dirty="0">
                <a:solidFill>
                  <a:schemeClr val="tx1">
                    <a:lumMod val="95000"/>
                  </a:schemeClr>
                </a:solidFill>
              </a:rPr>
              <a:t>– Método anotado con @</a:t>
            </a:r>
            <a:r>
              <a:rPr lang="es-PE" sz="1600" dirty="0" err="1" smtClean="0">
                <a:solidFill>
                  <a:schemeClr val="tx1">
                    <a:lumMod val="95000"/>
                  </a:schemeClr>
                </a:solidFill>
              </a:rPr>
              <a:t>Before</a:t>
            </a:r>
            <a:endParaRPr lang="es-PE" sz="1600" dirty="0" smtClean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s-PE" sz="16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s-PE" sz="1600" dirty="0">
                <a:solidFill>
                  <a:schemeClr val="tx1">
                    <a:lumMod val="95000"/>
                  </a:schemeClr>
                </a:solidFill>
              </a:rPr>
              <a:t>– Método anotado con @Test </a:t>
            </a:r>
            <a:endParaRPr lang="es-PE" sz="1600" dirty="0" smtClean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s-PE" sz="1600" dirty="0" smtClean="0">
                <a:solidFill>
                  <a:schemeClr val="tx1">
                    <a:lumMod val="95000"/>
                  </a:schemeClr>
                </a:solidFill>
              </a:rPr>
              <a:t>– </a:t>
            </a:r>
            <a:r>
              <a:rPr lang="es-PE" sz="1600" dirty="0">
                <a:solidFill>
                  <a:schemeClr val="tx1">
                    <a:lumMod val="95000"/>
                  </a:schemeClr>
                </a:solidFill>
              </a:rPr>
              <a:t>Método anotado con @</a:t>
            </a:r>
            <a:r>
              <a:rPr lang="es-PE" sz="1600" dirty="0" err="1">
                <a:solidFill>
                  <a:schemeClr val="tx1">
                    <a:lumMod val="95000"/>
                  </a:schemeClr>
                </a:solidFill>
              </a:rPr>
              <a:t>After</a:t>
            </a:r>
            <a:r>
              <a:rPr lang="es-PE" sz="1600" dirty="0">
                <a:solidFill>
                  <a:schemeClr val="tx1">
                    <a:lumMod val="95000"/>
                  </a:schemeClr>
                </a:solidFill>
              </a:rPr>
              <a:t> </a:t>
            </a:r>
            <a:endParaRPr lang="es-PE" sz="1600" dirty="0" smtClean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s-PE" sz="1600" dirty="0" smtClean="0">
                <a:solidFill>
                  <a:schemeClr val="tx1">
                    <a:lumMod val="95000"/>
                  </a:schemeClr>
                </a:solidFill>
              </a:rPr>
              <a:t>• </a:t>
            </a:r>
            <a:r>
              <a:rPr lang="es-PE" sz="1600" dirty="0">
                <a:solidFill>
                  <a:schemeClr val="tx1">
                    <a:lumMod val="95000"/>
                  </a:schemeClr>
                </a:solidFill>
              </a:rPr>
              <a:t>Al finalizar todos los @Test, se ejecuta </a:t>
            </a:r>
            <a:endParaRPr lang="es-PE" sz="1600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4" name="Picture 16" descr="Resultado de imagen para JUni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446" y="826265"/>
            <a:ext cx="2926686" cy="672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973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4" name="Imagen 3"/>
          <p:cNvPicPr/>
          <p:nvPr/>
        </p:nvPicPr>
        <p:blipFill rotWithShape="1">
          <a:blip r:embed="rId2"/>
          <a:srcRect l="27088" t="38937" r="22977" b="41431"/>
          <a:stretch/>
        </p:blipFill>
        <p:spPr bwMode="auto">
          <a:xfrm>
            <a:off x="637308" y="997528"/>
            <a:ext cx="10875819" cy="514003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3741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4831" y="228600"/>
            <a:ext cx="10058400" cy="2743200"/>
          </a:xfrm>
        </p:spPr>
        <p:txBody>
          <a:bodyPr/>
          <a:lstStyle/>
          <a:p>
            <a:r>
              <a:rPr lang="es-PE" b="1" dirty="0"/>
              <a:t>Pruebas utilizando objetos simulados (</a:t>
            </a:r>
            <a:r>
              <a:rPr lang="es-PE" b="1" dirty="0" err="1"/>
              <a:t>mock</a:t>
            </a:r>
            <a:r>
              <a:rPr lang="es-PE" b="1" dirty="0"/>
              <a:t>)</a:t>
            </a:r>
            <a:br>
              <a:rPr lang="es-PE" b="1" dirty="0"/>
            </a:b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376940" y="2182091"/>
            <a:ext cx="8535988" cy="1879600"/>
          </a:xfrm>
        </p:spPr>
        <p:txBody>
          <a:bodyPr>
            <a:normAutofit/>
          </a:bodyPr>
          <a:lstStyle/>
          <a:p>
            <a:r>
              <a:rPr lang="es-PE" dirty="0" smtClean="0">
                <a:solidFill>
                  <a:schemeClr val="tx1">
                    <a:lumMod val="95000"/>
                  </a:schemeClr>
                </a:solidFill>
              </a:rPr>
              <a:t>Las </a:t>
            </a:r>
            <a:r>
              <a:rPr lang="es-PE" dirty="0">
                <a:solidFill>
                  <a:schemeClr val="tx1">
                    <a:lumMod val="95000"/>
                  </a:schemeClr>
                </a:solidFill>
              </a:rPr>
              <a:t>pruebas </a:t>
            </a:r>
            <a:r>
              <a:rPr lang="es-PE" dirty="0" err="1">
                <a:solidFill>
                  <a:schemeClr val="tx1">
                    <a:lumMod val="95000"/>
                  </a:schemeClr>
                </a:solidFill>
              </a:rPr>
              <a:t>Mock</a:t>
            </a:r>
            <a:r>
              <a:rPr lang="es-PE" dirty="0">
                <a:solidFill>
                  <a:schemeClr val="tx1">
                    <a:lumMod val="95000"/>
                  </a:schemeClr>
                </a:solidFill>
              </a:rPr>
              <a:t> son pruebas unitarias que utilizan objetos simulados ("</a:t>
            </a:r>
            <a:r>
              <a:rPr lang="es-PE" dirty="0" err="1">
                <a:solidFill>
                  <a:schemeClr val="tx1">
                    <a:lumMod val="95000"/>
                  </a:schemeClr>
                </a:solidFill>
              </a:rPr>
              <a:t>mock</a:t>
            </a:r>
            <a:r>
              <a:rPr lang="es-PE" dirty="0">
                <a:solidFill>
                  <a:schemeClr val="tx1">
                    <a:lumMod val="95000"/>
                  </a:schemeClr>
                </a:solidFill>
              </a:rPr>
              <a:t>") que sustituyen a los objetos reales utilizados por la clase o fragmento de código a probar.</a:t>
            </a:r>
          </a:p>
          <a:p>
            <a:r>
              <a:rPr lang="es-PE" dirty="0" smtClean="0"/>
              <a:t>.</a:t>
            </a:r>
            <a:endParaRPr lang="es-PE" dirty="0"/>
          </a:p>
          <a:p>
            <a:endParaRPr lang="es-PE" dirty="0"/>
          </a:p>
        </p:txBody>
      </p:sp>
      <p:pic>
        <p:nvPicPr>
          <p:cNvPr id="4" name="Imagen 3"/>
          <p:cNvPicPr/>
          <p:nvPr/>
        </p:nvPicPr>
        <p:blipFill rotWithShape="1">
          <a:blip r:embed="rId2"/>
          <a:srcRect l="12910" t="38939" r="46676" b="36692"/>
          <a:stretch/>
        </p:blipFill>
        <p:spPr bwMode="auto">
          <a:xfrm>
            <a:off x="1881764" y="3699164"/>
            <a:ext cx="6805036" cy="243912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3615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120</TotalTime>
  <Words>278</Words>
  <Application>Microsoft Office PowerPoint</Application>
  <PresentationFormat>Panorámica</PresentationFormat>
  <Paragraphs>42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Helvetica Neue</vt:lpstr>
      <vt:lpstr>Wingdings 3</vt:lpstr>
      <vt:lpstr>Sector</vt:lpstr>
      <vt:lpstr>Pruebas Unitarias</vt:lpstr>
      <vt:lpstr>Característica del test unitarios</vt:lpstr>
      <vt:lpstr>Característica del test unitarios</vt:lpstr>
      <vt:lpstr>Prueba Unitaria  </vt:lpstr>
      <vt:lpstr>Un algoritmo puede verificarse con prueba unitaria </vt:lpstr>
      <vt:lpstr>Una prueba unitaria es confiable cuando</vt:lpstr>
      <vt:lpstr>Presentación de PowerPoint</vt:lpstr>
      <vt:lpstr>Presentación de PowerPoint</vt:lpstr>
      <vt:lpstr>Pruebas utilizando objetos simulados (mock) </vt:lpstr>
      <vt:lpstr>Ejemplos en netbeans Pruebas Unitarias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Pruebas Unitarias</dc:title>
  <dc:creator>soporte</dc:creator>
  <cp:lastModifiedBy>soporte</cp:lastModifiedBy>
  <cp:revision>8</cp:revision>
  <dcterms:created xsi:type="dcterms:W3CDTF">2017-06-07T14:38:23Z</dcterms:created>
  <dcterms:modified xsi:type="dcterms:W3CDTF">2017-06-07T16:38:31Z</dcterms:modified>
</cp:coreProperties>
</file>