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1975" r:id="rId5"/>
    <p:sldId id="1976" r:id="rId6"/>
    <p:sldId id="1977" r:id="rId7"/>
    <p:sldId id="1978" r:id="rId8"/>
    <p:sldId id="1991" r:id="rId9"/>
    <p:sldId id="1979" r:id="rId10"/>
    <p:sldId id="1980" r:id="rId11"/>
    <p:sldId id="1981" r:id="rId12"/>
    <p:sldId id="1982" r:id="rId13"/>
    <p:sldId id="1983" r:id="rId14"/>
    <p:sldId id="1984" r:id="rId15"/>
    <p:sldId id="1985" r:id="rId16"/>
    <p:sldId id="1987" r:id="rId17"/>
    <p:sldId id="1992" r:id="rId18"/>
    <p:sldId id="1993" r:id="rId19"/>
    <p:sldId id="1988" r:id="rId20"/>
    <p:sldId id="1990" r:id="rId21"/>
  </p:sldIdLst>
  <p:sldSz cx="9906000" cy="6858000" type="A4"/>
  <p:notesSz cx="6797675" cy="98742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钟 贤成" initials="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73"/>
    <a:srgbClr val="B62537"/>
    <a:srgbClr val="000099"/>
    <a:srgbClr val="706E90"/>
    <a:srgbClr val="B72537"/>
    <a:srgbClr val="3333FF"/>
    <a:srgbClr val="666699"/>
    <a:srgbClr val="ECECF3"/>
    <a:srgbClr val="CECEDF"/>
    <a:srgbClr val="E7E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0429" autoAdjust="0"/>
  </p:normalViewPr>
  <p:slideViewPr>
    <p:cSldViewPr snapToGrid="0">
      <p:cViewPr>
        <p:scale>
          <a:sx n="51" d="100"/>
          <a:sy n="51" d="100"/>
        </p:scale>
        <p:origin x="1780" y="172"/>
      </p:cViewPr>
      <p:guideLst>
        <p:guide orient="horz" pos="1762"/>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23659"/>
    </p:cViewPr>
  </p:sorterViewPr>
  <p:notesViewPr>
    <p:cSldViewPr snapToGrid="0">
      <p:cViewPr>
        <p:scale>
          <a:sx n="110" d="100"/>
          <a:sy n="110" d="100"/>
        </p:scale>
        <p:origin x="890" y="-1599"/>
      </p:cViewPr>
      <p:guideLst>
        <p:guide orient="horz" pos="2978"/>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宋体" panose="02010600030101010101"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宋体" panose="02010600030101010101"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宋体" panose="02010600030101010101"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宋体" panose="02010600030101010101" pitchFamily="2" charset="-122"/>
                <a:ea typeface="+mn-ea"/>
              </a:defRPr>
            </a:lvl1pPr>
          </a:lstStyle>
          <a:p>
            <a:pPr>
              <a:defRPr/>
            </a:pPr>
            <a:fld id="{DDB9F070-3809-45ED-B9C9-761149AABF48}"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宋体" panose="02010600030101010101"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宋体" panose="02010600030101010101" pitchFamily="2" charset="-122"/>
                <a:ea typeface="+mn-ea"/>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725488" y="739775"/>
            <a:ext cx="5346700"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1038" y="4691063"/>
            <a:ext cx="5435600" cy="444341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en-US" altLang="zh-CN" noProof="0"/>
          </a:p>
          <a:p>
            <a:pPr lvl="1"/>
            <a:r>
              <a:rPr lang="en-US" altLang="zh-CN" noProof="0"/>
              <a:t>5656</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3558"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宋体" panose="02010600030101010101"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宋体" panose="02010600030101010101" pitchFamily="2" charset="-122"/>
                <a:ea typeface="+mn-ea"/>
              </a:defRPr>
            </a:lvl1pPr>
          </a:lstStyle>
          <a:p>
            <a:pPr>
              <a:defRPr/>
            </a:pPr>
            <a:fld id="{5F948D12-5B45-471A-8A76-A34678A31677}"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2" name="灯片编号占位符 1"/>
          <p:cNvSpPr>
            <a:spLocks noGrp="1"/>
          </p:cNvSpPr>
          <p:nvPr>
            <p:ph type="sldNum" sz="quarter" idx="5"/>
          </p:nvPr>
        </p:nvSpPr>
        <p:spPr/>
        <p:txBody>
          <a:bodyPr/>
          <a:lstStyle/>
          <a:p>
            <a:pPr>
              <a:defRPr/>
            </a:pPr>
            <a:fld id="{5F948D12-5B45-471A-8A76-A34678A31677}"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5F948D12-5B45-471A-8A76-A34678A31677}"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采用先对节点聚类后再进行同步的思路进行设计，通过计算共识时钟</a:t>
            </a:r>
            <a:r>
              <a:rPr lang="en-US" altLang="zh-CN"/>
              <a:t>/</a:t>
            </a:r>
            <a:r>
              <a:rPr lang="zh-CN" altLang="en-US"/>
              <a:t>减少跳数来提高精度，降低</a:t>
            </a:r>
            <a:r>
              <a:rPr lang="zh-CN" altLang="en-US"/>
              <a:t>能耗</a:t>
            </a:r>
            <a:endParaRPr lang="zh-CN" altLang="en-US"/>
          </a:p>
        </p:txBody>
      </p:sp>
      <p:sp>
        <p:nvSpPr>
          <p:cNvPr id="4" name="灯片编号占位符 3"/>
          <p:cNvSpPr>
            <a:spLocks noGrp="1"/>
          </p:cNvSpPr>
          <p:nvPr>
            <p:ph type="sldNum" sz="quarter" idx="5"/>
          </p:nvPr>
        </p:nvSpPr>
        <p:spPr/>
        <p:txBody>
          <a:bodyPr/>
          <a:p>
            <a:pPr>
              <a:defRPr/>
            </a:pPr>
            <a:fld id="{5F948D12-5B45-471A-8A76-A34678A31677}"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pPr>
              <a:defRPr/>
            </a:pPr>
            <a:fld id="{5F948D12-5B45-471A-8A76-A34678A31677}" type="slidenum">
              <a:rPr lang="zh-CN" altLang="en-US"/>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5F948D12-5B45-471A-8A76-A34678A31677}" type="slidenum">
              <a:rPr lang="zh-CN" altLang="en-US"/>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pPr>
              <a:defRPr/>
            </a:pPr>
            <a:fld id="{5F948D12-5B45-471A-8A76-A34678A31677}"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49" y="357144"/>
            <a:ext cx="8420100" cy="1788004"/>
          </a:xfrm>
        </p:spPr>
        <p:txBody>
          <a:bodyPr/>
          <a:lstStyle>
            <a:lvl1pPr algn="ctr">
              <a:defRPr sz="5400">
                <a:solidFill>
                  <a:srgbClr val="4D4D73"/>
                </a:solidFill>
              </a:defRPr>
            </a:lvl1pPr>
          </a:lstStyle>
          <a:p>
            <a:r>
              <a:rPr lang="zh-CN" altLang="en-US" dirty="0"/>
              <a:t>单击此处编辑母版标题样式</a:t>
            </a:r>
            <a:endParaRPr lang="en-US" altLang="zh-CN" dirty="0"/>
          </a:p>
        </p:txBody>
      </p:sp>
      <p:sp>
        <p:nvSpPr>
          <p:cNvPr id="4" name="Rectangle 10"/>
          <p:cNvSpPr>
            <a:spLocks noChangeArrowheads="1"/>
          </p:cNvSpPr>
          <p:nvPr userDrawn="1"/>
        </p:nvSpPr>
        <p:spPr bwMode="auto">
          <a:xfrm flipV="1">
            <a:off x="330200" y="2482603"/>
            <a:ext cx="9303320" cy="72009"/>
          </a:xfrm>
          <a:prstGeom prst="rect">
            <a:avLst/>
          </a:prstGeom>
          <a:solidFill>
            <a:schemeClr val="tx2"/>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a:ea typeface="宋体" panose="02010600030101010101" pitchFamily="2" charset="-122"/>
            </a:endParaRPr>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000"/>
            </a:lvl1pPr>
          </a:lstStyle>
          <a:p>
            <a:r>
              <a:rPr lang="zh-CN" altLang="en-US" dirty="0"/>
              <a:t>单击此处编辑母版副标题样式</a:t>
            </a:r>
            <a:endParaRPr lang="en-US" altLang="zh-CN" dirty="0"/>
          </a:p>
        </p:txBody>
      </p:sp>
      <p:sp>
        <p:nvSpPr>
          <p:cNvPr id="6" name="矩形 5"/>
          <p:cNvSpPr/>
          <p:nvPr userDrawn="1"/>
        </p:nvSpPr>
        <p:spPr>
          <a:xfrm>
            <a:off x="0" y="6568834"/>
            <a:ext cx="3301200" cy="289165"/>
          </a:xfrm>
          <a:prstGeom prst="rect">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11" name="矩形 10"/>
          <p:cNvSpPr/>
          <p:nvPr userDrawn="1"/>
        </p:nvSpPr>
        <p:spPr>
          <a:xfrm>
            <a:off x="3300492" y="6568834"/>
            <a:ext cx="3301200" cy="289165"/>
          </a:xfrm>
          <a:prstGeom prst="rect">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12" name="矩形 11"/>
          <p:cNvSpPr/>
          <p:nvPr userDrawn="1"/>
        </p:nvSpPr>
        <p:spPr>
          <a:xfrm>
            <a:off x="6600984" y="6568834"/>
            <a:ext cx="3301200" cy="289165"/>
          </a:xfrm>
          <a:prstGeom prst="rect">
            <a:avLst/>
          </a:prstGeom>
          <a:solidFill>
            <a:srgbClr val="706E9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3816729" y="6582290"/>
            <a:ext cx="2268019" cy="275590"/>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200" b="1" dirty="0">
                <a:solidFill>
                  <a:schemeClr val="bg1"/>
                </a:solidFill>
                <a:latin typeface="微软雅黑" panose="020B0503020204020204" pitchFamily="34" charset="-122"/>
                <a:ea typeface="微软雅黑" panose="020B0503020204020204" pitchFamily="34" charset="-122"/>
              </a:rPr>
              <a:t>IWIN </a:t>
            </a:r>
            <a:r>
              <a:rPr lang="en-US" altLang="zh-CN" sz="1200" b="1" dirty="0" smtClean="0">
                <a:solidFill>
                  <a:schemeClr val="bg1"/>
                </a:solidFill>
                <a:latin typeface="微软雅黑" panose="020B0503020204020204" pitchFamily="34" charset="-122"/>
                <a:ea typeface="微软雅黑" panose="020B0503020204020204" pitchFamily="34" charset="-122"/>
              </a:rPr>
              <a:t>2021</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453397" y="6582292"/>
            <a:ext cx="2394406" cy="275590"/>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200" b="1" dirty="0" smtClean="0">
                <a:solidFill>
                  <a:schemeClr val="bg1"/>
                </a:solidFill>
                <a:latin typeface="微软雅黑" panose="020B0503020204020204" pitchFamily="34" charset="-122"/>
                <a:ea typeface="微软雅黑" panose="020B0503020204020204" pitchFamily="34" charset="-122"/>
                <a:sym typeface="+mn-ea"/>
              </a:rPr>
              <a:t>Xiang Chen(SJTU</a:t>
            </a:r>
            <a:r>
              <a:rPr lang="en-US" altLang="zh-CN" sz="1200" b="1" dirty="0">
                <a:solidFill>
                  <a:schemeClr val="bg1"/>
                </a:solidFill>
                <a:latin typeface="微软雅黑" panose="020B0503020204020204" pitchFamily="34" charset="-122"/>
                <a:ea typeface="微软雅黑" panose="020B0503020204020204" pitchFamily="34" charset="-122"/>
                <a:sym typeface="+mn-ea"/>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日期占位符 6"/>
          <p:cNvSpPr>
            <a:spLocks noGrp="1"/>
          </p:cNvSpPr>
          <p:nvPr>
            <p:ph type="dt" sz="half" idx="10"/>
          </p:nvPr>
        </p:nvSpPr>
        <p:spPr>
          <a:xfrm>
            <a:off x="7045325" y="6577466"/>
            <a:ext cx="2228850" cy="365125"/>
          </a:xfrm>
          <a:prstGeom prst="rect">
            <a:avLst/>
          </a:prstGeo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April 14</a:t>
            </a:r>
            <a:r>
              <a:rPr lang="zh-CN" altLang="en-US" dirty="0" smtClean="0"/>
              <a:t>，</a:t>
            </a:r>
            <a:r>
              <a:rPr lang="en-US" altLang="zh-CN" dirty="0" smtClean="0"/>
              <a:t>2021</a:t>
            </a:r>
            <a:endParaRPr lang="zh-CN" altLang="en-US" dirty="0"/>
          </a:p>
        </p:txBody>
      </p:sp>
      <p:sp>
        <p:nvSpPr>
          <p:cNvPr id="17" name="灯片编号占位符 2"/>
          <p:cNvSpPr>
            <a:spLocks noGrp="1"/>
          </p:cNvSpPr>
          <p:nvPr>
            <p:ph type="sldNum" sz="quarter" idx="4"/>
          </p:nvPr>
        </p:nvSpPr>
        <p:spPr>
          <a:xfrm>
            <a:off x="8022230" y="6530853"/>
            <a:ext cx="2228850" cy="365125"/>
          </a:xfrm>
          <a:prstGeom prst="rect">
            <a:avLst/>
          </a:prstGeom>
        </p:spPr>
        <p:txBody>
          <a:bodyPr vert="horz" lIns="91440" tIns="45720" rIns="91440" bIns="45720" rtlCol="0" anchor="ctr"/>
          <a:lstStyle>
            <a:lvl1pPr algn="ctr">
              <a:defRPr sz="1200" b="1">
                <a:solidFill>
                  <a:schemeClr val="bg1"/>
                </a:solidFill>
                <a:latin typeface="微软雅黑" panose="020B0503020204020204" pitchFamily="34" charset="-122"/>
                <a:ea typeface="微软雅黑" panose="020B0503020204020204" pitchFamily="34" charset="-122"/>
              </a:defRPr>
            </a:lvl1pPr>
          </a:lstStyle>
          <a:p>
            <a:fld id="{5C9FC08B-5ADB-4BBF-B599-F401669AC633}" type="slidenum">
              <a:rPr lang="zh-CN" altLang="en-US" smtClean="0"/>
            </a:fld>
            <a:r>
              <a:rPr lang="en-US" altLang="zh-CN" dirty="0" smtClean="0"/>
              <a:t>/17</a:t>
            </a:r>
            <a:endParaRPr lang="en-US" altLang="zh-CN"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651" y="357027"/>
            <a:ext cx="1790669" cy="554471"/>
          </a:xfrm>
          <a:prstGeom prst="rect">
            <a:avLst/>
          </a:prstGeom>
        </p:spPr>
      </p:pic>
    </p:spTree>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4D4D73"/>
                </a:solidFill>
              </a:defRPr>
            </a:lvl1pPr>
          </a:lstStyle>
          <a:p>
            <a:r>
              <a:rPr lang="zh-CN" altLang="en-US" dirty="0">
                <a:sym typeface="+mn-ea"/>
              </a:rPr>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dirty="0" smtClean="0"/>
              <a:t>November 26</a:t>
            </a:r>
            <a:r>
              <a:rPr lang="zh-CN" altLang="en-US" dirty="0" smtClean="0"/>
              <a:t>，</a:t>
            </a:r>
            <a:r>
              <a:rPr lang="en-US" altLang="zh-CN" dirty="0" smtClean="0"/>
              <a:t>2020</a:t>
            </a:r>
            <a:endParaRPr lang="zh-CN" altLang="en-US" dirty="0"/>
          </a:p>
        </p:txBody>
      </p:sp>
      <p:sp>
        <p:nvSpPr>
          <p:cNvPr id="5" name="灯片编号占位符 4"/>
          <p:cNvSpPr>
            <a:spLocks noGrp="1"/>
          </p:cNvSpPr>
          <p:nvPr>
            <p:ph type="sldNum" sz="quarter" idx="12"/>
          </p:nvPr>
        </p:nvSpPr>
        <p:spPr/>
        <p:txBody>
          <a:bodyPr/>
          <a:lstStyle/>
          <a:p>
            <a:fld id="{5C9FC08B-5ADB-4BBF-B599-F401669AC633}" type="slidenum">
              <a:rPr lang="zh-CN" altLang="en-US" smtClean="0"/>
            </a:fld>
            <a:r>
              <a:rPr lang="en-US" altLang="zh-CN" dirty="0" smtClean="0"/>
              <a:t>/17</a:t>
            </a:r>
            <a:endParaRPr lang="en-US" altLang="zh-CN" dirty="0"/>
          </a:p>
        </p:txBody>
      </p:sp>
    </p:spTree>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44625"/>
            <a:ext cx="8915400" cy="1008112"/>
          </a:xfrm>
        </p:spPr>
        <p:txBody>
          <a:bodyPr/>
          <a:lstStyle>
            <a:lvl1pPr>
              <a:defRPr b="1">
                <a:solidFill>
                  <a:srgbClr val="4D4D73"/>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40000"/>
              </a:lnSpc>
              <a:buClr>
                <a:schemeClr val="tx1"/>
              </a:buClr>
              <a:buSzPct val="70000"/>
              <a:buFont typeface="Wingdings" panose="05000000000000000000" pitchFamily="2" charset="2"/>
              <a:buChar char="q"/>
              <a:defRPr/>
            </a:lvl1pPr>
            <a:lvl2pPr marL="742950" indent="-285750">
              <a:lnSpc>
                <a:spcPct val="140000"/>
              </a:lnSpc>
              <a:spcBef>
                <a:spcPts val="0"/>
              </a:spcBef>
              <a:spcAft>
                <a:spcPts val="0"/>
              </a:spcAft>
              <a:buClr>
                <a:schemeClr val="tx1"/>
              </a:buClr>
              <a:buSzPct val="60000"/>
              <a:buFont typeface="Wingdings" panose="05000000000000000000" pitchFamily="2" charset="2"/>
              <a:buChar char="p"/>
              <a:defRPr sz="2000"/>
            </a:lvl2pPr>
            <a:lvl3pPr>
              <a:lnSpc>
                <a:spcPct val="140000"/>
              </a:lnSpc>
              <a:spcBef>
                <a:spcPts val="0"/>
              </a:spcBef>
              <a:buClr>
                <a:schemeClr val="tx1"/>
              </a:buClr>
              <a:buSzPct val="50000"/>
              <a:defRPr sz="1600" b="0"/>
            </a:lvl3pPr>
            <a:lvl4pPr>
              <a:lnSpc>
                <a:spcPct val="140000"/>
              </a:lnSpc>
              <a:buClr>
                <a:schemeClr val="tx1"/>
              </a:buClr>
              <a:defRPr sz="1600">
                <a:solidFill>
                  <a:schemeClr val="tx1"/>
                </a:solidFill>
              </a:defRPr>
            </a:lvl4pPr>
            <a:lvl5pPr>
              <a:lnSpc>
                <a:spcPct val="140000"/>
              </a:lnSpc>
              <a:buClr>
                <a:schemeClr val="tx1"/>
              </a:buClr>
              <a:defRPr sz="1600">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7045325" y="6577466"/>
            <a:ext cx="2228850" cy="365125"/>
          </a:xfrm>
          <a:prstGeom prst="rect">
            <a:avLst/>
          </a:prstGeo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April 14</a:t>
            </a:r>
            <a:r>
              <a:rPr lang="zh-CN" altLang="en-US" dirty="0" smtClean="0"/>
              <a:t>，</a:t>
            </a:r>
            <a:r>
              <a:rPr lang="en-US" altLang="zh-CN" dirty="0" smtClean="0"/>
              <a:t>2021</a:t>
            </a:r>
            <a:endParaRPr lang="zh-CN" altLang="en-US" dirty="0"/>
          </a:p>
        </p:txBody>
      </p:sp>
      <p:sp>
        <p:nvSpPr>
          <p:cNvPr id="11" name="Line 8"/>
          <p:cNvSpPr>
            <a:spLocks noChangeShapeType="1"/>
          </p:cNvSpPr>
          <p:nvPr userDrawn="1"/>
        </p:nvSpPr>
        <p:spPr bwMode="auto">
          <a:xfrm>
            <a:off x="523875" y="1125538"/>
            <a:ext cx="87503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灯片编号占位符 2"/>
          <p:cNvSpPr>
            <a:spLocks noGrp="1"/>
          </p:cNvSpPr>
          <p:nvPr>
            <p:ph type="sldNum" sz="quarter" idx="4"/>
          </p:nvPr>
        </p:nvSpPr>
        <p:spPr>
          <a:xfrm>
            <a:off x="8022230" y="6530853"/>
            <a:ext cx="2228850" cy="365125"/>
          </a:xfrm>
          <a:prstGeom prst="rect">
            <a:avLst/>
          </a:prstGeom>
        </p:spPr>
        <p:txBody>
          <a:bodyPr vert="horz" lIns="91440" tIns="45720" rIns="91440" bIns="45720" rtlCol="0" anchor="ctr"/>
          <a:lstStyle>
            <a:lvl1pPr algn="ctr">
              <a:defRPr sz="1200" b="1">
                <a:solidFill>
                  <a:schemeClr val="bg1"/>
                </a:solidFill>
                <a:latin typeface="微软雅黑" panose="020B0503020204020204" pitchFamily="34" charset="-122"/>
                <a:ea typeface="微软雅黑" panose="020B0503020204020204" pitchFamily="34" charset="-122"/>
              </a:defRPr>
            </a:lvl1pPr>
          </a:lstStyle>
          <a:p>
            <a:fld id="{5C9FC08B-5ADB-4BBF-B599-F401669AC633}" type="slidenum">
              <a:rPr lang="zh-CN" altLang="en-US" smtClean="0"/>
            </a:fld>
            <a:r>
              <a:rPr lang="en-US" altLang="zh-CN" dirty="0" smtClean="0"/>
              <a:t>/17</a:t>
            </a:r>
            <a:endParaRPr lang="en-US" altLang="zh-CN"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54085" y="245503"/>
            <a:ext cx="720000" cy="720000"/>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63561" y="329087"/>
            <a:ext cx="1790669" cy="554471"/>
          </a:xfrm>
          <a:prstGeom prst="rect">
            <a:avLst/>
          </a:prstGeom>
        </p:spPr>
      </p:pic>
    </p:spTree>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523875" y="1125538"/>
            <a:ext cx="87503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 name="日期占位符 6"/>
          <p:cNvSpPr>
            <a:spLocks noGrp="1"/>
          </p:cNvSpPr>
          <p:nvPr>
            <p:ph type="dt" sz="half" idx="10"/>
          </p:nvPr>
        </p:nvSpPr>
        <p:spPr>
          <a:xfrm>
            <a:off x="7045325" y="6577466"/>
            <a:ext cx="2228850" cy="365125"/>
          </a:xfrm>
          <a:prstGeom prst="rect">
            <a:avLst/>
          </a:prstGeo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November 26</a:t>
            </a:r>
            <a:r>
              <a:rPr lang="zh-CN" altLang="en-US" dirty="0" smtClean="0"/>
              <a:t>，</a:t>
            </a:r>
            <a:r>
              <a:rPr lang="en-US" altLang="zh-CN" dirty="0" smtClean="0"/>
              <a:t>2020</a:t>
            </a:r>
            <a:endParaRPr lang="zh-CN" altLang="en-US" dirty="0"/>
          </a:p>
        </p:txBody>
      </p:sp>
      <p:sp>
        <p:nvSpPr>
          <p:cNvPr id="7" name="灯片编号占位符 2"/>
          <p:cNvSpPr>
            <a:spLocks noGrp="1"/>
          </p:cNvSpPr>
          <p:nvPr>
            <p:ph type="sldNum" sz="quarter" idx="4"/>
          </p:nvPr>
        </p:nvSpPr>
        <p:spPr>
          <a:xfrm>
            <a:off x="8022230" y="6530853"/>
            <a:ext cx="2228850" cy="365125"/>
          </a:xfrm>
          <a:prstGeom prst="rect">
            <a:avLst/>
          </a:prstGeom>
        </p:spPr>
        <p:txBody>
          <a:bodyPr vert="horz" lIns="91440" tIns="45720" rIns="91440" bIns="45720" rtlCol="0" anchor="ctr"/>
          <a:lstStyle>
            <a:lvl1pPr algn="ctr">
              <a:defRPr sz="1200" b="1">
                <a:solidFill>
                  <a:schemeClr val="bg1"/>
                </a:solidFill>
                <a:latin typeface="微软雅黑" panose="020B0503020204020204" pitchFamily="34" charset="-122"/>
                <a:ea typeface="微软雅黑" panose="020B0503020204020204" pitchFamily="34" charset="-122"/>
              </a:defRPr>
            </a:lvl1pPr>
          </a:lstStyle>
          <a:p>
            <a:fld id="{5C9FC08B-5ADB-4BBF-B599-F401669AC633}" type="slidenum">
              <a:rPr lang="zh-CN" altLang="en-US" smtClean="0"/>
            </a:fld>
            <a:r>
              <a:rPr lang="en-US" altLang="zh-CN" dirty="0" smtClean="0"/>
              <a:t>/17</a:t>
            </a:r>
            <a:endParaRPr lang="en-US" altLang="zh-CN" dirty="0"/>
          </a:p>
        </p:txBody>
      </p:sp>
    </p:spTree>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44449"/>
            <a:ext cx="89154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95300" y="1268413"/>
            <a:ext cx="89154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6" name="矩形 5"/>
          <p:cNvSpPr/>
          <p:nvPr userDrawn="1"/>
        </p:nvSpPr>
        <p:spPr>
          <a:xfrm>
            <a:off x="0" y="6568834"/>
            <a:ext cx="3301200" cy="289165"/>
          </a:xfrm>
          <a:prstGeom prst="rect">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7" name="矩形 6"/>
          <p:cNvSpPr/>
          <p:nvPr userDrawn="1"/>
        </p:nvSpPr>
        <p:spPr>
          <a:xfrm>
            <a:off x="3300492" y="6568834"/>
            <a:ext cx="3301200" cy="289165"/>
          </a:xfrm>
          <a:prstGeom prst="rect">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8" name="矩形 7"/>
          <p:cNvSpPr/>
          <p:nvPr userDrawn="1"/>
        </p:nvSpPr>
        <p:spPr>
          <a:xfrm>
            <a:off x="6600984" y="6568834"/>
            <a:ext cx="3301200" cy="289165"/>
          </a:xfrm>
          <a:prstGeom prst="rect">
            <a:avLst/>
          </a:prstGeom>
          <a:solidFill>
            <a:srgbClr val="706E9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3816729" y="6582290"/>
            <a:ext cx="2268019" cy="275590"/>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200" b="1" dirty="0">
                <a:solidFill>
                  <a:schemeClr val="bg1"/>
                </a:solidFill>
                <a:latin typeface="微软雅黑" panose="020B0503020204020204" pitchFamily="34" charset="-122"/>
                <a:ea typeface="微软雅黑" panose="020B0503020204020204" pitchFamily="34" charset="-122"/>
              </a:rPr>
              <a:t>IWIN </a:t>
            </a:r>
            <a:r>
              <a:rPr lang="en-US" altLang="zh-CN" sz="1200" b="1" dirty="0" smtClean="0">
                <a:solidFill>
                  <a:schemeClr val="bg1"/>
                </a:solidFill>
                <a:latin typeface="微软雅黑" panose="020B0503020204020204" pitchFamily="34" charset="-122"/>
                <a:ea typeface="微软雅黑" panose="020B0503020204020204" pitchFamily="34" charset="-122"/>
              </a:rPr>
              <a:t>2020</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453397" y="6582292"/>
            <a:ext cx="2394406" cy="275590"/>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200" b="1" dirty="0" smtClean="0">
                <a:solidFill>
                  <a:schemeClr val="bg1"/>
                </a:solidFill>
                <a:latin typeface="微软雅黑" panose="020B0503020204020204" pitchFamily="34" charset="-122"/>
                <a:ea typeface="微软雅黑" panose="020B0503020204020204" pitchFamily="34" charset="-122"/>
                <a:sym typeface="+mn-ea"/>
              </a:rPr>
              <a:t>Xiang Chen(SJTU</a:t>
            </a:r>
            <a:r>
              <a:rPr lang="en-US" altLang="zh-CN" sz="1200" b="1" dirty="0">
                <a:solidFill>
                  <a:schemeClr val="bg1"/>
                </a:solidFill>
                <a:latin typeface="微软雅黑" panose="020B0503020204020204" pitchFamily="34" charset="-122"/>
                <a:ea typeface="微软雅黑" panose="020B0503020204020204" pitchFamily="34" charset="-122"/>
                <a:sym typeface="+mn-ea"/>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2" name="日期占位符 6"/>
          <p:cNvSpPr>
            <a:spLocks noGrp="1"/>
          </p:cNvSpPr>
          <p:nvPr>
            <p:ph type="dt" sz="half" idx="2"/>
          </p:nvPr>
        </p:nvSpPr>
        <p:spPr>
          <a:xfrm>
            <a:off x="7045325" y="6577466"/>
            <a:ext cx="2228850" cy="365125"/>
          </a:xfrm>
          <a:prstGeom prst="rect">
            <a:avLst/>
          </a:prstGeo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November 26</a:t>
            </a:r>
            <a:r>
              <a:rPr lang="zh-CN" altLang="en-US" dirty="0" smtClean="0"/>
              <a:t>，</a:t>
            </a:r>
            <a:r>
              <a:rPr lang="en-US" altLang="zh-CN" dirty="0" smtClean="0"/>
              <a:t>2020</a:t>
            </a:r>
            <a:endParaRPr lang="zh-CN" altLang="en-US" dirty="0"/>
          </a:p>
        </p:txBody>
      </p:sp>
      <p:sp>
        <p:nvSpPr>
          <p:cNvPr id="13" name="灯片编号占位符 2"/>
          <p:cNvSpPr>
            <a:spLocks noGrp="1"/>
          </p:cNvSpPr>
          <p:nvPr>
            <p:ph type="sldNum" sz="quarter" idx="4"/>
          </p:nvPr>
        </p:nvSpPr>
        <p:spPr>
          <a:xfrm>
            <a:off x="8022230" y="6530853"/>
            <a:ext cx="2228850" cy="365125"/>
          </a:xfrm>
          <a:prstGeom prst="rect">
            <a:avLst/>
          </a:prstGeom>
        </p:spPr>
        <p:txBody>
          <a:bodyPr vert="horz" lIns="91440" tIns="45720" rIns="91440" bIns="45720" rtlCol="0" anchor="ctr"/>
          <a:lstStyle>
            <a:lvl1pPr algn="ctr">
              <a:defRPr sz="1200" b="1">
                <a:solidFill>
                  <a:schemeClr val="bg1"/>
                </a:solidFill>
                <a:latin typeface="微软雅黑" panose="020B0503020204020204" pitchFamily="34" charset="-122"/>
                <a:ea typeface="微软雅黑" panose="020B0503020204020204" pitchFamily="34" charset="-122"/>
              </a:defRPr>
            </a:lvl1pPr>
          </a:lstStyle>
          <a:p>
            <a:fld id="{5C9FC08B-5ADB-4BBF-B599-F401669AC633}" type="slidenum">
              <a:rPr lang="zh-CN" altLang="en-US" smtClean="0"/>
            </a:fld>
            <a:r>
              <a:rPr lang="en-US" altLang="zh-CN" dirty="0" smtClean="0"/>
              <a:t>/17</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p:txStyles>
    <p:titleStyle>
      <a:lvl1pPr algn="l" rtl="0" eaLnBrk="0" fontAlgn="base" hangingPunct="0">
        <a:spcBef>
          <a:spcPct val="0"/>
        </a:spcBef>
        <a:spcAft>
          <a:spcPct val="0"/>
        </a:spcAft>
        <a:defRPr sz="3400" b="1">
          <a:solidFill>
            <a:srgbClr val="4D4D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lnSpc>
          <a:spcPct val="150000"/>
        </a:lnSpc>
        <a:spcBef>
          <a:spcPts val="0"/>
        </a:spcBef>
        <a:spcAft>
          <a:spcPct val="0"/>
        </a:spcAft>
        <a:buClr>
          <a:schemeClr val="tx1"/>
        </a:buClr>
        <a:buSzPct val="85000"/>
        <a:buFont typeface="Wingdings" panose="05000000000000000000" pitchFamily="2" charset="2"/>
        <a:buChar char="q"/>
        <a:defRPr sz="24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0"/>
        </a:spcBef>
        <a:spcAft>
          <a:spcPct val="0"/>
        </a:spcAft>
        <a:buClr>
          <a:schemeClr val="tx1"/>
        </a:buClr>
        <a:buSzPct val="75000"/>
        <a:buFont typeface="Wingdings" panose="05000000000000000000" pitchFamily="2" charset="2"/>
        <a:buChar char="p"/>
        <a:defRPr sz="2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50000"/>
        </a:lnSpc>
        <a:spcBef>
          <a:spcPts val="0"/>
        </a:spcBef>
        <a:spcAft>
          <a:spcPct val="0"/>
        </a:spcAft>
        <a:buClr>
          <a:schemeClr val="tx1"/>
        </a:buClr>
        <a:buSzPct val="50000"/>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3.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 Id="rId3" Type="http://schemas.openxmlformats.org/officeDocument/2006/relationships/oleObject" Target="../embeddings/oleObject3.bin"/><Relationship Id="rId2" Type="http://schemas.openxmlformats.org/officeDocument/2006/relationships/image" Target="../media/image14.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18.wmf"/><Relationship Id="rId3" Type="http://schemas.openxmlformats.org/officeDocument/2006/relationships/oleObject" Target="../embeddings/oleObject6.bin"/><Relationship Id="rId2" Type="http://schemas.openxmlformats.org/officeDocument/2006/relationships/image" Target="../media/image17.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xml"/><Relationship Id="rId5" Type="http://schemas.openxmlformats.org/officeDocument/2006/relationships/tags" Target="../tags/tag6.xm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hyperlink" Target="https://ieeexplore.ieee.org/xpl/conhome/7428380/proceeding" TargetMode="External"/><Relationship Id="rId4" Type="http://schemas.openxmlformats.org/officeDocument/2006/relationships/hyperlink" Target="https://ieeexplore.ieee.org/xpl/RecentIssue.jsp?punumber=7361" TargetMode="External"/><Relationship Id="rId3" Type="http://schemas.openxmlformats.org/officeDocument/2006/relationships/hyperlink" Target="https://ieeexplore.ieee.org/xpl/RecentIssue.jsp?punumber=9424" TargetMode="External"/><Relationship Id="rId2" Type="http://schemas.openxmlformats.org/officeDocument/2006/relationships/hyperlink" Target="https://ieeexplore.ieee.org/xpl/conhome/8770353/proceeding" TargetMode="Externa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35280" y="925195"/>
            <a:ext cx="9288780" cy="1494155"/>
          </a:xfrm>
        </p:spPr>
        <p:txBody>
          <a:bodyPr/>
          <a:lstStyle/>
          <a:p>
            <a:pPr eaLnBrk="1" hangingPunct="1"/>
            <a:r>
              <a:rPr lang="zh-CN" altLang="en-US" sz="2800" dirty="0" smtClean="0">
                <a:solidFill>
                  <a:srgbClr val="002060"/>
                </a:solidFill>
              </a:rPr>
              <a:t>基于排队延迟估计的异构网络时钟同步</a:t>
            </a:r>
            <a:endParaRPr lang="zh-CN" altLang="en-US" sz="2800" dirty="0" smtClean="0">
              <a:solidFill>
                <a:srgbClr val="002060"/>
              </a:solidFill>
            </a:endParaRPr>
          </a:p>
        </p:txBody>
      </p:sp>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4376720" y="4878064"/>
            <a:ext cx="1152000" cy="1152000"/>
          </a:xfrm>
          <a:prstGeom prst="rect">
            <a:avLst/>
          </a:prstGeom>
        </p:spPr>
      </p:pic>
      <p:sp>
        <p:nvSpPr>
          <p:cNvPr id="5" name="日期占位符 4"/>
          <p:cNvSpPr>
            <a:spLocks noGrp="1"/>
          </p:cNvSpPr>
          <p:nvPr>
            <p:ph type="dt" sz="half" idx="10"/>
            <p:custDataLst>
              <p:tags r:id="rId3"/>
            </p:custDataLst>
          </p:nvPr>
        </p:nvSpPr>
        <p:spPr/>
        <p:txBody>
          <a:bodyPr/>
          <a:lstStyle/>
          <a:p>
            <a:r>
              <a:rPr lang="en-US" altLang="zh-CN" dirty="0" smtClean="0"/>
              <a:t>April 14</a:t>
            </a:r>
            <a:r>
              <a:rPr lang="zh-CN" altLang="en-US" dirty="0" smtClean="0"/>
              <a:t>，</a:t>
            </a:r>
            <a:r>
              <a:rPr lang="en-US" altLang="zh-CN" dirty="0" smtClean="0"/>
              <a:t>2021</a:t>
            </a:r>
            <a:endParaRPr lang="zh-CN" altLang="en-US" dirty="0"/>
          </a:p>
        </p:txBody>
      </p:sp>
      <p:sp>
        <p:nvSpPr>
          <p:cNvPr id="4" name="灯片编号占位符 3"/>
          <p:cNvSpPr>
            <a:spLocks noGrp="1"/>
          </p:cNvSpPr>
          <p:nvPr>
            <p:ph type="sldNum" sz="quarter" idx="4"/>
          </p:nvPr>
        </p:nvSpPr>
        <p:spPr/>
        <p:txBody>
          <a:bodyPr/>
          <a:lstStyle/>
          <a:p>
            <a:r>
              <a:rPr lang="en-US" altLang="zh-CN" dirty="0" smtClean="0"/>
              <a:t>4/14</a:t>
            </a:r>
            <a:endParaRPr lang="en-US" altLang="zh-CN" dirty="0"/>
          </a:p>
        </p:txBody>
      </p:sp>
      <p:sp>
        <p:nvSpPr>
          <p:cNvPr id="8" name="TextBox 2"/>
          <p:cNvSpPr txBox="1"/>
          <p:nvPr>
            <p:custDataLst>
              <p:tags r:id="rId4"/>
            </p:custDataLst>
          </p:nvPr>
        </p:nvSpPr>
        <p:spPr>
          <a:xfrm>
            <a:off x="563799" y="2999045"/>
            <a:ext cx="8777841" cy="39878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Xiang Chen</a:t>
            </a:r>
            <a:endParaRPr lang="en-US" altLang="zh-CN" sz="2000" b="1" baseline="30000" dirty="0">
              <a:latin typeface="微软雅黑" panose="020B0503020204020204" pitchFamily="34" charset="-122"/>
              <a:ea typeface="微软雅黑" panose="020B0503020204020204" pitchFamily="34" charset="-122"/>
            </a:endParaRPr>
          </a:p>
        </p:txBody>
      </p:sp>
      <p:sp>
        <p:nvSpPr>
          <p:cNvPr id="10" name="TextBox 3"/>
          <p:cNvSpPr txBox="1"/>
          <p:nvPr>
            <p:custDataLst>
              <p:tags r:id="rId5"/>
            </p:custDataLst>
          </p:nvPr>
        </p:nvSpPr>
        <p:spPr>
          <a:xfrm>
            <a:off x="563245" y="3669665"/>
            <a:ext cx="8711565" cy="368300"/>
          </a:xfrm>
          <a:prstGeom prst="rect">
            <a:avLst/>
          </a:prstGeom>
          <a:noFill/>
        </p:spPr>
        <p:txBody>
          <a:bodyPr wrap="square" rtlCol="0">
            <a:spAutoFit/>
          </a:bodyPr>
          <a:lstStyle/>
          <a:p>
            <a:pPr algn="ctr"/>
            <a:r>
              <a:rPr lang="en-US" altLang="zh-CN" sz="1800" dirty="0">
                <a:latin typeface="微软雅黑" panose="020B0503020204020204" pitchFamily="34" charset="-122"/>
                <a:ea typeface="微软雅黑" panose="020B0503020204020204" pitchFamily="34" charset="-122"/>
              </a:rPr>
              <a:t>Shanghai Jiao Tong University, Shanghai, P. R. China</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advTm="13465">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内容</a:t>
            </a:r>
            <a:endParaRPr lang="zh-CN" altLang="en-US"/>
          </a:p>
        </p:txBody>
      </p:sp>
      <p:sp>
        <p:nvSpPr>
          <p:cNvPr id="3" name="内容占位符 2"/>
          <p:cNvSpPr>
            <a:spLocks noGrp="1"/>
          </p:cNvSpPr>
          <p:nvPr>
            <p:ph idx="1"/>
          </p:nvPr>
        </p:nvSpPr>
        <p:spPr/>
        <p:txBody>
          <a:bodyPr/>
          <a:p>
            <a:r>
              <a:rPr lang="zh-CN" altLang="en-US" sz="1600"/>
              <a:t>对非时钟同步流进行求解，稳态方程：</a:t>
            </a:r>
            <a:endParaRPr lang="zh-CN" altLang="en-US" sz="1600"/>
          </a:p>
          <a:p>
            <a:r>
              <a:rPr lang="zh-CN" altLang="en-US" sz="1400"/>
              <a:t>队列最大值为m，包到达速率为λ，包处理速率为μ，a为到达的包的数量的分布，根据马尔可夫链列得的稳态方程为：</a:t>
            </a:r>
            <a:endParaRPr lang="zh-CN" altLang="en-US" sz="1400"/>
          </a:p>
          <a:p>
            <a:endParaRPr lang="zh-CN" altLang="en-US"/>
          </a:p>
          <a:p>
            <a:endParaRPr lang="zh-CN" altLang="en-US"/>
          </a:p>
          <a:p>
            <a:endParaRPr lang="zh-CN" altLang="en-US"/>
          </a:p>
          <a:p>
            <a:endParaRPr lang="zh-CN" altLang="en-US"/>
          </a:p>
          <a:p>
            <a:r>
              <a:rPr lang="zh-CN" altLang="en-US" sz="1600"/>
              <a:t>化简得：</a:t>
            </a:r>
            <a:endParaRPr lang="zh-CN" altLang="en-US" sz="1600"/>
          </a:p>
          <a:p>
            <a:endParaRPr lang="zh-CN" altLang="en-US" sz="1600"/>
          </a:p>
          <a:p>
            <a:endParaRPr lang="zh-CN" altLang="en-US" sz="1600"/>
          </a:p>
          <a:p>
            <a:endParaRPr lang="zh-CN" altLang="en-US" sz="1600"/>
          </a:p>
          <a:p>
            <a:endParaRPr lang="zh-CN" altLang="en-US" sz="1600"/>
          </a:p>
          <a:p>
            <a:endParaRPr lang="zh-CN" altLang="en-US"/>
          </a:p>
          <a:p>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graphicFrame>
        <p:nvGraphicFramePr>
          <p:cNvPr id="-2147482623" name="对象 -2147482624"/>
          <p:cNvGraphicFramePr>
            <a:graphicFrameLocks noChangeAspect="1"/>
          </p:cNvGraphicFramePr>
          <p:nvPr/>
        </p:nvGraphicFramePr>
        <p:xfrm>
          <a:off x="2129155" y="2201545"/>
          <a:ext cx="6303010" cy="1668145"/>
        </p:xfrm>
        <a:graphic>
          <a:graphicData uri="http://schemas.openxmlformats.org/presentationml/2006/ole">
            <mc:AlternateContent xmlns:mc="http://schemas.openxmlformats.org/markup-compatibility/2006">
              <mc:Choice xmlns:v="urn:schemas-microsoft-com:vml" Requires="v">
                <p:oleObj spid="_x0000_s3076" name="" r:id="rId1" imgW="1276350" imgH="1276350" progId="Equation.AxMath">
                  <p:embed/>
                </p:oleObj>
              </mc:Choice>
              <mc:Fallback>
                <p:oleObj name="" r:id="rId1" imgW="1276350" imgH="1276350" progId="Equation.AxMath">
                  <p:embed/>
                  <p:pic>
                    <p:nvPicPr>
                      <p:cNvPr id="0" name="图片 3075"/>
                      <p:cNvPicPr/>
                      <p:nvPr/>
                    </p:nvPicPr>
                    <p:blipFill>
                      <a:blip r:embed="rId2"/>
                      <a:stretch>
                        <a:fillRect/>
                      </a:stretch>
                    </p:blipFill>
                    <p:spPr>
                      <a:xfrm>
                        <a:off x="2129155" y="2201545"/>
                        <a:ext cx="6303010" cy="1668145"/>
                      </a:xfrm>
                      <a:prstGeom prst="rect">
                        <a:avLst/>
                      </a:prstGeom>
                      <a:noFill/>
                      <a:ln w="38100">
                        <a:noFill/>
                        <a:miter/>
                      </a:ln>
                    </p:spPr>
                  </p:pic>
                </p:oleObj>
              </mc:Fallback>
            </mc:AlternateContent>
          </a:graphicData>
        </a:graphic>
      </p:graphicFrame>
      <p:graphicFrame>
        <p:nvGraphicFramePr>
          <p:cNvPr id="-2147482616" name="对象 -2147482617"/>
          <p:cNvGraphicFramePr>
            <a:graphicFrameLocks noChangeAspect="1"/>
          </p:cNvGraphicFramePr>
          <p:nvPr/>
        </p:nvGraphicFramePr>
        <p:xfrm>
          <a:off x="4029393" y="5410835"/>
          <a:ext cx="2501265" cy="1120140"/>
        </p:xfrm>
        <a:graphic>
          <a:graphicData uri="http://schemas.openxmlformats.org/presentationml/2006/ole">
            <mc:AlternateContent xmlns:mc="http://schemas.openxmlformats.org/markup-compatibility/2006">
              <mc:Choice xmlns:v="urn:schemas-microsoft-com:vml" Requires="v">
                <p:oleObj spid="_x0000_s7" name="" r:id="rId3" imgW="1276350" imgH="1276350" progId="Equation.AxMath">
                  <p:embed/>
                </p:oleObj>
              </mc:Choice>
              <mc:Fallback>
                <p:oleObj name="" r:id="rId3" imgW="1276350" imgH="1276350" progId="Equation.AxMath">
                  <p:embed/>
                  <p:pic>
                    <p:nvPicPr>
                      <p:cNvPr id="0" name="图片 6"/>
                      <p:cNvPicPr/>
                      <p:nvPr/>
                    </p:nvPicPr>
                    <p:blipFill>
                      <a:blip r:embed="rId4"/>
                      <a:stretch>
                        <a:fillRect/>
                      </a:stretch>
                    </p:blipFill>
                    <p:spPr>
                      <a:xfrm>
                        <a:off x="4029393" y="5410835"/>
                        <a:ext cx="2501265" cy="1120140"/>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2785110" y="4648518"/>
          <a:ext cx="4335780" cy="551815"/>
        </p:xfrm>
        <a:graphic>
          <a:graphicData uri="http://schemas.openxmlformats.org/presentationml/2006/ole">
            <mc:AlternateContent xmlns:mc="http://schemas.openxmlformats.org/markup-compatibility/2006">
              <mc:Choice xmlns:v="urn:schemas-microsoft-com:vml" Requires="v">
                <p:oleObj spid="_x0000_s9" name="" r:id="rId5" imgW="1276350" imgH="1276350" progId="Equation.AxMath">
                  <p:embed/>
                </p:oleObj>
              </mc:Choice>
              <mc:Fallback>
                <p:oleObj name="" r:id="rId5" imgW="1276350" imgH="1276350" progId="Equation.AxMath">
                  <p:embed/>
                  <p:pic>
                    <p:nvPicPr>
                      <p:cNvPr id="0" name="图片 8"/>
                      <p:cNvPicPr/>
                      <p:nvPr/>
                    </p:nvPicPr>
                    <p:blipFill>
                      <a:blip r:embed="rId6"/>
                      <a:stretch>
                        <a:fillRect/>
                      </a:stretch>
                    </p:blipFill>
                    <p:spPr>
                      <a:xfrm>
                        <a:off x="2785110" y="4648518"/>
                        <a:ext cx="4335780" cy="55181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内容</a:t>
            </a:r>
            <a:endParaRPr lang="zh-CN" altLang="en-US"/>
          </a:p>
        </p:txBody>
      </p:sp>
      <p:sp>
        <p:nvSpPr>
          <p:cNvPr id="3" name="内容占位符 2"/>
          <p:cNvSpPr>
            <a:spLocks noGrp="1"/>
          </p:cNvSpPr>
          <p:nvPr>
            <p:ph idx="1"/>
          </p:nvPr>
        </p:nvSpPr>
        <p:spPr/>
        <p:txBody>
          <a:bodyPr/>
          <a:p>
            <a:r>
              <a:rPr lang="zh-CN" altLang="en-US" sz="1600"/>
              <a:t>对时钟同步流队列进行求解，当时钟同步流到达交换机时，可能的情况有</a:t>
            </a:r>
            <a:r>
              <a:rPr lang="zh-CN" altLang="en-US" sz="1600"/>
              <a:t>三种</a:t>
            </a:r>
            <a:endParaRPr lang="zh-CN" altLang="en-US" sz="1600"/>
          </a:p>
          <a:p>
            <a:r>
              <a:rPr lang="zh-CN" altLang="en-US" sz="1600"/>
              <a:t>情况1：系统内有v个非时钟同步流包，v&lt;m，到达k个包，k&lt;m-v，最好的情况，不需要排队，平均等待时间0</a:t>
            </a:r>
            <a:endParaRPr lang="zh-CN" altLang="en-US" sz="1600"/>
          </a:p>
          <a:p>
            <a:r>
              <a:rPr lang="zh-CN" altLang="en-US" sz="1600"/>
              <a:t>情况2：系统内有v个包，v&lt;m，到达k个包，k&gt;v-m，次优的情况，队列内为k+v-m个包，平均队列长度L1</a:t>
            </a:r>
            <a:endParaRPr lang="zh-CN" altLang="en-US" sz="1600"/>
          </a:p>
          <a:p>
            <a:r>
              <a:rPr lang="zh-CN" altLang="en-US" sz="1600"/>
              <a:t>情况3：系统内有v个包，v&gt;m，到达k个包，队列内k个包，平均队列长度L2（节点数量多的时候最有可能的情况），利用全概率公式</a:t>
            </a:r>
            <a:endParaRPr lang="zh-CN" altLang="en-US" sz="1600"/>
          </a:p>
          <a:p>
            <a:endParaRPr lang="zh-CN" altLang="en-US" sz="1600"/>
          </a:p>
          <a:p>
            <a:endParaRPr lang="zh-CN" altLang="en-US" sz="1600"/>
          </a:p>
          <a:p>
            <a:r>
              <a:rPr lang="zh-CN" altLang="en-US" sz="1600"/>
              <a:t>最后求和化简可以得到：</a:t>
            </a:r>
            <a:endParaRPr lang="zh-CN" altLang="en-US" sz="1600"/>
          </a:p>
          <a:p>
            <a:endParaRPr lang="zh-CN" altLang="en-US" sz="1600"/>
          </a:p>
          <a:p>
            <a:endParaRPr lang="zh-CN" altLang="en-US" sz="1600"/>
          </a:p>
          <a:p>
            <a:endParaRPr lang="zh-CN" altLang="en-US" sz="1600"/>
          </a:p>
          <a:p>
            <a:r>
              <a:rPr lang="zh-CN" altLang="en-US" sz="1600"/>
              <a:t>即队列长度与cluster内的节点数量k和非时钟同步流的频率λ正相关。</a:t>
            </a:r>
            <a:endParaRPr lang="zh-CN" altLang="en-US" sz="1600"/>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graphicFrame>
        <p:nvGraphicFramePr>
          <p:cNvPr id="-2147482612" name="对象 -2147482613"/>
          <p:cNvGraphicFramePr>
            <a:graphicFrameLocks noChangeAspect="1"/>
          </p:cNvGraphicFramePr>
          <p:nvPr/>
        </p:nvGraphicFramePr>
        <p:xfrm>
          <a:off x="2933065" y="3780155"/>
          <a:ext cx="4172585" cy="634365"/>
        </p:xfrm>
        <a:graphic>
          <a:graphicData uri="http://schemas.openxmlformats.org/presentationml/2006/ole">
            <mc:AlternateContent xmlns:mc="http://schemas.openxmlformats.org/markup-compatibility/2006">
              <mc:Choice xmlns:v="urn:schemas-microsoft-com:vml" Requires="v">
                <p:oleObj spid="_x0000_s3076" name="" r:id="rId1" imgW="1276350" imgH="1276350" progId="Equation.AxMath">
                  <p:embed/>
                </p:oleObj>
              </mc:Choice>
              <mc:Fallback>
                <p:oleObj name="" r:id="rId1" imgW="1276350" imgH="1276350" progId="Equation.AxMath">
                  <p:embed/>
                  <p:pic>
                    <p:nvPicPr>
                      <p:cNvPr id="0" name="图片 3075"/>
                      <p:cNvPicPr/>
                      <p:nvPr/>
                    </p:nvPicPr>
                    <p:blipFill>
                      <a:blip r:embed="rId2"/>
                      <a:stretch>
                        <a:fillRect/>
                      </a:stretch>
                    </p:blipFill>
                    <p:spPr>
                      <a:xfrm>
                        <a:off x="2933065" y="3780155"/>
                        <a:ext cx="4172585" cy="634365"/>
                      </a:xfrm>
                      <a:prstGeom prst="rect">
                        <a:avLst/>
                      </a:prstGeom>
                      <a:noFill/>
                      <a:ln w="38100">
                        <a:noFill/>
                        <a:miter/>
                      </a:ln>
                    </p:spPr>
                  </p:pic>
                </p:oleObj>
              </mc:Fallback>
            </mc:AlternateContent>
          </a:graphicData>
        </a:graphic>
      </p:graphicFrame>
      <p:graphicFrame>
        <p:nvGraphicFramePr>
          <p:cNvPr id="-2147482611" name="对象 -2147482612"/>
          <p:cNvGraphicFramePr>
            <a:graphicFrameLocks noChangeAspect="1"/>
          </p:cNvGraphicFramePr>
          <p:nvPr/>
        </p:nvGraphicFramePr>
        <p:xfrm>
          <a:off x="2406968" y="4983163"/>
          <a:ext cx="5224145" cy="622935"/>
        </p:xfrm>
        <a:graphic>
          <a:graphicData uri="http://schemas.openxmlformats.org/presentationml/2006/ole">
            <mc:AlternateContent xmlns:mc="http://schemas.openxmlformats.org/markup-compatibility/2006">
              <mc:Choice xmlns:v="urn:schemas-microsoft-com:vml" Requires="v">
                <p:oleObj spid="_x0000_s6" name="" r:id="rId3" imgW="1276350" imgH="1276350" progId="Equation.AxMath">
                  <p:embed/>
                </p:oleObj>
              </mc:Choice>
              <mc:Fallback>
                <p:oleObj name="" r:id="rId3" imgW="1276350" imgH="1276350" progId="Equation.AxMath">
                  <p:embed/>
                  <p:pic>
                    <p:nvPicPr>
                      <p:cNvPr id="0" name="图片 5"/>
                      <p:cNvPicPr/>
                      <p:nvPr/>
                    </p:nvPicPr>
                    <p:blipFill>
                      <a:blip r:embed="rId4"/>
                      <a:stretch>
                        <a:fillRect/>
                      </a:stretch>
                    </p:blipFill>
                    <p:spPr>
                      <a:xfrm>
                        <a:off x="2406968" y="4983163"/>
                        <a:ext cx="5224145" cy="622935"/>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内容</a:t>
            </a:r>
            <a:endParaRPr lang="zh-CN" altLang="en-US"/>
          </a:p>
        </p:txBody>
      </p:sp>
      <p:sp>
        <p:nvSpPr>
          <p:cNvPr id="3" name="内容占位符 2"/>
          <p:cNvSpPr>
            <a:spLocks noGrp="1"/>
          </p:cNvSpPr>
          <p:nvPr>
            <p:ph idx="1"/>
          </p:nvPr>
        </p:nvSpPr>
        <p:spPr/>
        <p:txBody>
          <a:bodyPr/>
          <a:p>
            <a:r>
              <a:rPr lang="zh-CN" altLang="en-US"/>
              <a:t>即可以通过优化网络拓扑中的聚类后每个</a:t>
            </a:r>
            <a:r>
              <a:rPr lang="en-US" altLang="zh-CN"/>
              <a:t>cluster</a:t>
            </a:r>
            <a:r>
              <a:rPr lang="zh-CN" altLang="en-US"/>
              <a:t>内的节点数量来控制排队延迟对于时钟同步性能的</a:t>
            </a:r>
            <a:r>
              <a:rPr lang="zh-CN" altLang="en-US"/>
              <a:t>影响。</a:t>
            </a:r>
            <a:endParaRPr lang="zh-CN" altLang="en-US"/>
          </a:p>
          <a:p>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10" name="内容占位符 9"/>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3529330" y="2499360"/>
            <a:ext cx="3314700" cy="38773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内容</a:t>
            </a:r>
            <a:endParaRPr lang="zh-CN" altLang="en-US"/>
          </a:p>
        </p:txBody>
      </p:sp>
      <p:sp>
        <p:nvSpPr>
          <p:cNvPr id="3" name="内容占位符 2"/>
          <p:cNvSpPr>
            <a:spLocks noGrp="1"/>
          </p:cNvSpPr>
          <p:nvPr>
            <p:ph idx="1"/>
          </p:nvPr>
        </p:nvSpPr>
        <p:spPr/>
        <p:txBody>
          <a:bodyPr/>
          <a:p>
            <a:r>
              <a:rPr lang="zh-CN" altLang="en-US" sz="2000" b="1"/>
              <a:t>在线估计</a:t>
            </a:r>
            <a:endParaRPr lang="zh-CN" altLang="en-US" sz="2000" b="1"/>
          </a:p>
          <a:p>
            <a:r>
              <a:rPr lang="zh-CN" altLang="en-US" sz="2000"/>
              <a:t>由于离线优化时为了便于计算，对于非时钟同步流量采用泊松分布进行描述，但实际生活中，由于网络流量的复杂性，对于在线运行下的排队延迟有必要进行专门建模分析。排队延迟从某种角度上来说类似于噪声，</a:t>
            </a:r>
            <a:r>
              <a:rPr lang="zh-CN" altLang="en-US" sz="2000"/>
              <a:t>可以采用混合高斯分布对排队延迟进行建模。</a:t>
            </a:r>
            <a:endParaRPr lang="zh-CN" altLang="en-US" sz="2000"/>
          </a:p>
          <a:p>
            <a:r>
              <a:rPr lang="zh-CN" altLang="en-US" sz="2000"/>
              <a:t>对我们这种优先进行离线</a:t>
            </a:r>
            <a:r>
              <a:rPr lang="zh-CN" altLang="en-US" sz="2000"/>
              <a:t>优化后的在线建模，或许有些地方可以进一步简化，有些较小的</a:t>
            </a:r>
            <a:r>
              <a:rPr lang="zh-CN" altLang="en-US" sz="2000"/>
              <a:t>量或许可以约去，且不需要考虑频率造成的影响，可以有效降低复杂度。</a:t>
            </a:r>
            <a:endParaRPr lang="zh-CN" altLang="en-US" sz="2000"/>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578018" y="5596718"/>
            <a:ext cx="2228850" cy="365125"/>
          </a:xfrm>
        </p:spPr>
        <p:txBody>
          <a:bodyPr/>
          <a:lstStyle/>
          <a:p>
            <a:fld id="{5C9FC08B-5ADB-4BBF-B599-F401669AC633}" type="slidenum">
              <a:rPr lang="zh-CN" altLang="en-US" smtClean="0"/>
            </a:fld>
            <a:r>
              <a:rPr lang="en-US" altLang="zh-CN" dirty="0"/>
              <a:t>/17</a:t>
            </a:r>
            <a:endParaRPr lang="en-US" altLang="zh-C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476" y="1387773"/>
            <a:ext cx="3012966" cy="207141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rotWithShape="1">
          <a:blip r:embed="rId2"/>
          <a:srcRect l="7102" t="24584"/>
          <a:stretch>
            <a:fillRect/>
          </a:stretch>
        </p:blipFill>
        <p:spPr>
          <a:xfrm>
            <a:off x="4930130" y="2766922"/>
            <a:ext cx="1462596" cy="420764"/>
          </a:xfrm>
          <a:prstGeom prst="rect">
            <a:avLst/>
          </a:prstGeom>
        </p:spPr>
      </p:pic>
      <p:sp>
        <p:nvSpPr>
          <p:cNvPr id="10" name="文本框 9"/>
          <p:cNvSpPr txBox="1"/>
          <p:nvPr/>
        </p:nvSpPr>
        <p:spPr>
          <a:xfrm>
            <a:off x="3645868" y="1750954"/>
            <a:ext cx="3931663" cy="861774"/>
          </a:xfrm>
          <a:prstGeom prst="rect">
            <a:avLst/>
          </a:prstGeom>
          <a:noFill/>
        </p:spPr>
        <p:txBody>
          <a:bodyPr wrap="square">
            <a:spAutoFit/>
          </a:bodyPr>
          <a:lstStyle/>
          <a:p>
            <a:r>
              <a:rPr lang="zh-CN" altLang="en-US" sz="1600" b="0" i="0" dirty="0">
                <a:solidFill>
                  <a:srgbClr val="121212"/>
                </a:solidFill>
                <a:effectLst/>
                <a:latin typeface="微软雅黑" panose="020B0503020204020204" pitchFamily="34" charset="-122"/>
                <a:ea typeface="微软雅黑" panose="020B0503020204020204" pitchFamily="34" charset="-122"/>
              </a:rPr>
              <a:t>任务：</a:t>
            </a:r>
            <a:endParaRPr lang="en-US" altLang="zh-CN" sz="1600" b="0" i="0" dirty="0">
              <a:solidFill>
                <a:srgbClr val="121212"/>
              </a:solidFill>
              <a:effectLst/>
              <a:latin typeface="微软雅黑" panose="020B0503020204020204" pitchFamily="34" charset="-122"/>
              <a:ea typeface="微软雅黑" panose="020B0503020204020204" pitchFamily="34" charset="-122"/>
            </a:endParaRPr>
          </a:p>
          <a:p>
            <a:r>
              <a:rPr lang="en-US" altLang="zh-CN" sz="1600" b="0" i="0" dirty="0">
                <a:solidFill>
                  <a:srgbClr val="121212"/>
                </a:solidFill>
                <a:effectLst/>
                <a:latin typeface="微软雅黑" panose="020B0503020204020204" pitchFamily="34" charset="-122"/>
                <a:ea typeface="微软雅黑" panose="020B0503020204020204" pitchFamily="34" charset="-122"/>
              </a:rPr>
              <a:t>1</a:t>
            </a:r>
            <a:r>
              <a:rPr lang="zh-CN" altLang="en-US" sz="1600" b="0" i="0" dirty="0">
                <a:solidFill>
                  <a:srgbClr val="121212"/>
                </a:solidFill>
                <a:effectLst/>
                <a:latin typeface="微软雅黑" panose="020B0503020204020204" pitchFamily="34" charset="-122"/>
                <a:ea typeface="微软雅黑" panose="020B0503020204020204" pitchFamily="34" charset="-122"/>
              </a:rPr>
              <a:t>）</a:t>
            </a:r>
            <a:r>
              <a:rPr lang="zh-CN" altLang="en-US" sz="1600" dirty="0">
                <a:solidFill>
                  <a:srgbClr val="121212"/>
                </a:solidFill>
                <a:latin typeface="微软雅黑" panose="020B0503020204020204" pitchFamily="34" charset="-122"/>
                <a:ea typeface="微软雅黑" panose="020B0503020204020204" pitchFamily="34" charset="-122"/>
              </a:rPr>
              <a:t>预测每个点属于哪一个高斯分布</a:t>
            </a:r>
            <a:endParaRPr lang="en-US" altLang="zh-CN" sz="1600" b="0" i="0" dirty="0">
              <a:solidFill>
                <a:srgbClr val="121212"/>
              </a:solidFill>
              <a:effectLst/>
              <a:latin typeface="微软雅黑" panose="020B0503020204020204" pitchFamily="34" charset="-122"/>
              <a:ea typeface="微软雅黑" panose="020B0503020204020204" pitchFamily="34" charset="-122"/>
            </a:endParaRPr>
          </a:p>
          <a:p>
            <a:r>
              <a:rPr lang="en-US" altLang="zh-CN" sz="1600" b="0" i="0" dirty="0">
                <a:solidFill>
                  <a:srgbClr val="121212"/>
                </a:solidFill>
                <a:effectLst/>
                <a:latin typeface="微软雅黑" panose="020B0503020204020204" pitchFamily="34" charset="-122"/>
                <a:ea typeface="微软雅黑" panose="020B0503020204020204" pitchFamily="34" charset="-122"/>
              </a:rPr>
              <a:t>2</a:t>
            </a:r>
            <a:r>
              <a:rPr lang="zh-CN" altLang="en-US" sz="1600" dirty="0">
                <a:solidFill>
                  <a:srgbClr val="121212"/>
                </a:solidFill>
                <a:latin typeface="微软雅黑" panose="020B0503020204020204" pitchFamily="34" charset="-122"/>
                <a:ea typeface="微软雅黑" panose="020B0503020204020204" pitchFamily="34" charset="-122"/>
              </a:rPr>
              <a:t>）估计每个高斯分布的参数</a:t>
            </a:r>
            <a:endParaRPr lang="zh-CN" altLang="en-US" sz="1600" dirty="0">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4707913" y="3656790"/>
            <a:ext cx="1807537" cy="487615"/>
          </a:xfrm>
          <a:prstGeom prst="rect">
            <a:avLst/>
          </a:prstGeom>
        </p:spPr>
      </p:pic>
      <p:sp>
        <p:nvSpPr>
          <p:cNvPr id="24" name="矩形 23"/>
          <p:cNvSpPr/>
          <p:nvPr/>
        </p:nvSpPr>
        <p:spPr>
          <a:xfrm>
            <a:off x="5551959" y="3803197"/>
            <a:ext cx="427150" cy="338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27" name="文本框 26"/>
          <p:cNvSpPr txBox="1"/>
          <p:nvPr/>
        </p:nvSpPr>
        <p:spPr>
          <a:xfrm>
            <a:off x="7291551" y="3459257"/>
            <a:ext cx="2228850" cy="830997"/>
          </a:xfrm>
          <a:prstGeom prst="rect">
            <a:avLst/>
          </a:prstGeom>
          <a:noFill/>
        </p:spPr>
        <p:txBody>
          <a:bodyPr wrap="square">
            <a:spAutoFit/>
          </a:bodyPr>
          <a:lstStyle/>
          <a:p>
            <a:r>
              <a:rPr lang="zh-CN" altLang="en-US" sz="1600" b="1" dirty="0">
                <a:solidFill>
                  <a:srgbClr val="FF0000"/>
                </a:solidFill>
                <a:effectLst/>
                <a:latin typeface="微软雅黑" panose="020B0503020204020204" pitchFamily="34" charset="-122"/>
                <a:ea typeface="微软雅黑" panose="020B0503020204020204" pitchFamily="34" charset="-122"/>
              </a:rPr>
              <a:t>难点</a:t>
            </a:r>
            <a:r>
              <a:rPr lang="zh-CN" altLang="en-US" sz="1600" b="0" i="0" dirty="0">
                <a:solidFill>
                  <a:srgbClr val="FF0000"/>
                </a:solidFill>
                <a:effectLst/>
                <a:latin typeface="微软雅黑" panose="020B0503020204020204" pitchFamily="34" charset="-122"/>
                <a:ea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rPr>
              <a:t>无法得知每个样本具体是从哪一个高斯分布得到</a:t>
            </a:r>
            <a:endParaRPr lang="zh-CN" altLang="en-US" sz="1600" dirty="0">
              <a:latin typeface="微软雅黑" panose="020B0503020204020204" pitchFamily="34" charset="-122"/>
              <a:ea typeface="微软雅黑" panose="020B0503020204020204" pitchFamily="34" charset="-122"/>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76" y="4218357"/>
            <a:ext cx="3142394" cy="2160396"/>
          </a:xfrm>
          <a:prstGeom prst="rect">
            <a:avLst/>
          </a:prstGeom>
          <a:noFill/>
          <a:extLst>
            <a:ext uri="{909E8E84-426E-40DD-AFC4-6F175D3DCCD1}">
              <a14:hiddenFill xmlns:a14="http://schemas.microsoft.com/office/drawing/2010/main">
                <a:solidFill>
                  <a:srgbClr val="FFFFFF"/>
                </a:solidFill>
              </a14:hiddenFill>
            </a:ext>
          </a:extLst>
        </p:spPr>
      </p:pic>
      <p:sp>
        <p:nvSpPr>
          <p:cNvPr id="29" name="箭头: 下 28"/>
          <p:cNvSpPr/>
          <p:nvPr/>
        </p:nvSpPr>
        <p:spPr>
          <a:xfrm>
            <a:off x="1617686" y="3552717"/>
            <a:ext cx="329938" cy="525262"/>
          </a:xfrm>
          <a:prstGeom prst="downArrow">
            <a:avLst/>
          </a:prstGeom>
          <a:solidFill>
            <a:srgbClr val="B62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latin typeface="微软雅黑" panose="020B0503020204020204" pitchFamily="34" charset="-122"/>
              <a:ea typeface="微软雅黑" panose="020B0503020204020204" pitchFamily="34" charset="-122"/>
            </a:endParaRPr>
          </a:p>
        </p:txBody>
      </p:sp>
      <p:sp>
        <p:nvSpPr>
          <p:cNvPr id="30" name="文本框 29"/>
          <p:cNvSpPr txBox="1"/>
          <p:nvPr/>
        </p:nvSpPr>
        <p:spPr>
          <a:xfrm>
            <a:off x="2048680" y="3575450"/>
            <a:ext cx="377073" cy="523220"/>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762549" y="2796960"/>
            <a:ext cx="112179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已有数据</a:t>
            </a:r>
            <a:endParaRPr lang="zh-CN" altLang="en-US" sz="1600" dirty="0">
              <a:latin typeface="微软雅黑" panose="020B0503020204020204" pitchFamily="34" charset="-122"/>
              <a:ea typeface="微软雅黑" panose="020B0503020204020204" pitchFamily="34" charset="-122"/>
            </a:endParaRPr>
          </a:p>
        </p:txBody>
      </p:sp>
      <p:cxnSp>
        <p:nvCxnSpPr>
          <p:cNvPr id="1025" name="直接箭头连接符 1024"/>
          <p:cNvCxnSpPr/>
          <p:nvPr/>
        </p:nvCxnSpPr>
        <p:spPr bwMode="auto">
          <a:xfrm flipV="1">
            <a:off x="5270483" y="4179640"/>
            <a:ext cx="281604" cy="257068"/>
          </a:xfrm>
          <a:prstGeom prst="straightConnector1">
            <a:avLst/>
          </a:prstGeom>
          <a:solidFill>
            <a:schemeClr val="accent1"/>
          </a:solidFill>
          <a:ln w="9525" cap="flat" cmpd="sng" algn="ctr">
            <a:solidFill>
              <a:srgbClr val="FF0000"/>
            </a:solidFill>
            <a:prstDash val="solid"/>
            <a:round/>
            <a:headEnd type="none" w="med" len="med"/>
            <a:tailEnd type="triangle"/>
          </a:ln>
        </p:spPr>
      </p:cxnSp>
      <p:sp>
        <p:nvSpPr>
          <p:cNvPr id="36" name="文本框 35"/>
          <p:cNvSpPr txBox="1"/>
          <p:nvPr/>
        </p:nvSpPr>
        <p:spPr>
          <a:xfrm>
            <a:off x="4699023" y="4471224"/>
            <a:ext cx="112179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隐变量</a:t>
            </a:r>
            <a:endParaRPr lang="zh-CN" altLang="en-US" sz="1600"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3646344" y="3776746"/>
            <a:ext cx="112179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理想数据</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613623" y="4756962"/>
            <a:ext cx="8456545" cy="135421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解决方法：</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最大期望算法（</a:t>
            </a:r>
            <a:r>
              <a:rPr lang="en-US" altLang="zh-CN" sz="1600" dirty="0">
                <a:latin typeface="微软雅黑" panose="020B0503020204020204" pitchFamily="34" charset="-122"/>
                <a:ea typeface="微软雅黑" panose="020B0503020204020204" pitchFamily="34" charset="-122"/>
              </a:rPr>
              <a:t>Expectation-Maximization algorithm, EM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适用对象：含有</a:t>
            </a:r>
            <a:r>
              <a:rPr lang="zh-CN" altLang="en-US" sz="1600" dirty="0">
                <a:solidFill>
                  <a:srgbClr val="FF0000"/>
                </a:solidFill>
                <a:latin typeface="微软雅黑" panose="020B0503020204020204" pitchFamily="34" charset="-122"/>
                <a:ea typeface="微软雅黑" panose="020B0503020204020204" pitchFamily="34" charset="-122"/>
              </a:rPr>
              <a:t>隐边量</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缺失数据</a:t>
            </a:r>
            <a:r>
              <a:rPr lang="zh-CN" altLang="en-US" sz="1600" dirty="0">
                <a:latin typeface="微软雅黑" panose="020B0503020204020204" pitchFamily="34" charset="-122"/>
                <a:ea typeface="微软雅黑" panose="020B0503020204020204" pitchFamily="34" charset="-122"/>
              </a:rPr>
              <a:t>的不完全数据</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核心思想：通过迭代进行极大似然估计</a:t>
            </a:r>
            <a:endParaRPr lang="zh-CN" altLang="en-US" sz="1600" dirty="0">
              <a:latin typeface="微软雅黑" panose="020B0503020204020204" pitchFamily="34" charset="-122"/>
              <a:ea typeface="微软雅黑" panose="020B0503020204020204" pitchFamily="34" charset="-122"/>
            </a:endParaRPr>
          </a:p>
        </p:txBody>
      </p:sp>
      <p:sp>
        <p:nvSpPr>
          <p:cNvPr id="23" name="标题 3"/>
          <p:cNvSpPr txBox="1"/>
          <p:nvPr>
            <p:custDataLst>
              <p:tags r:id="rId5"/>
            </p:custDataLst>
          </p:nvPr>
        </p:nvSpPr>
        <p:spPr bwMode="auto">
          <a:xfrm>
            <a:off x="495300" y="77755"/>
            <a:ext cx="89154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400" b="1">
                <a:solidFill>
                  <a:srgbClr val="4D4D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a:lstStyle>
          <a:p>
            <a:r>
              <a:rPr lang="zh-CN" altLang="en-US" kern="0" dirty="0"/>
              <a:t>研究</a:t>
            </a:r>
            <a:r>
              <a:rPr lang="zh-CN" altLang="en-US" kern="0" dirty="0"/>
              <a:t>内容</a:t>
            </a:r>
            <a:endParaRPr lang="zh-CN" altLang="en-US" kern="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方案</a:t>
            </a:r>
            <a:endParaRPr lang="zh-CN" altLang="en-US"/>
          </a:p>
        </p:txBody>
      </p:sp>
      <p:sp>
        <p:nvSpPr>
          <p:cNvPr id="3" name="内容占位符 2"/>
          <p:cNvSpPr>
            <a:spLocks noGrp="1"/>
          </p:cNvSpPr>
          <p:nvPr>
            <p:ph idx="1"/>
          </p:nvPr>
        </p:nvSpPr>
        <p:spPr/>
        <p:txBody>
          <a:bodyPr/>
          <a:p>
            <a:r>
              <a:rPr lang="zh-CN" altLang="en-US"/>
              <a:t>综上所述，研究方案就是通过离线估计和在线估计相结合的方法去控制有线无线异构网络下的排队</a:t>
            </a:r>
            <a:r>
              <a:rPr lang="zh-CN" altLang="en-US"/>
              <a:t>延迟。</a:t>
            </a:r>
            <a:endParaRPr lang="zh-CN" altLang="en-US"/>
          </a:p>
          <a:p>
            <a:r>
              <a:rPr lang="zh-CN" altLang="en-US"/>
              <a:t>离线估计的方案不影响实际运行时网络的性能，速度快，但精度较低，在线估计的方案由于计算量大，采集数据多，</a:t>
            </a:r>
            <a:r>
              <a:rPr lang="zh-CN" altLang="en-US"/>
              <a:t>会影响网络的性能且速度较慢。因此采用离线在线估计相结合的方法，仅通过在线估计对排队时延较差的节点进行优化。从而达到高速度，高精度的异构网络时钟</a:t>
            </a:r>
            <a:r>
              <a:rPr lang="zh-CN" altLang="en-US"/>
              <a:t>同步。</a:t>
            </a:r>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方案</a:t>
            </a:r>
            <a:endParaRPr lang="zh-CN" altLang="en-US"/>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7" name="图片 6" descr="异构网络时钟同步"/>
          <p:cNvPicPr>
            <a:picLocks noChangeAspect="1"/>
          </p:cNvPicPr>
          <p:nvPr/>
        </p:nvPicPr>
        <p:blipFill>
          <a:blip r:embed="rId1"/>
          <a:stretch>
            <a:fillRect/>
          </a:stretch>
        </p:blipFill>
        <p:spPr>
          <a:xfrm>
            <a:off x="910590" y="2023110"/>
            <a:ext cx="8239125" cy="3352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计划</a:t>
            </a:r>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6" name="图片 4" descr="未命名文件 (2)"/>
          <p:cNvPicPr>
            <a:picLocks noChangeAspect="1"/>
          </p:cNvPicPr>
          <p:nvPr>
            <p:ph idx="1"/>
          </p:nvPr>
        </p:nvPicPr>
        <p:blipFill>
          <a:blip r:embed="rId1"/>
          <a:srcRect l="1321" t="20977" r="1356" b="35234"/>
          <a:stretch>
            <a:fillRect/>
          </a:stretch>
        </p:blipFill>
        <p:spPr>
          <a:xfrm>
            <a:off x="189230" y="1268730"/>
            <a:ext cx="9404350" cy="3824605"/>
          </a:xfrm>
          <a:prstGeom prst="rect">
            <a:avLst/>
          </a:prstGeom>
        </p:spPr>
      </p:pic>
      <p:sp>
        <p:nvSpPr>
          <p:cNvPr id="7" name="文本框 6"/>
          <p:cNvSpPr txBox="1"/>
          <p:nvPr/>
        </p:nvSpPr>
        <p:spPr>
          <a:xfrm>
            <a:off x="922020" y="5498465"/>
            <a:ext cx="7099935" cy="368300"/>
          </a:xfrm>
          <a:prstGeom prst="rect">
            <a:avLst/>
          </a:prstGeom>
          <a:noFill/>
        </p:spPr>
        <p:txBody>
          <a:bodyPr wrap="none" rtlCol="0">
            <a:spAutoFit/>
          </a:bodyPr>
          <a:p>
            <a:pPr algn="l"/>
            <a:r>
              <a:rPr lang="zh-CN" altLang="en-US" dirty="0" smtClean="0">
                <a:latin typeface="微软雅黑" panose="020B0503020204020204" pitchFamily="34" charset="-122"/>
                <a:ea typeface="微软雅黑" panose="020B0503020204020204" pitchFamily="34" charset="-122"/>
              </a:rPr>
              <a:t>预计在10月之前完成工作，10~12月整理相关成果，撰写学位论文。</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56114AB1-A3B9-4617-B76C-18C2E8A14F65}" type="datetime4">
              <a:rPr lang="en-US" altLang="zh-CN" smtClean="0"/>
            </a:fld>
            <a:endParaRPr lang="zh-CN" altLang="en-US" dirty="0"/>
          </a:p>
        </p:txBody>
      </p:sp>
      <p:sp>
        <p:nvSpPr>
          <p:cNvPr id="3" name="灯片编号占位符 2"/>
          <p:cNvSpPr>
            <a:spLocks noGrp="1"/>
          </p:cNvSpPr>
          <p:nvPr>
            <p:ph type="sldNum" sz="quarter" idx="4"/>
          </p:nvPr>
        </p:nvSpPr>
        <p:spPr/>
        <p:txBody>
          <a:bodyPr/>
          <a:lstStyle/>
          <a:p>
            <a:fld id="{5C9FC08B-5ADB-4BBF-B599-F401669AC633}" type="slidenum">
              <a:rPr lang="zh-CN" altLang="en-US" smtClean="0"/>
            </a:fld>
            <a:r>
              <a:rPr lang="en-US" altLang="zh-CN" dirty="0"/>
              <a:t>/22</a:t>
            </a:r>
            <a:endParaRPr lang="en-US" altLang="zh-CN" dirty="0"/>
          </a:p>
        </p:txBody>
      </p:sp>
      <p:sp>
        <p:nvSpPr>
          <p:cNvPr id="6" name="标题 3"/>
          <p:cNvSpPr txBox="1"/>
          <p:nvPr>
            <p:custDataLst>
              <p:tags r:id="rId2"/>
            </p:custDataLst>
          </p:nvPr>
        </p:nvSpPr>
        <p:spPr bwMode="auto">
          <a:xfrm>
            <a:off x="3256929" y="2632418"/>
            <a:ext cx="6217009"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400" b="1">
                <a:solidFill>
                  <a:srgbClr val="4D4D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a:lstStyle>
          <a:p>
            <a:r>
              <a:rPr lang="zh-CN" altLang="en-US" sz="4800" kern="0" dirty="0"/>
              <a:t>谢谢大家！</a:t>
            </a:r>
            <a:endParaRPr lang="en-US" altLang="zh-CN" sz="280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背景</a:t>
            </a:r>
            <a:endParaRPr lang="zh-CN" altLang="en-US"/>
          </a:p>
        </p:txBody>
      </p:sp>
      <p:sp>
        <p:nvSpPr>
          <p:cNvPr id="3" name="内容占位符 2"/>
          <p:cNvSpPr>
            <a:spLocks noGrp="1"/>
          </p:cNvSpPr>
          <p:nvPr>
            <p:ph idx="1"/>
          </p:nvPr>
        </p:nvSpPr>
        <p:spPr/>
        <p:txBody>
          <a:bodyPr/>
          <a:p>
            <a:r>
              <a:rPr lang="en-US" altLang="zh-CN">
                <a:sym typeface="+mn-ea"/>
              </a:rPr>
              <a:t>TSN(Time Sensitive Network)</a:t>
            </a:r>
            <a:r>
              <a:rPr lang="zh-CN" altLang="en-US">
                <a:sym typeface="+mn-ea"/>
              </a:rPr>
              <a:t>是实现确定性网络的以太网协议。</a:t>
            </a:r>
            <a:r>
              <a:rPr lang="en-US" altLang="zh-CN">
                <a:sym typeface="+mn-ea"/>
              </a:rPr>
              <a:t>TSN</a:t>
            </a:r>
            <a:r>
              <a:rPr lang="zh-CN" altLang="en-US">
                <a:sym typeface="+mn-ea"/>
              </a:rPr>
              <a:t>通过一系列的协议来保障时间敏感流的传输，其核心协议</a:t>
            </a:r>
            <a:r>
              <a:rPr lang="en-US" altLang="zh-CN">
                <a:sym typeface="+mn-ea"/>
              </a:rPr>
              <a:t>Qbv(</a:t>
            </a:r>
            <a:r>
              <a:rPr lang="zh-CN" altLang="en-US">
                <a:sym typeface="+mn-ea"/>
              </a:rPr>
              <a:t>门控列表调度协议</a:t>
            </a:r>
            <a:r>
              <a:rPr lang="en-US" altLang="zh-CN">
                <a:sym typeface="+mn-ea"/>
              </a:rPr>
              <a:t>)</a:t>
            </a:r>
            <a:r>
              <a:rPr lang="zh-CN" altLang="en-US">
                <a:sym typeface="+mn-ea"/>
              </a:rPr>
              <a:t>是建立在时钟同步的基础之上的</a:t>
            </a:r>
            <a:endParaRPr lang="zh-CN" altLang="en-US"/>
          </a:p>
          <a:p>
            <a:r>
              <a:rPr lang="en-US" altLang="zh-CN">
                <a:sym typeface="+mn-ea"/>
              </a:rPr>
              <a:t>TSN</a:t>
            </a:r>
            <a:r>
              <a:rPr lang="zh-CN" altLang="en-US">
                <a:sym typeface="+mn-ea"/>
              </a:rPr>
              <a:t>针对有线网络，但实际工业场景往往会存在异构网络的情况。</a:t>
            </a:r>
            <a:r>
              <a:rPr lang="en-US" altLang="zh-CN">
                <a:sym typeface="+mn-ea"/>
              </a:rPr>
              <a:t>(</a:t>
            </a:r>
            <a:r>
              <a:rPr lang="zh-CN" altLang="en-US">
                <a:sym typeface="+mn-ea"/>
              </a:rPr>
              <a:t>实验室</a:t>
            </a:r>
            <a:r>
              <a:rPr lang="en-US" altLang="zh-CN">
                <a:sym typeface="+mn-ea"/>
              </a:rPr>
              <a:t>AGV)</a:t>
            </a:r>
            <a:endParaRPr lang="en-US" altLang="zh-CN"/>
          </a:p>
          <a:p>
            <a:r>
              <a:rPr lang="en-US" altLang="zh-CN">
                <a:sym typeface="+mn-ea"/>
              </a:rPr>
              <a:t>TSN</a:t>
            </a:r>
            <a:r>
              <a:rPr lang="zh-CN" altLang="en-US">
                <a:sym typeface="+mn-ea"/>
              </a:rPr>
              <a:t>目前面临应用场景缺乏的问题，和</a:t>
            </a:r>
            <a:r>
              <a:rPr lang="en-US" altLang="zh-CN">
                <a:sym typeface="+mn-ea"/>
              </a:rPr>
              <a:t>5G</a:t>
            </a:r>
            <a:r>
              <a:rPr lang="zh-CN" altLang="en-US">
                <a:sym typeface="+mn-ea"/>
              </a:rPr>
              <a:t>等无线网络相结合可以弥补这一点。</a:t>
            </a:r>
            <a:endParaRPr lang="zh-CN" altLang="en-US"/>
          </a:p>
          <a:p>
            <a:r>
              <a:rPr lang="zh-CN" altLang="en-US">
                <a:sym typeface="+mn-ea"/>
              </a:rPr>
              <a:t>要实现</a:t>
            </a:r>
            <a:r>
              <a:rPr lang="en-US" altLang="zh-CN">
                <a:sym typeface="+mn-ea"/>
              </a:rPr>
              <a:t>TSN+</a:t>
            </a:r>
            <a:r>
              <a:rPr lang="zh-CN" altLang="en-US">
                <a:sym typeface="+mn-ea"/>
              </a:rPr>
              <a:t>无线的应用，首先需解决有线无线异构网络时钟同步的问题。</a:t>
            </a:r>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国内外研究</a:t>
            </a:r>
            <a:r>
              <a:rPr lang="zh-CN" altLang="en-US"/>
              <a:t>现状</a:t>
            </a:r>
            <a:endParaRPr lang="zh-CN" altLang="en-US"/>
          </a:p>
        </p:txBody>
      </p:sp>
      <p:sp>
        <p:nvSpPr>
          <p:cNvPr id="3" name="内容占位符 2"/>
          <p:cNvSpPr>
            <a:spLocks noGrp="1"/>
          </p:cNvSpPr>
          <p:nvPr>
            <p:ph idx="1"/>
          </p:nvPr>
        </p:nvSpPr>
        <p:spPr/>
        <p:txBody>
          <a:bodyPr/>
          <a:p>
            <a:pPr marL="0" indent="0">
              <a:buNone/>
            </a:pPr>
            <a:r>
              <a:rPr lang="en-US" altLang="zh-CN" b="1"/>
              <a:t>    </a:t>
            </a:r>
            <a:r>
              <a:rPr lang="zh-CN" altLang="en-US" b="1"/>
              <a:t>有线网络</a:t>
            </a:r>
            <a:r>
              <a:rPr lang="zh-CN" altLang="en-US" b="1"/>
              <a:t>时钟同步</a:t>
            </a:r>
            <a:endParaRPr lang="zh-CN" altLang="en-US" b="1"/>
          </a:p>
          <a:p>
            <a:r>
              <a:rPr lang="zh-CN" altLang="en-US"/>
              <a:t>目前广泛采用的时钟同步方案为PTP（Precision Time Protocol），即</a:t>
            </a:r>
            <a:r>
              <a:rPr lang="en-US" altLang="zh-CN"/>
              <a:t>1588</a:t>
            </a:r>
            <a:r>
              <a:rPr lang="zh-CN" altLang="en-US"/>
              <a:t>协议。</a:t>
            </a:r>
            <a:r>
              <a:rPr lang="en-US" altLang="zh-CN"/>
              <a:t>TSN</a:t>
            </a:r>
            <a:r>
              <a:rPr lang="zh-CN" altLang="en-US"/>
              <a:t>的</a:t>
            </a:r>
            <a:r>
              <a:rPr lang="en-US" altLang="zh-CN"/>
              <a:t>802.1AS</a:t>
            </a:r>
            <a:r>
              <a:rPr lang="zh-CN" altLang="en-US"/>
              <a:t>时钟同步协议也是基于</a:t>
            </a:r>
            <a:r>
              <a:rPr lang="en-US" altLang="zh-CN"/>
              <a:t>1588</a:t>
            </a:r>
            <a:r>
              <a:rPr lang="zh-CN" altLang="en-US"/>
              <a:t>改进</a:t>
            </a:r>
            <a:r>
              <a:rPr lang="zh-CN" altLang="en-US"/>
              <a:t>而来。</a:t>
            </a:r>
            <a:endParaRPr lang="zh-CN" altLang="en-US"/>
          </a:p>
          <a:p>
            <a:r>
              <a:rPr lang="zh-CN" altLang="en-US"/>
              <a:t>通过四个时间戳以及假设时延对称进行</a:t>
            </a:r>
            <a:r>
              <a:rPr lang="zh-CN" altLang="en-US"/>
              <a:t>测量</a:t>
            </a:r>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5600" y="3194050"/>
            <a:ext cx="2133600" cy="3260090"/>
          </a:xfrm>
          <a:prstGeom prst="rect">
            <a:avLst/>
          </a:prstGeom>
        </p:spPr>
      </p:pic>
      <p:graphicFrame>
        <p:nvGraphicFramePr>
          <p:cNvPr id="8" name="对象 7"/>
          <p:cNvGraphicFramePr>
            <a:graphicFrameLocks noChangeAspect="1"/>
          </p:cNvGraphicFramePr>
          <p:nvPr/>
        </p:nvGraphicFramePr>
        <p:xfrm>
          <a:off x="1776095" y="4184015"/>
          <a:ext cx="3489960" cy="1701165"/>
        </p:xfrm>
        <a:graphic>
          <a:graphicData uri="http://schemas.openxmlformats.org/presentationml/2006/ole">
            <mc:AlternateContent xmlns:mc="http://schemas.openxmlformats.org/markup-compatibility/2006">
              <mc:Choice xmlns:v="urn:schemas-microsoft-com:vml" Requires="v">
                <p:oleObj spid="_x0000_s18454" name="AxMath" r:id="rId2" imgW="1276350" imgH="1276350" progId="Equation.AxMath">
                  <p:embed/>
                </p:oleObj>
              </mc:Choice>
              <mc:Fallback>
                <p:oleObj name="AxMath" r:id="rId2" imgW="1276350" imgH="1276350" progId="Equation.AxMath">
                  <p:embed/>
                  <p:pic>
                    <p:nvPicPr>
                      <p:cNvPr id="0" name="图片 18453"/>
                      <p:cNvPicPr/>
                      <p:nvPr/>
                    </p:nvPicPr>
                    <p:blipFill>
                      <a:blip r:embed="rId3"/>
                      <a:stretch>
                        <a:fillRect/>
                      </a:stretch>
                    </p:blipFill>
                    <p:spPr>
                      <a:xfrm>
                        <a:off x="1776095" y="4184015"/>
                        <a:ext cx="3489960" cy="170116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国内外研究</a:t>
            </a:r>
            <a:r>
              <a:rPr lang="zh-CN" altLang="en-US"/>
              <a:t>现状</a:t>
            </a:r>
            <a:endParaRPr lang="zh-CN" altLang="en-US"/>
          </a:p>
        </p:txBody>
      </p:sp>
      <p:sp>
        <p:nvSpPr>
          <p:cNvPr id="3" name="内容占位符 2"/>
          <p:cNvSpPr>
            <a:spLocks noGrp="1"/>
          </p:cNvSpPr>
          <p:nvPr>
            <p:ph idx="1"/>
          </p:nvPr>
        </p:nvSpPr>
        <p:spPr/>
        <p:txBody>
          <a:bodyPr/>
          <a:p>
            <a:pPr marL="0" indent="0">
              <a:buNone/>
            </a:pPr>
            <a:r>
              <a:rPr lang="en-US" altLang="zh-CN" b="1"/>
              <a:t> </a:t>
            </a:r>
            <a:r>
              <a:rPr lang="zh-CN" altLang="en-US" b="1"/>
              <a:t>无线网络时钟同步</a:t>
            </a:r>
            <a:endParaRPr lang="zh-CN" altLang="en-US" b="1"/>
          </a:p>
          <a:p>
            <a:endParaRPr lang="zh-CN" altLang="en-US" b="1"/>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graphicFrame>
        <p:nvGraphicFramePr>
          <p:cNvPr id="6" name="表格 5"/>
          <p:cNvGraphicFramePr>
            <a:graphicFrameLocks noGrp="1"/>
          </p:cNvGraphicFramePr>
          <p:nvPr>
            <p:custDataLst>
              <p:tags r:id="rId1"/>
            </p:custDataLst>
          </p:nvPr>
        </p:nvGraphicFramePr>
        <p:xfrm>
          <a:off x="247650" y="1903095"/>
          <a:ext cx="9410700" cy="3956685"/>
        </p:xfrm>
        <a:graphic>
          <a:graphicData uri="http://schemas.openxmlformats.org/drawingml/2006/table">
            <a:tbl>
              <a:tblPr firstRow="1" bandRow="1">
                <a:tableStyleId>{5C22544A-7EE6-4342-B048-85BDC9FD1C3A}</a:tableStyleId>
              </a:tblPr>
              <a:tblGrid>
                <a:gridCol w="4705350"/>
                <a:gridCol w="4705350"/>
              </a:tblGrid>
              <a:tr h="365760">
                <a:tc>
                  <a:txBody>
                    <a:bodyPr/>
                    <a:p>
                      <a:pPr algn="ctr"/>
                      <a:r>
                        <a:rPr lang="zh-CN" altLang="en-US" dirty="0" smtClean="0"/>
                        <a:t>考虑精度的</a:t>
                      </a:r>
                      <a:endParaRPr lang="zh-CN" altLang="en-US" dirty="0"/>
                    </a:p>
                  </a:txBody>
                  <a:tcPr/>
                </a:tc>
                <a:tc>
                  <a:txBody>
                    <a:bodyPr/>
                    <a:p>
                      <a:pPr algn="ctr"/>
                      <a:r>
                        <a:rPr lang="zh-CN" altLang="en-US" dirty="0" smtClean="0"/>
                        <a:t>考虑能量的</a:t>
                      </a:r>
                      <a:endParaRPr lang="zh-CN" altLang="en-US" dirty="0"/>
                    </a:p>
                  </a:txBody>
                  <a:tcPr/>
                </a:tc>
              </a:tr>
              <a:tr h="173736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t>Improved Time Synchronization Algorithm for Wireless Sensor Networks based on Clustering</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u="none" kern="1200" dirty="0" smtClean="0">
                          <a:solidFill>
                            <a:schemeClr val="dk1"/>
                          </a:solidFill>
                          <a:effectLst/>
                          <a:latin typeface="+mn-lt"/>
                          <a:ea typeface="+mn-ea"/>
                          <a:cs typeface="+mn-cs"/>
                          <a:hlinkClick r:id="rId2"/>
                        </a:rPr>
                        <a:t>2019 IEEE 8th Joint International Information Technology and Artificial Intelligence Conference (ITAIC)</a:t>
                      </a:r>
                      <a:endParaRPr lang="en-US" altLang="zh-CN" u="none" dirty="0" smtClean="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kern="1200" dirty="0" smtClean="0">
                          <a:solidFill>
                            <a:schemeClr val="dk1"/>
                          </a:solidFill>
                          <a:effectLst/>
                          <a:latin typeface="+mn-lt"/>
                          <a:ea typeface="+mn-ea"/>
                          <a:cs typeface="+mn-cs"/>
                        </a:rPr>
                        <a:t>Distributed Clock Synchronization Based on Intelligent Clustering in Local Area Industrial </a:t>
                      </a:r>
                      <a:r>
                        <a:rPr lang="en-US" altLang="zh-CN" sz="1800" b="1" i="0" kern="1200" dirty="0" err="1" smtClean="0">
                          <a:solidFill>
                            <a:schemeClr val="dk1"/>
                          </a:solidFill>
                          <a:effectLst/>
                          <a:latin typeface="+mn-lt"/>
                          <a:ea typeface="+mn-ea"/>
                          <a:cs typeface="+mn-cs"/>
                        </a:rPr>
                        <a:t>IoT</a:t>
                      </a:r>
                      <a:r>
                        <a:rPr lang="en-US" altLang="zh-CN" sz="1800" b="1" i="0" kern="1200" dirty="0" smtClean="0">
                          <a:solidFill>
                            <a:schemeClr val="dk1"/>
                          </a:solidFill>
                          <a:effectLst/>
                          <a:latin typeface="+mn-lt"/>
                          <a:ea typeface="+mn-ea"/>
                          <a:cs typeface="+mn-cs"/>
                        </a:rPr>
                        <a:t> Systems</a:t>
                      </a:r>
                      <a:endParaRPr lang="en-US" altLang="zh-CN" sz="1800" b="1" i="0" kern="1200" dirty="0" smtClean="0">
                        <a:solidFill>
                          <a:schemeClr val="dk1"/>
                        </a:solidFill>
                        <a:effectLst/>
                        <a:latin typeface="+mn-lt"/>
                        <a:ea typeface="+mn-ea"/>
                        <a:cs typeface="+mn-cs"/>
                      </a:endParaRPr>
                    </a:p>
                    <a:p>
                      <a:r>
                        <a:rPr lang="en-US" altLang="zh-CN" sz="1800" b="0" i="0" u="sng" kern="1200" dirty="0" smtClean="0">
                          <a:solidFill>
                            <a:schemeClr val="dk1"/>
                          </a:solidFill>
                          <a:effectLst/>
                          <a:latin typeface="+mn-lt"/>
                          <a:ea typeface="+mn-ea"/>
                          <a:cs typeface="+mn-cs"/>
                          <a:hlinkClick r:id="rId3"/>
                        </a:rPr>
                        <a:t>IEEE Transactions on Industrial Informatics</a:t>
                      </a:r>
                      <a:endParaRPr lang="en-US" altLang="zh-CN" sz="1800" b="0" i="0" u="sng" kern="1200" dirty="0" smtClean="0">
                        <a:solidFill>
                          <a:schemeClr val="dk1"/>
                        </a:solidFill>
                        <a:effectLst/>
                        <a:latin typeface="+mn-lt"/>
                        <a:ea typeface="+mn-ea"/>
                        <a:cs typeface="+mn-cs"/>
                      </a:endParaRPr>
                    </a:p>
                    <a:p>
                      <a:r>
                        <a:rPr lang="en-US" altLang="zh-CN" sz="1800" b="0" i="0" kern="1200" dirty="0" smtClean="0">
                          <a:solidFill>
                            <a:schemeClr val="dk1"/>
                          </a:solidFill>
                          <a:effectLst/>
                          <a:latin typeface="+mn-lt"/>
                          <a:ea typeface="+mn-ea"/>
                          <a:cs typeface="+mn-cs"/>
                        </a:rPr>
                        <a:t>26 August 2019</a:t>
                      </a:r>
                      <a:endParaRPr lang="en-US" altLang="zh-CN" dirty="0" smtClean="0"/>
                    </a:p>
                  </a:txBody>
                  <a:tcPr/>
                </a:tc>
              </a:tr>
              <a:tr h="148780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t>Cluster-Based Consensus Time Synchronization for Wireless Sensor Networks</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u="sng" kern="1200" dirty="0" smtClean="0">
                          <a:solidFill>
                            <a:schemeClr val="dk1"/>
                          </a:solidFill>
                          <a:effectLst/>
                          <a:latin typeface="+mn-lt"/>
                          <a:ea typeface="+mn-ea"/>
                          <a:cs typeface="+mn-cs"/>
                          <a:hlinkClick r:id="rId4"/>
                        </a:rPr>
                        <a:t>IEEE Sensors Journal</a:t>
                      </a:r>
                      <a:endParaRPr lang="en-US" altLang="zh-CN" sz="1800" b="0" i="0" u="sng"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smtClean="0">
                          <a:solidFill>
                            <a:schemeClr val="dk1"/>
                          </a:solidFill>
                          <a:effectLst/>
                          <a:latin typeface="+mn-lt"/>
                          <a:ea typeface="+mn-ea"/>
                          <a:cs typeface="+mn-cs"/>
                        </a:rPr>
                        <a:t>16 October 2014</a:t>
                      </a:r>
                      <a:endParaRPr lang="en-US" altLang="zh-CN" dirty="0" smtClean="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kern="1200" dirty="0" smtClean="0">
                          <a:solidFill>
                            <a:schemeClr val="dk1"/>
                          </a:solidFill>
                          <a:effectLst/>
                          <a:latin typeface="+mn-lt"/>
                          <a:ea typeface="+mn-ea"/>
                          <a:cs typeface="+mn-cs"/>
                        </a:rPr>
                        <a:t>An energy efficient time synchronization protocol for Wireless Sensor Networks using clustering</a:t>
                      </a:r>
                      <a:endParaRPr lang="en-US" altLang="zh-CN" sz="1800" b="1" i="0" kern="1200" dirty="0" smtClean="0">
                        <a:solidFill>
                          <a:schemeClr val="dk1"/>
                        </a:solidFill>
                        <a:effectLst/>
                        <a:latin typeface="+mn-lt"/>
                        <a:ea typeface="+mn-ea"/>
                        <a:cs typeface="+mn-cs"/>
                      </a:endParaRPr>
                    </a:p>
                    <a:p>
                      <a:r>
                        <a:rPr lang="en-US" altLang="zh-CN" sz="1800" b="0" i="0" u="sng" kern="1200" dirty="0" smtClean="0">
                          <a:solidFill>
                            <a:schemeClr val="dk1"/>
                          </a:solidFill>
                          <a:effectLst/>
                          <a:latin typeface="+mn-lt"/>
                          <a:ea typeface="+mn-ea"/>
                          <a:cs typeface="+mn-cs"/>
                          <a:hlinkClick r:id="rId5"/>
                        </a:rPr>
                        <a:t>2015 IEEE Power, Communication and Information Technology Conference (PCITC)</a:t>
                      </a:r>
                      <a:endParaRPr lang="zh-CN" altLang="en-US" dirty="0" smtClean="0"/>
                    </a:p>
                  </a:txBody>
                  <a:tcPr/>
                </a:tc>
              </a:tr>
              <a:tr h="365760">
                <a:tc>
                  <a:txBody>
                    <a:bodyPr/>
                    <a:p>
                      <a:endParaRPr lang="zh-CN" altLang="en-US"/>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txBody>
                  <a:tcPr/>
                </a:tc>
              </a:tr>
            </a:tbl>
          </a:graphicData>
        </a:graphic>
      </p:graphicFrame>
      <p:sp>
        <p:nvSpPr>
          <p:cNvPr id="7" name="文本框 6"/>
          <p:cNvSpPr txBox="1"/>
          <p:nvPr/>
        </p:nvSpPr>
        <p:spPr>
          <a:xfrm>
            <a:off x="1921510" y="5935980"/>
            <a:ext cx="5275580" cy="922020"/>
          </a:xfrm>
          <a:prstGeom prst="rect">
            <a:avLst/>
          </a:prstGeom>
          <a:noFill/>
        </p:spPr>
        <p:txBody>
          <a:bodyPr wrap="none" rtlCol="0">
            <a:spAutoFit/>
          </a:bodyPr>
          <a:p>
            <a:pPr algn="ctr"/>
            <a:r>
              <a:rPr lang="zh-CN" altLang="en-US">
                <a:solidFill>
                  <a:srgbClr val="7030A0"/>
                </a:solidFill>
                <a:sym typeface="+mn-ea"/>
              </a:rPr>
              <a:t>采用先对节点聚类后再进行同步的思路进行设计</a:t>
            </a:r>
            <a:endParaRPr lang="zh-CN" altLang="en-US">
              <a:solidFill>
                <a:srgbClr val="7030A0"/>
              </a:solidFill>
              <a:sym typeface="+mn-ea"/>
            </a:endParaRPr>
          </a:p>
          <a:p>
            <a:pPr algn="ctr"/>
            <a:r>
              <a:rPr lang="zh-CN" altLang="en-US">
                <a:solidFill>
                  <a:srgbClr val="7030A0"/>
                </a:solidFill>
                <a:sym typeface="+mn-ea"/>
              </a:rPr>
              <a:t>通过计算共识时钟</a:t>
            </a:r>
            <a:r>
              <a:rPr lang="en-US" altLang="zh-CN">
                <a:solidFill>
                  <a:srgbClr val="7030A0"/>
                </a:solidFill>
                <a:sym typeface="+mn-ea"/>
              </a:rPr>
              <a:t>/</a:t>
            </a:r>
            <a:r>
              <a:rPr lang="zh-CN" altLang="en-US">
                <a:solidFill>
                  <a:srgbClr val="7030A0"/>
                </a:solidFill>
                <a:sym typeface="+mn-ea"/>
              </a:rPr>
              <a:t>减少跳数来提高精度，降低能耗</a:t>
            </a:r>
            <a:endParaRPr lang="zh-CN" altLang="en-US"/>
          </a:p>
          <a:p>
            <a:pPr algn="ct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国内外研究</a:t>
            </a:r>
            <a:r>
              <a:rPr lang="zh-CN" altLang="en-US"/>
              <a:t>现状</a:t>
            </a:r>
            <a:endParaRPr lang="zh-CN" altLang="en-US"/>
          </a:p>
        </p:txBody>
      </p:sp>
      <p:sp>
        <p:nvSpPr>
          <p:cNvPr id="3" name="内容占位符 2"/>
          <p:cNvSpPr>
            <a:spLocks noGrp="1"/>
          </p:cNvSpPr>
          <p:nvPr>
            <p:ph idx="1"/>
          </p:nvPr>
        </p:nvSpPr>
        <p:spPr/>
        <p:txBody>
          <a:bodyPr/>
          <a:p>
            <a:r>
              <a:rPr lang="zh-CN" altLang="en-US"/>
              <a:t>将有线和无线结合后的网络拓扑应该类似于下图。</a:t>
            </a:r>
            <a:endParaRPr lang="zh-CN" altLang="en-US"/>
          </a:p>
          <a:p>
            <a:r>
              <a:rPr lang="zh-CN" altLang="en-US" dirty="0">
                <a:sym typeface="+mn-ea"/>
              </a:rPr>
              <a:t>对接部分采用上下行时延</a:t>
            </a:r>
            <a:r>
              <a:rPr lang="zh-CN" altLang="en-US" dirty="0">
                <a:sym typeface="+mn-ea"/>
              </a:rPr>
              <a:t>测量，时延不对称量组成：</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sym typeface="+mn-ea"/>
              </a:rPr>
              <a:t> 1</a:t>
            </a:r>
            <a:r>
              <a:rPr lang="zh-CN" altLang="en-US" dirty="0">
                <a:sym typeface="+mn-ea"/>
              </a:rPr>
              <a:t>）固定部分                                 </a:t>
            </a:r>
            <a:r>
              <a:rPr lang="en-US" altLang="zh-CN" dirty="0">
                <a:sym typeface="+mn-ea"/>
              </a:rPr>
              <a:t>2</a:t>
            </a:r>
            <a:r>
              <a:rPr lang="zh-CN" altLang="en-US" dirty="0">
                <a:sym typeface="+mn-ea"/>
              </a:rPr>
              <a:t>）</a:t>
            </a:r>
            <a:r>
              <a:rPr lang="zh-CN" altLang="en-US" dirty="0">
                <a:solidFill>
                  <a:schemeClr val="tx1"/>
                </a:solidFill>
                <a:sym typeface="+mn-ea"/>
              </a:rPr>
              <a:t>可变部分</a:t>
            </a:r>
            <a:r>
              <a:rPr lang="en-US" altLang="zh-CN" b="1" dirty="0">
                <a:latin typeface="TimesNewRoman"/>
                <a:sym typeface="+mn-ea"/>
              </a:rPr>
              <a:t> </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sym typeface="+mn-ea"/>
              </a:rPr>
              <a:t>  主要由固定传输链路造成               主要由随机排队时延造成</a:t>
            </a:r>
            <a:endParaRPr lang="en-US" altLang="zh-CN" b="1" dirty="0">
              <a:solidFill>
                <a:srgbClr val="FF0000"/>
              </a:solidFill>
              <a:latin typeface="TimesNewRoman"/>
              <a:ea typeface="微软雅黑" panose="020B0503020204020204" pitchFamily="34" charset="-122"/>
            </a:endParaRPr>
          </a:p>
          <a:p>
            <a:endParaRPr lang="zh-CN" altLang="en-US"/>
          </a:p>
          <a:p>
            <a:endParaRPr lang="zh-CN" altLang="en-US"/>
          </a:p>
          <a:p>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7" name="图片 2" descr="IMG_256"/>
          <p:cNvPicPr>
            <a:picLocks noChangeAspect="1"/>
          </p:cNvPicPr>
          <p:nvPr/>
        </p:nvPicPr>
        <p:blipFill>
          <a:blip r:embed="rId1"/>
          <a:stretch>
            <a:fillRect/>
          </a:stretch>
        </p:blipFill>
        <p:spPr>
          <a:xfrm>
            <a:off x="243840" y="3583305"/>
            <a:ext cx="5033645" cy="2626360"/>
          </a:xfrm>
          <a:prstGeom prst="rect">
            <a:avLst/>
          </a:prstGeom>
          <a:noFill/>
          <a:ln w="9525">
            <a:noFill/>
          </a:ln>
        </p:spPr>
      </p:pic>
      <p:sp>
        <p:nvSpPr>
          <p:cNvPr id="8" name="文本框 7"/>
          <p:cNvSpPr txBox="1"/>
          <p:nvPr/>
        </p:nvSpPr>
        <p:spPr>
          <a:xfrm>
            <a:off x="5601335" y="3608070"/>
            <a:ext cx="4069080" cy="645160"/>
          </a:xfrm>
          <a:prstGeom prst="rect">
            <a:avLst/>
          </a:prstGeom>
          <a:noFill/>
        </p:spPr>
        <p:txBody>
          <a:bodyPr wrap="square" rtlCol="0">
            <a:spAutoFit/>
          </a:bodyPr>
          <a:p>
            <a:r>
              <a:rPr lang="zh-CN" altLang="en-US" dirty="0" smtClean="0">
                <a:latin typeface="微软雅黑" panose="020B0503020204020204" pitchFamily="34" charset="-122"/>
                <a:ea typeface="微软雅黑" panose="020B0503020204020204" pitchFamily="34" charset="-122"/>
              </a:rPr>
              <a:t>在普通的时钟同步方案里，可变部分是忽略</a:t>
            </a:r>
            <a:r>
              <a:rPr lang="zh-CN" altLang="en-US" dirty="0" smtClean="0">
                <a:latin typeface="微软雅黑" panose="020B0503020204020204" pitchFamily="34" charset="-122"/>
                <a:ea typeface="微软雅黑" panose="020B0503020204020204" pitchFamily="34" charset="-122"/>
              </a:rPr>
              <a:t>掉的。</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114AB1-A3B9-4617-B76C-18C2E8A14F65}" type="datetime4">
              <a:rPr lang="en-US" altLang="zh-CN" smtClean="0"/>
            </a:fld>
            <a:endParaRPr lang="zh-CN" altLang="en-US" dirty="0"/>
          </a:p>
        </p:txBody>
      </p:sp>
      <p:sp>
        <p:nvSpPr>
          <p:cNvPr id="19" name="灯片编号占位符 18"/>
          <p:cNvSpPr>
            <a:spLocks noGrp="1"/>
          </p:cNvSpPr>
          <p:nvPr>
            <p:ph type="sldNum" sz="quarter" idx="4"/>
          </p:nvPr>
        </p:nvSpPr>
        <p:spPr/>
        <p:txBody>
          <a:bodyPr/>
          <a:lstStyle/>
          <a:p>
            <a:fld id="{5C9FC08B-5ADB-4BBF-B599-F401669AC633}" type="slidenum">
              <a:rPr lang="zh-CN" altLang="en-US" smtClean="0"/>
            </a:fld>
            <a:r>
              <a:rPr lang="en-US" altLang="zh-CN" dirty="0"/>
              <a:t>/17</a:t>
            </a:r>
            <a:endParaRPr lang="en-US" altLang="zh-CN" dirty="0"/>
          </a:p>
        </p:txBody>
      </p:sp>
      <p:sp>
        <p:nvSpPr>
          <p:cNvPr id="3" name="标题 2"/>
          <p:cNvSpPr>
            <a:spLocks noGrp="1"/>
          </p:cNvSpPr>
          <p:nvPr>
            <p:ph type="title"/>
          </p:nvPr>
        </p:nvSpPr>
        <p:spPr/>
        <p:txBody>
          <a:bodyPr/>
          <a:lstStyle/>
          <a:p>
            <a:r>
              <a:rPr lang="zh-CN" altLang="en-US" dirty="0"/>
              <a:t>国内外研究</a:t>
            </a:r>
            <a:r>
              <a:rPr lang="zh-CN" altLang="en-US" dirty="0"/>
              <a:t>现状</a:t>
            </a:r>
            <a:endParaRPr lang="zh-CN" altLang="en-US" dirty="0"/>
          </a:p>
        </p:txBody>
      </p:sp>
      <p:sp>
        <p:nvSpPr>
          <p:cNvPr id="6" name="文本框 5"/>
          <p:cNvSpPr txBox="1"/>
          <p:nvPr/>
        </p:nvSpPr>
        <p:spPr>
          <a:xfrm>
            <a:off x="704093" y="1311926"/>
            <a:ext cx="243508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时延建模</a:t>
            </a:r>
            <a:endParaRPr lang="zh-CN" altLang="en-US" sz="20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932693" y="2942719"/>
            <a:ext cx="2206695" cy="558541"/>
          </a:xfrm>
          <a:prstGeom prst="rect">
            <a:avLst/>
          </a:prstGeom>
        </p:spPr>
      </p:pic>
      <p:pic>
        <p:nvPicPr>
          <p:cNvPr id="17" name="图片 16"/>
          <p:cNvPicPr>
            <a:picLocks noChangeAspect="1"/>
          </p:cNvPicPr>
          <p:nvPr/>
        </p:nvPicPr>
        <p:blipFill>
          <a:blip r:embed="rId2"/>
          <a:stretch>
            <a:fillRect/>
          </a:stretch>
        </p:blipFill>
        <p:spPr>
          <a:xfrm>
            <a:off x="999933" y="2472976"/>
            <a:ext cx="2257425" cy="333375"/>
          </a:xfrm>
          <a:prstGeom prst="rect">
            <a:avLst/>
          </a:prstGeom>
        </p:spPr>
      </p:pic>
      <p:pic>
        <p:nvPicPr>
          <p:cNvPr id="27" name="图片 26"/>
          <p:cNvPicPr>
            <a:picLocks noChangeAspect="1"/>
          </p:cNvPicPr>
          <p:nvPr/>
        </p:nvPicPr>
        <p:blipFill>
          <a:blip r:embed="rId3"/>
          <a:stretch>
            <a:fillRect/>
          </a:stretch>
        </p:blipFill>
        <p:spPr>
          <a:xfrm>
            <a:off x="1000003" y="1865442"/>
            <a:ext cx="4242723" cy="471414"/>
          </a:xfrm>
          <a:prstGeom prst="rect">
            <a:avLst/>
          </a:prstGeom>
        </p:spPr>
      </p:pic>
      <p:pic>
        <p:nvPicPr>
          <p:cNvPr id="29" name="图片 28"/>
          <p:cNvPicPr>
            <a:picLocks noChangeAspect="1"/>
          </p:cNvPicPr>
          <p:nvPr/>
        </p:nvPicPr>
        <p:blipFill>
          <a:blip r:embed="rId4"/>
          <a:stretch>
            <a:fillRect/>
          </a:stretch>
        </p:blipFill>
        <p:spPr>
          <a:xfrm>
            <a:off x="146643" y="4107800"/>
            <a:ext cx="5948861" cy="2146054"/>
          </a:xfrm>
          <a:prstGeom prst="rect">
            <a:avLst/>
          </a:prstGeom>
        </p:spPr>
      </p:pic>
      <p:pic>
        <p:nvPicPr>
          <p:cNvPr id="31" name="图片 30"/>
          <p:cNvPicPr>
            <a:picLocks noChangeAspect="1"/>
          </p:cNvPicPr>
          <p:nvPr/>
        </p:nvPicPr>
        <p:blipFill>
          <a:blip r:embed="rId5"/>
          <a:stretch>
            <a:fillRect/>
          </a:stretch>
        </p:blipFill>
        <p:spPr>
          <a:xfrm>
            <a:off x="5937570" y="3853022"/>
            <a:ext cx="3919701" cy="2631218"/>
          </a:xfrm>
          <a:prstGeom prst="rect">
            <a:avLst/>
          </a:prstGeom>
        </p:spPr>
      </p:pic>
      <p:sp>
        <p:nvSpPr>
          <p:cNvPr id="33" name="文本框 32"/>
          <p:cNvSpPr txBox="1"/>
          <p:nvPr/>
        </p:nvSpPr>
        <p:spPr>
          <a:xfrm>
            <a:off x="1600892" y="3963048"/>
            <a:ext cx="391970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概率更大                      数值更大</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1578" y="6300467"/>
            <a:ext cx="13257100" cy="246221"/>
          </a:xfrm>
          <a:prstGeom prst="rect">
            <a:avLst/>
          </a:prstGeom>
          <a:noFill/>
        </p:spPr>
        <p:txBody>
          <a:bodyPr wrap="square">
            <a:spAutoFit/>
          </a:bodyPr>
          <a:lstStyle/>
          <a:p>
            <a:r>
              <a:rPr lang="zh-CN" altLang="en-US" sz="1000" dirty="0"/>
              <a:t>Rapid-Flooding Time Synchronization for Large-Scale Wireless Sensor Networks；</a:t>
            </a:r>
            <a:r>
              <a:rPr lang="en-US" altLang="zh-CN" sz="1000" i="1" dirty="0"/>
              <a:t>IEEE T RANSACTIONS ON INDUSTRIAL INFORMATICS, VOL. 16, NO. 3, MARCH 2020</a:t>
            </a:r>
            <a:endParaRPr lang="zh-CN" altLang="en-US" sz="1000" i="1" dirty="0"/>
          </a:p>
        </p:txBody>
      </p:sp>
      <p:sp>
        <p:nvSpPr>
          <p:cNvPr id="2" name="文本框 1"/>
          <p:cNvSpPr txBox="1"/>
          <p:nvPr/>
        </p:nvSpPr>
        <p:spPr>
          <a:xfrm>
            <a:off x="6026150" y="1713230"/>
            <a:ext cx="3840480" cy="2030095"/>
          </a:xfrm>
          <a:prstGeom prst="rect">
            <a:avLst/>
          </a:prstGeom>
          <a:noFill/>
        </p:spPr>
        <p:txBody>
          <a:bodyPr wrap="none" rtlCol="0">
            <a:spAutoFit/>
          </a:bodyPr>
          <a:p>
            <a:r>
              <a:rPr lang="zh-CN" altLang="en-US" dirty="0" smtClean="0">
                <a:latin typeface="微软雅黑" panose="020B0503020204020204" pitchFamily="34" charset="-122"/>
                <a:ea typeface="微软雅黑" panose="020B0503020204020204" pitchFamily="34" charset="-122"/>
              </a:rPr>
              <a:t>排队时延即可变部分时延，</a:t>
            </a:r>
            <a:r>
              <a:rPr lang="zh-CN" altLang="en-US" dirty="0" smtClean="0">
                <a:latin typeface="微软雅黑" panose="020B0503020204020204" pitchFamily="34" charset="-122"/>
                <a:ea typeface="微软雅黑" panose="020B0503020204020204" pitchFamily="34" charset="-122"/>
              </a:rPr>
              <a:t>这部分</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时延虽然误差大，但是出现概率</a:t>
            </a:r>
            <a:r>
              <a:rPr lang="zh-CN" altLang="en-US" dirty="0" smtClean="0">
                <a:latin typeface="微软雅黑" panose="020B0503020204020204" pitchFamily="34" charset="-122"/>
                <a:ea typeface="微软雅黑" panose="020B0503020204020204" pitchFamily="34" charset="-122"/>
              </a:rPr>
              <a:t>小，</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所以在传统的时钟同步方案中往往</a:t>
            </a:r>
            <a:r>
              <a:rPr lang="zh-CN" altLang="en-US" dirty="0" smtClean="0">
                <a:latin typeface="微软雅黑" panose="020B0503020204020204" pitchFamily="34" charset="-122"/>
                <a:ea typeface="微软雅黑" panose="020B0503020204020204" pitchFamily="34" charset="-122"/>
              </a:rPr>
              <a:t>选</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择忽略</a:t>
            </a:r>
            <a:r>
              <a:rPr lang="zh-CN" altLang="en-US" dirty="0" smtClean="0">
                <a:latin typeface="微软雅黑" panose="020B0503020204020204" pitchFamily="34" charset="-122"/>
                <a:ea typeface="微软雅黑" panose="020B0503020204020204" pitchFamily="34" charset="-122"/>
              </a:rPr>
              <a:t>掉。</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但对于我们聚类结构下的无线到</a:t>
            </a:r>
            <a:r>
              <a:rPr lang="zh-CN" altLang="en-US" dirty="0" smtClean="0">
                <a:latin typeface="微软雅黑" panose="020B0503020204020204" pitchFamily="34" charset="-122"/>
                <a:ea typeface="微软雅黑" panose="020B0503020204020204" pitchFamily="34" charset="-122"/>
              </a:rPr>
              <a:t>有线</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结合处的节点而言，排队延迟</a:t>
            </a:r>
            <a:r>
              <a:rPr lang="zh-CN" altLang="en-US" dirty="0" smtClean="0">
                <a:latin typeface="微软雅黑" panose="020B0503020204020204" pitchFamily="34" charset="-122"/>
                <a:ea typeface="微软雅黑" panose="020B0503020204020204" pitchFamily="34" charset="-122"/>
              </a:rPr>
              <a:t>并不是</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小概率</a:t>
            </a:r>
            <a:r>
              <a:rPr lang="zh-CN" altLang="en-US" dirty="0" smtClean="0">
                <a:latin typeface="微软雅黑" panose="020B0503020204020204" pitchFamily="34" charset="-122"/>
                <a:ea typeface="微软雅黑" panose="020B0503020204020204" pitchFamily="34" charset="-122"/>
              </a:rPr>
              <a:t>事件，</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国内外研究</a:t>
            </a:r>
            <a:r>
              <a:rPr lang="zh-CN" altLang="en-US"/>
              <a:t>现状</a:t>
            </a:r>
            <a:endParaRPr lang="zh-CN" altLang="en-US"/>
          </a:p>
        </p:txBody>
      </p:sp>
      <p:sp>
        <p:nvSpPr>
          <p:cNvPr id="3" name="内容占位符 2"/>
          <p:cNvSpPr>
            <a:spLocks noGrp="1"/>
          </p:cNvSpPr>
          <p:nvPr>
            <p:ph idx="1"/>
          </p:nvPr>
        </p:nvSpPr>
        <p:spPr/>
        <p:txBody>
          <a:bodyPr/>
          <a:p>
            <a:r>
              <a:rPr lang="zh-CN" altLang="en-US" b="1"/>
              <a:t>有线无线结合部分</a:t>
            </a:r>
            <a:endParaRPr lang="zh-CN" altLang="en-US" b="1"/>
          </a:p>
          <a:p>
            <a:r>
              <a:rPr lang="zh-CN" altLang="en-US"/>
              <a:t>针对排队时延，在无线时钟同步里也有，就是无线网络到核心网之间的同步，在</a:t>
            </a:r>
            <a:r>
              <a:rPr lang="en-US" altLang="zh-CN"/>
              <a:t>backhaul</a:t>
            </a:r>
            <a:r>
              <a:rPr lang="zh-CN" altLang="en-US"/>
              <a:t>的过程中，会出现较大的排队延迟，解决方案往往是通过发送探针估计排队延迟从而去改变同步周期和同步频率。</a:t>
            </a:r>
            <a:endParaRPr lang="zh-CN" altLang="en-US"/>
          </a:p>
          <a:p>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7" name="图片 6" descr="IMG_256"/>
          <p:cNvPicPr>
            <a:picLocks noChangeAspect="1"/>
          </p:cNvPicPr>
          <p:nvPr/>
        </p:nvPicPr>
        <p:blipFill>
          <a:blip r:embed="rId1"/>
          <a:stretch>
            <a:fillRect/>
          </a:stretch>
        </p:blipFill>
        <p:spPr>
          <a:xfrm>
            <a:off x="2334260" y="3831590"/>
            <a:ext cx="5542280" cy="25996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关键问题</a:t>
            </a:r>
            <a:endParaRPr lang="zh-CN" altLang="en-US"/>
          </a:p>
        </p:txBody>
      </p:sp>
      <p:sp>
        <p:nvSpPr>
          <p:cNvPr id="3" name="内容占位符 2"/>
          <p:cNvSpPr>
            <a:spLocks noGrp="1"/>
          </p:cNvSpPr>
          <p:nvPr>
            <p:ph idx="1"/>
          </p:nvPr>
        </p:nvSpPr>
        <p:spPr/>
        <p:txBody>
          <a:bodyPr/>
          <a:p>
            <a:r>
              <a:rPr lang="zh-CN" altLang="en-US">
                <a:sym typeface="+mn-ea"/>
              </a:rPr>
              <a:t>这整套操作是实时性的，但是</a:t>
            </a:r>
            <a:r>
              <a:rPr lang="en-US" altLang="zh-CN">
                <a:sym typeface="+mn-ea"/>
              </a:rPr>
              <a:t>TSN</a:t>
            </a:r>
            <a:r>
              <a:rPr lang="zh-CN" altLang="en-US">
                <a:sym typeface="+mn-ea"/>
              </a:rPr>
              <a:t>本身是确定性网络，门控有严格的限制，错开同步周期可能会影响到流的传输，造成门控列表的</a:t>
            </a:r>
            <a:r>
              <a:rPr lang="zh-CN" altLang="en-US">
                <a:sym typeface="+mn-ea"/>
              </a:rPr>
              <a:t>混乱。</a:t>
            </a:r>
            <a:endParaRPr lang="zh-CN" altLang="en-US"/>
          </a:p>
          <a:p>
            <a:r>
              <a:rPr lang="zh-CN" altLang="en-US">
                <a:sym typeface="+mn-ea"/>
              </a:rPr>
              <a:t>操作过于繁琐，当同步频繁时会产生过多新报文。</a:t>
            </a:r>
            <a:endParaRPr lang="zh-CN" altLang="en-US">
              <a:sym typeface="+mn-ea"/>
            </a:endParaRPr>
          </a:p>
          <a:p>
            <a:r>
              <a:rPr lang="zh-CN" altLang="en-US"/>
              <a:t>针对这一点</a:t>
            </a:r>
            <a:r>
              <a:rPr lang="zh-CN" altLang="en-US"/>
              <a:t>改进：</a:t>
            </a:r>
            <a:endParaRPr lang="zh-CN" altLang="en-US"/>
          </a:p>
          <a:p>
            <a:r>
              <a:rPr lang="zh-CN" altLang="en-US"/>
              <a:t>我的</a:t>
            </a:r>
            <a:r>
              <a:rPr lang="zh-CN" altLang="en-US"/>
              <a:t>思路：无线部分的同步精度是较低的，有线部分精度较高，排队延迟是在有线无线结合部分产生</a:t>
            </a:r>
            <a:r>
              <a:rPr lang="zh-CN" altLang="en-US"/>
              <a:t>的。我们不需要消除排队延迟，只需要</a:t>
            </a:r>
            <a:r>
              <a:rPr lang="zh-CN" altLang="en-US"/>
              <a:t>控制排队延迟对同步精度影响在无线同步精度允许范围内</a:t>
            </a:r>
            <a:r>
              <a:rPr lang="zh-CN" altLang="en-US"/>
              <a:t>即可。</a:t>
            </a:r>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a:t>
            </a:r>
            <a:r>
              <a:rPr lang="zh-CN" altLang="en-US"/>
              <a:t>内容</a:t>
            </a:r>
            <a:endParaRPr lang="zh-CN" altLang="en-US"/>
          </a:p>
        </p:txBody>
      </p:sp>
      <p:sp>
        <p:nvSpPr>
          <p:cNvPr id="3" name="内容占位符 2"/>
          <p:cNvSpPr>
            <a:spLocks noGrp="1"/>
          </p:cNvSpPr>
          <p:nvPr>
            <p:ph idx="1"/>
          </p:nvPr>
        </p:nvSpPr>
        <p:spPr/>
        <p:txBody>
          <a:bodyPr/>
          <a:p>
            <a:r>
              <a:rPr lang="zh-CN" altLang="en-US"/>
              <a:t>造成较大排队延迟的原因是在于聚类结构的网络拓扑结构，对这种拓扑结构下的排队延迟进行</a:t>
            </a:r>
            <a:r>
              <a:rPr lang="zh-CN" altLang="en-US"/>
              <a:t>估计。</a:t>
            </a:r>
            <a:endParaRPr lang="zh-CN" altLang="en-US"/>
          </a:p>
          <a:p>
            <a:r>
              <a:rPr lang="zh-CN" altLang="en-US"/>
              <a:t>离线</a:t>
            </a:r>
            <a:r>
              <a:rPr lang="zh-CN" altLang="en-US"/>
              <a:t>估计：</a:t>
            </a:r>
            <a:endParaRPr lang="zh-CN" altLang="en-US"/>
          </a:p>
          <a:p>
            <a:r>
              <a:rPr lang="zh-CN" altLang="en-US"/>
              <a:t>首先，对非时钟同步流量队列和时钟同步流量队列建模，通过排队论去进行建模，求解马尔可夫链。</a:t>
            </a:r>
            <a:endParaRPr lang="zh-CN" altLang="en-US"/>
          </a:p>
        </p:txBody>
      </p:sp>
      <p:sp>
        <p:nvSpPr>
          <p:cNvPr id="4" name="日期占位符 3"/>
          <p:cNvSpPr>
            <a:spLocks noGrp="1"/>
          </p:cNvSpPr>
          <p:nvPr>
            <p:ph type="dt" sz="half" idx="10"/>
          </p:nvPr>
        </p:nvSpPr>
        <p:spPr/>
        <p:txBody>
          <a:bodyPr/>
          <a:p>
            <a:r>
              <a:rPr lang="en-US" altLang="zh-CN" dirty="0" smtClean="0"/>
              <a:t>April 14</a:t>
            </a:r>
            <a:r>
              <a:rPr lang="zh-CN" altLang="en-US" dirty="0" smtClean="0"/>
              <a:t>，</a:t>
            </a:r>
            <a:r>
              <a:rPr lang="en-US" altLang="zh-CN" dirty="0" smtClean="0"/>
              <a:t>2021</a:t>
            </a:r>
            <a:endParaRPr lang="zh-CN" altLang="en-US" dirty="0"/>
          </a:p>
        </p:txBody>
      </p:sp>
      <p:sp>
        <p:nvSpPr>
          <p:cNvPr id="5" name="灯片编号占位符 4"/>
          <p:cNvSpPr>
            <a:spLocks noGrp="1"/>
          </p:cNvSpPr>
          <p:nvPr>
            <p:ph type="sldNum" sz="quarter" idx="4"/>
          </p:nvPr>
        </p:nvSpPr>
        <p:spPr/>
        <p:txBody>
          <a:bodyPr/>
          <a:p>
            <a:fld id="{5C9FC08B-5ADB-4BBF-B599-F401669AC633}" type="slidenum">
              <a:rPr lang="zh-CN" altLang="en-US" smtClean="0"/>
            </a:fld>
            <a:r>
              <a:rPr lang="en-US" altLang="zh-CN" dirty="0" smtClean="0"/>
              <a:t>/17</a:t>
            </a:r>
            <a:endParaRPr lang="en-US" altLang="zh-CN" dirty="0"/>
          </a:p>
        </p:txBody>
      </p:sp>
      <p:pic>
        <p:nvPicPr>
          <p:cNvPr id="6" name="图片 5"/>
          <p:cNvPicPr>
            <a:picLocks noChangeAspect="1"/>
          </p:cNvPicPr>
          <p:nvPr/>
        </p:nvPicPr>
        <p:blipFill>
          <a:blip r:embed="rId1"/>
          <a:stretch>
            <a:fillRect/>
          </a:stretch>
        </p:blipFill>
        <p:spPr>
          <a:xfrm>
            <a:off x="2118995" y="4090035"/>
            <a:ext cx="5274310" cy="224345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814.1732283464567,&quot;width&quot;:1814.1732283464567}"/>
  <p:tag name="REFSHAPE" val="140683092"/>
</p:tagLst>
</file>

<file path=ppt/tags/tag2.xml><?xml version="1.0" encoding="utf-8"?>
<p:tagLst xmlns:p="http://schemas.openxmlformats.org/presentationml/2006/main">
  <p:tag name="REFSHAPE" val="140681732"/>
</p:tagLst>
</file>

<file path=ppt/tags/tag3.xml><?xml version="1.0" encoding="utf-8"?>
<p:tagLst xmlns:p="http://schemas.openxmlformats.org/presentationml/2006/main">
  <p:tag name="REFSHAPE" val="140682820"/>
</p:tagLst>
</file>

<file path=ppt/tags/tag4.xml><?xml version="1.0" encoding="utf-8"?>
<p:tagLst xmlns:p="http://schemas.openxmlformats.org/presentationml/2006/main">
  <p:tag name="REFSHAPE" val="140681188"/>
</p:tagLst>
</file>

<file path=ppt/tags/tag5.xml><?xml version="1.0" encoding="utf-8"?>
<p:tagLst xmlns:p="http://schemas.openxmlformats.org/presentationml/2006/main">
  <p:tag name="KSO_WM_UNIT_TABLE_BEAUTIFY" val="smartTable{93b86030-b1f5-40f6-b592-8574daf08bc2}"/>
  <p:tag name="TABLE_ENDDRAG_ORIGIN_RECT" val="660*352"/>
  <p:tag name="TABLE_ENDDRAG_RECT" val="39*150*741*311"/>
</p:tagLst>
</file>

<file path=ppt/tags/tag6.xml><?xml version="1.0" encoding="utf-8"?>
<p:tagLst xmlns:p="http://schemas.openxmlformats.org/presentationml/2006/main">
  <p:tag name="REFSHAPE" val="141290252"/>
</p:tagLst>
</file>

<file path=ppt/tags/tag7.xml><?xml version="1.0" encoding="utf-8"?>
<p:tagLst xmlns:p="http://schemas.openxmlformats.org/presentationml/2006/main">
  <p:tag name="REFSHAPE" val="141290932"/>
</p:tagLst>
</file>

<file path=ppt/tags/tag8.xml><?xml version="1.0" encoding="utf-8"?>
<p:tagLst xmlns:p="http://schemas.openxmlformats.org/presentationml/2006/main">
  <p:tag name="REFSHAPE" val="141290252"/>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66FF"/>
        </a:solidFill>
        <a:ln>
          <a:noFill/>
        </a:ln>
      </a:spPr>
      <a:bodyPr rtlCol="0" anchor="ctr"/>
      <a:lstStyle>
        <a:defPPr algn="ctr">
          <a:defRPr b="1" dirty="0" err="1"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non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3164</Words>
  <Application>WPS 演示</Application>
  <PresentationFormat>A4 纸张(210x297 毫米)</PresentationFormat>
  <Paragraphs>239</Paragraphs>
  <Slides>18</Slides>
  <Notes>17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18</vt:i4>
      </vt:variant>
    </vt:vector>
  </HeadingPairs>
  <TitlesOfParts>
    <vt:vector size="33" baseType="lpstr">
      <vt:lpstr>Arial</vt:lpstr>
      <vt:lpstr>宋体</vt:lpstr>
      <vt:lpstr>Wingdings</vt:lpstr>
      <vt:lpstr>微软雅黑</vt:lpstr>
      <vt:lpstr>Times New Roman</vt:lpstr>
      <vt:lpstr>Arial Unicode MS</vt:lpstr>
      <vt:lpstr>TimesNewRoman</vt:lpstr>
      <vt:lpstr>SWAstro</vt:lpstr>
      <vt:lpstr>Presentation</vt:lpstr>
      <vt:lpstr>Equation.AxMath</vt:lpstr>
      <vt:lpstr>Equation.AxMath</vt:lpstr>
      <vt:lpstr>Equation.AxMath</vt:lpstr>
      <vt:lpstr>Equation.AxMath</vt:lpstr>
      <vt:lpstr>Equation.AxMath</vt:lpstr>
      <vt:lpstr>Equation.AxMath</vt:lpstr>
      <vt:lpstr>基于聚类算法的5G时钟同步能量和精度优化</vt:lpstr>
      <vt:lpstr>PowerPoint 演示文稿</vt:lpstr>
      <vt:lpstr>PowerPoint 演示文稿</vt:lpstr>
      <vt:lpstr>PowerPoint 演示文稿</vt:lpstr>
      <vt:lpstr>PowerPoint 演示文稿</vt:lpstr>
      <vt:lpstr>快速泛洪时钟同步方法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基于反馈机制的网络化系统 安全理论及关键技术</dc:title>
  <dc:creator>YU YUNZHU</dc:creator>
  <cp:lastModifiedBy>东木</cp:lastModifiedBy>
  <cp:revision>6214</cp:revision>
  <cp:lastPrinted>2012-04-07T07:41:00Z</cp:lastPrinted>
  <dcterms:created xsi:type="dcterms:W3CDTF">2012-03-19T12:03:00Z</dcterms:created>
  <dcterms:modified xsi:type="dcterms:W3CDTF">2021-04-14T08:38:31Z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2052-11.1.0.10446</vt:lpwstr>
  </property>
  <property fmtid="{D5CDD505-2E9C-101B-9397-08002B2CF9AE}" pid="4" name="ICV">
    <vt:lpwstr>A3D2E6336F554FF3A8AF0A0A39EC9FE6</vt:lpwstr>
  </property>
</Properties>
</file>