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1989" r:id="rId5"/>
    <p:sldId id="1926" r:id="rId6"/>
    <p:sldId id="1992" r:id="rId7"/>
    <p:sldId id="1972" r:id="rId8"/>
    <p:sldId id="1973" r:id="rId9"/>
    <p:sldId id="1870" r:id="rId10"/>
    <p:sldId id="1993" r:id="rId11"/>
    <p:sldId id="1977" r:id="rId12"/>
    <p:sldId id="1979" r:id="rId13"/>
    <p:sldId id="1978" r:id="rId14"/>
    <p:sldId id="1912" r:id="rId15"/>
    <p:sldId id="1913" r:id="rId16"/>
    <p:sldId id="1914" r:id="rId17"/>
    <p:sldId id="1915" r:id="rId18"/>
    <p:sldId id="1916" r:id="rId19"/>
    <p:sldId id="1917" r:id="rId20"/>
  </p:sldIdLst>
  <p:sldSz cx="9906000" cy="6858000" type="A4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钟 贤成" initials="钟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73"/>
    <a:srgbClr val="B62537"/>
    <a:srgbClr val="000099"/>
    <a:srgbClr val="706E90"/>
    <a:srgbClr val="B72537"/>
    <a:srgbClr val="3333FF"/>
    <a:srgbClr val="666699"/>
    <a:srgbClr val="ECECF3"/>
    <a:srgbClr val="CECEDF"/>
    <a:srgbClr val="E7E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4552" autoAdjust="0"/>
  </p:normalViewPr>
  <p:slideViewPr>
    <p:cSldViewPr snapToGrid="0">
      <p:cViewPr varScale="1">
        <p:scale>
          <a:sx n="66" d="100"/>
          <a:sy n="66" d="100"/>
        </p:scale>
        <p:origin x="1612" y="39"/>
      </p:cViewPr>
      <p:guideLst>
        <p:guide orient="horz" pos="1700"/>
        <p:guide pos="3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10" d="100"/>
          <a:sy n="110" d="100"/>
        </p:scale>
        <p:origin x="890" y="-1599"/>
      </p:cViewPr>
      <p:guideLst>
        <p:guide orient="horz" pos="2923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fld id="{DDB9F070-3809-45ED-B9C9-761149AABF4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39775"/>
            <a:ext cx="53467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91063"/>
            <a:ext cx="5435600" cy="4443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en-US" altLang="zh-CN" noProof="0"/>
              <a:t>5656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  <a:endParaRPr lang="en-US" altLang="zh-CN" noProof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fld id="{5F948D12-5B45-471A-8A76-A34678A3167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948D12-5B45-471A-8A76-A34678A3167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49" y="357144"/>
            <a:ext cx="8420100" cy="1788004"/>
          </a:xfrm>
        </p:spPr>
        <p:txBody>
          <a:bodyPr/>
          <a:lstStyle>
            <a:lvl1pPr algn="ctr">
              <a:defRPr sz="5400">
                <a:solidFill>
                  <a:srgbClr val="4D4D73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 flipV="1">
            <a:off x="330200" y="2482603"/>
            <a:ext cx="9303320" cy="72009"/>
          </a:xfrm>
          <a:prstGeom prst="rect">
            <a:avLst/>
          </a:prstGeom>
          <a:solidFill>
            <a:schemeClr val="tx2"/>
          </a:solidFill>
          <a:ln w="9525" cmpd="dbl">
            <a:solidFill>
              <a:srgbClr val="0070C0"/>
            </a:solidFill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0250"/>
            <a:ext cx="69342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68834"/>
            <a:ext cx="3301200" cy="289165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300492" y="6568834"/>
            <a:ext cx="3301200" cy="28916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6600984" y="6568834"/>
            <a:ext cx="3301200" cy="289165"/>
          </a:xfrm>
          <a:prstGeom prst="rect">
            <a:avLst/>
          </a:prstGeom>
          <a:solidFill>
            <a:srgbClr val="706E9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3816729" y="6582290"/>
            <a:ext cx="2268019" cy="275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IWIN 2019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53397" y="6582292"/>
            <a:ext cx="2394406" cy="275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Xiang Chen(SJTU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10"/>
          </p:nvPr>
        </p:nvSpPr>
        <p:spPr>
          <a:xfrm>
            <a:off x="7045325" y="6577466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November 26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2019</a:t>
            </a:r>
            <a:endParaRPr lang="zh-CN" altLang="en-US" dirty="0"/>
          </a:p>
        </p:txBody>
      </p:sp>
      <p:sp>
        <p:nvSpPr>
          <p:cNvPr id="17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022230" y="65308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C9FC08B-5ADB-4BBF-B599-F401669AC633}" type="slidenum">
              <a:rPr lang="zh-CN" altLang="en-US" smtClean="0"/>
            </a:fld>
            <a:r>
              <a:rPr lang="en-US" altLang="zh-CN" dirty="0"/>
              <a:t>/34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51" y="357027"/>
            <a:ext cx="1790669" cy="554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73"/>
                </a:solidFill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November 26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2019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C08B-5ADB-4BBF-B599-F401669AC633}" type="slidenum">
              <a:rPr lang="zh-CN" altLang="en-US" smtClean="0"/>
            </a:fld>
            <a:r>
              <a:rPr lang="en-US" altLang="zh-CN" dirty="0"/>
              <a:t>/34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4625"/>
            <a:ext cx="8915400" cy="1008112"/>
          </a:xfrm>
        </p:spPr>
        <p:txBody>
          <a:bodyPr/>
          <a:lstStyle>
            <a:lvl1pPr>
              <a:defRPr b="1">
                <a:solidFill>
                  <a:srgbClr val="4D4D73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4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defRPr/>
            </a:lvl1pPr>
            <a:lvl2pPr marL="742950" indent="-2857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p"/>
              <a:defRPr sz="2000"/>
            </a:lvl2pPr>
            <a:lvl3pPr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50000"/>
              <a:defRPr sz="1600" b="0"/>
            </a:lvl3pPr>
            <a:lvl4pPr>
              <a:lnSpc>
                <a:spcPct val="14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lnSpc>
                <a:spcPct val="14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7045325" y="6577466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November 26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2019</a:t>
            </a:r>
            <a:endParaRPr lang="zh-CN" altLang="en-US" dirty="0"/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523875" y="1125538"/>
            <a:ext cx="8750300" cy="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022230" y="65308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C9FC08B-5ADB-4BBF-B599-F401669AC633}" type="slidenum">
              <a:rPr lang="zh-CN" altLang="en-US" smtClean="0"/>
            </a:fld>
            <a:r>
              <a:rPr lang="en-US" altLang="zh-CN" dirty="0"/>
              <a:t>/34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85" y="245503"/>
            <a:ext cx="720000" cy="72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61" y="329087"/>
            <a:ext cx="1790669" cy="554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523875" y="1125538"/>
            <a:ext cx="8750300" cy="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7045325" y="6577466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November 26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2019</a:t>
            </a:r>
            <a:endParaRPr lang="zh-CN" altLang="en-US" dirty="0"/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022230" y="65308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C9FC08B-5ADB-4BBF-B599-F401669AC633}" type="slidenum">
              <a:rPr lang="zh-CN" altLang="en-US" smtClean="0"/>
            </a:fld>
            <a:r>
              <a:rPr lang="en-US" altLang="zh-CN" dirty="0"/>
              <a:t>/34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4449"/>
            <a:ext cx="8915400" cy="10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68413"/>
            <a:ext cx="89154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68834"/>
            <a:ext cx="3301200" cy="289165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300492" y="6568834"/>
            <a:ext cx="3301200" cy="28916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6600984" y="6568834"/>
            <a:ext cx="3301200" cy="289165"/>
          </a:xfrm>
          <a:prstGeom prst="rect">
            <a:avLst/>
          </a:prstGeom>
          <a:solidFill>
            <a:srgbClr val="706E9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816729" y="6582290"/>
            <a:ext cx="2268019" cy="275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IWIN 2019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453397" y="6582292"/>
            <a:ext cx="2394406" cy="275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Xiang Chen(SJTU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日期占位符 6"/>
          <p:cNvSpPr>
            <a:spLocks noGrp="1"/>
          </p:cNvSpPr>
          <p:nvPr>
            <p:ph type="dt" sz="half" idx="2"/>
          </p:nvPr>
        </p:nvSpPr>
        <p:spPr>
          <a:xfrm>
            <a:off x="7045325" y="6577466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November 26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2019</a:t>
            </a:r>
            <a:endParaRPr lang="zh-CN" altLang="en-US" dirty="0"/>
          </a:p>
        </p:txBody>
      </p:sp>
      <p:sp>
        <p:nvSpPr>
          <p:cNvPr id="1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022230" y="65308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C9FC08B-5ADB-4BBF-B599-F401669AC633}" type="slidenum">
              <a:rPr lang="zh-CN" altLang="en-US" smtClean="0"/>
            </a:fld>
            <a:r>
              <a:rPr lang="en-US" altLang="zh-CN" dirty="0"/>
              <a:t>/34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4D4D73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lr>
          <a:schemeClr val="tx1"/>
        </a:buClr>
        <a:buSzPct val="85000"/>
        <a:buFont typeface="Wingdings" panose="05000000000000000000" pitchFamily="2" charset="2"/>
        <a:buChar char="q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p"/>
        <a:defRPr sz="2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280" y="925195"/>
            <a:ext cx="9288780" cy="1494155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002060"/>
                </a:solidFill>
              </a:rPr>
              <a:t>TSN</a:t>
            </a:r>
            <a:r>
              <a:rPr lang="zh-CN" altLang="en-US" sz="2800" dirty="0" smtClean="0">
                <a:solidFill>
                  <a:srgbClr val="002060"/>
                </a:solidFill>
              </a:rPr>
              <a:t>异构</a:t>
            </a:r>
            <a:r>
              <a:rPr lang="zh-CN" altLang="en-US" sz="2800" dirty="0" smtClean="0">
                <a:solidFill>
                  <a:srgbClr val="002060"/>
                </a:solidFill>
              </a:rPr>
              <a:t>网络时钟同步</a:t>
            </a:r>
            <a:r>
              <a:rPr lang="zh-CN" altLang="en-US" sz="2800" dirty="0" smtClean="0">
                <a:solidFill>
                  <a:srgbClr val="002060"/>
                </a:solidFill>
              </a:rPr>
              <a:t>方案</a:t>
            </a:r>
            <a:endParaRPr lang="zh-CN" altLang="en-US" sz="2800" dirty="0" smtClean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20" y="4878064"/>
            <a:ext cx="1152000" cy="1152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B4BFA2B-DF8D-4CDC-85A7-57CF450F5DAD}" type="datetime4">
              <a:rPr lang="en-US" altLang="zh-CN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9FC08B-5ADB-4BBF-B599-F401669AC633}" type="slidenum">
              <a:rPr lang="zh-CN" altLang="en-US" smtClean="0"/>
            </a:fld>
            <a:r>
              <a:rPr lang="en-US" altLang="zh-CN" dirty="0"/>
              <a:t>/16</a:t>
            </a:r>
            <a:endParaRPr lang="en-US" altLang="zh-CN" dirty="0"/>
          </a:p>
        </p:txBody>
      </p:sp>
      <p:sp>
        <p:nvSpPr>
          <p:cNvPr id="8" name="TextBox 2"/>
          <p:cNvSpPr txBox="1"/>
          <p:nvPr>
            <p:custDataLst>
              <p:tags r:id="rId4"/>
            </p:custDataLst>
          </p:nvPr>
        </p:nvSpPr>
        <p:spPr>
          <a:xfrm>
            <a:off x="563799" y="2999045"/>
            <a:ext cx="87778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Xiang Chen</a:t>
            </a:r>
            <a:endParaRPr lang="en-US" altLang="zh-CN" sz="2000" b="1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"/>
          <p:cNvSpPr txBox="1"/>
          <p:nvPr>
            <p:custDataLst>
              <p:tags r:id="rId5"/>
            </p:custDataLst>
          </p:nvPr>
        </p:nvSpPr>
        <p:spPr>
          <a:xfrm>
            <a:off x="563245" y="3669665"/>
            <a:ext cx="8711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Shanghai Jiao Tong University, Shanghai, P. R. China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13465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450"/>
            <a:ext cx="9410700" cy="1007745"/>
          </a:xfrm>
        </p:spPr>
        <p:txBody>
          <a:bodyPr/>
          <a:p>
            <a:r>
              <a:rPr lang="zh-CN" altLang="en-US" sz="2800"/>
              <a:t>研究内容</a:t>
            </a:r>
            <a:endParaRPr lang="zh-CN" altLang="en-US" sz="28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November 26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FC08B-5ADB-4BBF-B599-F401669AC633}" type="slidenum">
              <a:rPr lang="zh-CN" altLang="en-US" smtClean="0"/>
            </a:fld>
            <a:r>
              <a:rPr lang="en-US" altLang="zh-CN" dirty="0"/>
              <a:t>/34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1120" y="4014470"/>
            <a:ext cx="81413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eaLnBrk="1" latinLnBrk="0" hangingPunct="1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模型为：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同步过程中，随着同步次数的增多，最终的时钟偏差会逐渐趋于稳定值，例如在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网络单对单同步中，最终误差会稳定在±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130ns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左右，将最终偏差定义为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，最终频差定义为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则本地时钟记录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的时间戳模型为：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ti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5055" y="1227455"/>
            <a:ext cx="3997325" cy="2665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l="10121" r="1089" b="49517"/>
          <a:stretch>
            <a:fillRect/>
          </a:stretch>
        </p:blipFill>
        <p:spPr>
          <a:xfrm>
            <a:off x="1320165" y="4014470"/>
            <a:ext cx="2423160" cy="4171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rcRect t="58303" r="156"/>
          <a:stretch>
            <a:fillRect/>
          </a:stretch>
        </p:blipFill>
        <p:spPr>
          <a:xfrm>
            <a:off x="1094105" y="5605780"/>
            <a:ext cx="3127375" cy="3956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450"/>
            <a:ext cx="9410700" cy="1007745"/>
          </a:xfrm>
        </p:spPr>
        <p:txBody>
          <a:bodyPr/>
          <a:p>
            <a:r>
              <a:rPr lang="zh-CN" altLang="en-US" sz="2800"/>
              <a:t>研究内容</a:t>
            </a:r>
            <a:endParaRPr lang="zh-CN" altLang="en-US" sz="28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November 26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FC08B-5ADB-4BBF-B599-F401669AC633}" type="slidenum">
              <a:rPr lang="zh-CN" altLang="en-US" smtClean="0"/>
            </a:fld>
            <a:r>
              <a:rPr lang="en-US" altLang="zh-CN" dirty="0"/>
              <a:t>/34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7845" y="992505"/>
            <a:ext cx="5370195" cy="44627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02075" y="715010"/>
            <a:ext cx="587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在双向同步时，考虑异构网络同步误差的端到端延迟的估计如下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146050" y="1248410"/>
            <a:ext cx="3990340" cy="4360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6645275" y="4792980"/>
            <a:ext cx="1419225" cy="340995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8071485" y="4370070"/>
            <a:ext cx="327025" cy="3956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文本框 10"/>
          <p:cNvSpPr txBox="1"/>
          <p:nvPr/>
        </p:nvSpPr>
        <p:spPr>
          <a:xfrm>
            <a:off x="7371080" y="4077335"/>
            <a:ext cx="25349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有线部分误差</a:t>
            </a:r>
            <a:r>
              <a:rPr lang="en-US" altLang="zh-CN" sz="1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1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无线部分误差，忽略不计</a:t>
            </a:r>
            <a:endParaRPr lang="zh-CN" altLang="en-US" sz="10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6390" y="5455285"/>
            <a:ext cx="2621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因此最终的边界补偿公式为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0" y="5792470"/>
            <a:ext cx="4179570" cy="7797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仿真</a:t>
            </a:r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November 26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FC08B-5ADB-4BBF-B599-F401669AC633}" type="slidenum">
              <a:rPr lang="zh-CN" altLang="en-US" smtClean="0"/>
            </a:fld>
            <a:r>
              <a:rPr lang="en-US" altLang="zh-CN" dirty="0"/>
              <a:t>/34</a:t>
            </a:r>
            <a:endParaRPr lang="en-US" altLang="zh-CN" dirty="0"/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1"/>
          <a:srcRect r="50538" b="-2577"/>
          <a:stretch>
            <a:fillRect/>
          </a:stretch>
        </p:blipFill>
        <p:spPr>
          <a:xfrm>
            <a:off x="495300" y="2026285"/>
            <a:ext cx="3066415" cy="36144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2420" y="1282065"/>
            <a:ext cx="6449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实验简单做了一个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240khz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载波间隔情况下的同步和均衡器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补偿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96690" y="2108835"/>
            <a:ext cx="58007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为基带仿真，不涉及射频内容，接收端输入信号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rxWaveform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IQ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SSB只能处在同步栅格上，同步栅格是用于配置同步/广播信号的基本频率位置，是一个绝对频率。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rxWaveform也可以理解成是接收端已经从同步栅格这个频率下变频到基带，并完成A/D采样后所得到的基带数据，对这些基带数据通过一系列的算法来判断这段数据里面有没有SSB同步块。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如果有，说明这个同步栅格有同步块，已经找到，把MIB恢复出来。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仿真</a:t>
            </a:r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November 26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FC08B-5ADB-4BBF-B599-F401669AC633}" type="slidenum">
              <a:rPr lang="zh-CN" altLang="en-US" smtClean="0"/>
            </a:fld>
            <a:r>
              <a:rPr lang="en-US" altLang="zh-CN" dirty="0"/>
              <a:t>/34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847090" y="13468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3885" y="1918335"/>
            <a:ext cx="81635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“时频二维搜索”，并通过遍历NID2的三种情况来完成粗频偏估计和确定NID2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090" y="2563495"/>
            <a:ext cx="4298950" cy="12693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7090" y="4018915"/>
            <a:ext cx="77863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在一个频率上去搜索时间同步，再下一个频率去继续搜索时间同步，因此必然会涉及一个循环。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由于时间同步中，需要判断接收信号中的哪一段和PSS信号“最像”，也即 for NID2 = [0,1,2]这个循环。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即分步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仿真</a:t>
            </a:r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November 26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FC08B-5ADB-4BBF-B599-F401669AC633}" type="slidenum">
              <a:rPr lang="zh-CN" altLang="en-US" smtClean="0"/>
            </a:fld>
            <a:r>
              <a:rPr lang="en-US" altLang="zh-CN" dirty="0"/>
              <a:t>/34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52095" y="1272540"/>
            <a:ext cx="90220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搜索间隔，或者叫搜索步长，也就是说第一层的for循环应该以多大的频率间隔进行搜索一次，对应到下面的代码中便是fshifts的设置。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搜索间隔，其实也是频率分辨率，比搜索间隔还小的频率偏差，接收机此时是不能分辨出来这个频率偏差值是多少了。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095" y="3302000"/>
            <a:ext cx="85102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matlab5G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工具箱中对于搜索步长的设置为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1/2*scs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因为基于CP的CFO估计技术能估计出来的范围是 子载波间隔乘以[-0.5,0.5)，这种技术不能用于估计整数倍频偏。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所以在采用基于CP的CFO估计技术之前，就需要将频率间隔误差估计到子载波间隔乘以[-0.5,0.5)之内。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并非硬性规定，所以在我们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240khz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的载波间隔下，并不采用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1/2*scs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，而是选择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15khz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，来保证频差估计的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准确性。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仿真</a:t>
            </a:r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November 26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FC08B-5ADB-4BBF-B599-F401669AC633}" type="slidenum">
              <a:rPr lang="zh-CN" altLang="en-US" smtClean="0"/>
            </a:fld>
            <a:r>
              <a:rPr lang="en-US" altLang="zh-CN" dirty="0"/>
              <a:t>/34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95300" y="1052195"/>
            <a:ext cx="796861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信道均衡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在这里采用的是MMSE均衡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即考虑了噪声的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均衡器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信道估计和均衡的目的是不一样的：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（a）信道估计的目的：通过收发双方都已知的一段导频序列，比如发送端发送导频序列x=[1,1,1,1,1]，[1,1,1,1,1]经过信道后到达接收端，假设叫y。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因为收发两端均知道x，接收端又有收到的y，便估计出H。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一句话总结，信道估计就是已知y和x，求H。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（b）信号均衡的目的：接收端通过已经接收到的y，和在这之前已经通过信道估计得到的H，来补偿信道对于信号的影响，从而更加有效恢复出x。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仿真</a:t>
            </a:r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November 26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FC08B-5ADB-4BBF-B599-F401669AC633}" type="slidenum">
              <a:rPr lang="zh-CN" altLang="en-US" smtClean="0"/>
            </a:fld>
            <a:r>
              <a:rPr lang="en-US" altLang="zh-CN" dirty="0"/>
              <a:t>/34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07695" y="11988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1654810"/>
            <a:ext cx="4742815" cy="35483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7235" y="5502275"/>
            <a:ext cx="8745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如果接收端不做均衡的话，可以发现在不同信噪比条件下的误码率一直都是最大，均在0.5附近。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untitled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860" y="1737360"/>
            <a:ext cx="4742815" cy="35483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仿真</a:t>
            </a:r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November 26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FC08B-5ADB-4BBF-B599-F401669AC633}" type="slidenum">
              <a:rPr lang="zh-CN" altLang="en-US" smtClean="0"/>
            </a:fld>
            <a:r>
              <a:rPr lang="en-US" altLang="zh-CN" dirty="0"/>
              <a:t>/34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72135" y="1309370"/>
            <a:ext cx="56038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-- Frequency correction and timing estimation --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Frequency offset: 65 Hz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Time offset to synchronization block: 0.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 ms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untitled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770" y="2488565"/>
            <a:ext cx="5222240" cy="39071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450"/>
            <a:ext cx="9410700" cy="1007745"/>
          </a:xfrm>
        </p:spPr>
        <p:txBody>
          <a:bodyPr/>
          <a:p>
            <a:r>
              <a:rPr lang="zh-CN" altLang="en-US" sz="2800"/>
              <a:t>研究</a:t>
            </a:r>
            <a:r>
              <a:rPr lang="zh-CN" altLang="en-US" sz="2800"/>
              <a:t>背景</a:t>
            </a:r>
            <a:endParaRPr lang="zh-CN" altLang="en-US" sz="28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November 26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FC08B-5ADB-4BBF-B599-F401669AC633}" type="slidenum">
              <a:rPr lang="zh-CN" altLang="en-US" smtClean="0"/>
            </a:fld>
            <a:r>
              <a:rPr lang="en-US" altLang="zh-CN" dirty="0"/>
              <a:t>/34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1110615"/>
            <a:ext cx="9906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eaLnBrk="1" latinLnBrk="0" hangingPunct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现代控制策略很多是时间触发的，控制系统多呈现分布式，因此需要精确的同步和时间确定性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时间敏感网络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(TSN)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是目前工业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以太网络应用中最有前景的时间确定性通信方法，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TSN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未来将以其统一的通信范式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取代或拓展当前大多数工业现场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由于仅有有线网络无法随着大型自动化项目中的大量节点而拓展，因此考虑了具有有线骨干网络和多个较小无线岛的混合解决方案，在这些混合架构中，无线部分应满足与有线部分相同的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295" y="3251835"/>
            <a:ext cx="5452110" cy="2770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449"/>
            <a:ext cx="8915400" cy="1008000"/>
          </a:xfrm>
        </p:spPr>
        <p:txBody>
          <a:bodyPr/>
          <a:p>
            <a:r>
              <a:rPr lang="zh-CN" altLang="en-US" sz="2800"/>
              <a:t>研究</a:t>
            </a:r>
            <a:r>
              <a:rPr lang="zh-CN" altLang="en-US" sz="2800"/>
              <a:t>背景</a:t>
            </a:r>
            <a:endParaRPr lang="zh-CN" altLang="en-US" sz="28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November 26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FC08B-5ADB-4BBF-B599-F401669AC633}" type="slidenum">
              <a:rPr lang="zh-CN" altLang="en-US" smtClean="0"/>
            </a:fld>
            <a:r>
              <a:rPr lang="en-US" altLang="zh-CN" dirty="0"/>
              <a:t>/34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-41910" y="1287780"/>
            <a:ext cx="987044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 algn="just" eaLnBrk="1" latinLnBrk="0" hangingPunct="1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现有解决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方案：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latinLnBrk="0" hangingPunct="1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网络低延迟，高精度的特性，是最有可能成为未来无线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TSN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载体的通信协议。目前针对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TSN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融合的问题，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3GPP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协议和各通信厂商给出的解决方案为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网桥。通过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CNC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网络分配网桥的角色，并在有线无线交接处的协议转换器记录时间戳来计算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网络内部的驻留时间，从而实现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网络两端的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TSN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有线设备满足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同步要求。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的问题：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该方案并不能满足未来无线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TSN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设备的同步需求。因此，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本研究针对异构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TSN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网络，必须解决：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latinLnBrk="0" hangingPunct="1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无线网络内部的累积同步误差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latinLnBrk="0" hangingPunct="1">
              <a:lnSpc>
                <a:spcPct val="150000"/>
              </a:lnSpc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有线无线网络交界出的边界补偿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0" y="3236595"/>
            <a:ext cx="4340225" cy="1515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449"/>
            <a:ext cx="8915400" cy="1008000"/>
          </a:xfrm>
        </p:spPr>
        <p:txBody>
          <a:bodyPr/>
          <a:p>
            <a:r>
              <a:rPr lang="zh-CN" altLang="en-US" sz="2800"/>
              <a:t>研究</a:t>
            </a:r>
            <a:r>
              <a:rPr lang="zh-CN" altLang="en-US" sz="2800"/>
              <a:t>内容</a:t>
            </a:r>
            <a:endParaRPr lang="zh-CN" altLang="en-US" sz="28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November 26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FC08B-5ADB-4BBF-B599-F401669AC633}" type="slidenum">
              <a:rPr lang="zh-CN" altLang="en-US" smtClean="0"/>
            </a:fld>
            <a:r>
              <a:rPr lang="en-US" altLang="zh-CN" dirty="0"/>
              <a:t>/34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1287780"/>
            <a:ext cx="9828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 algn="just" eaLnBrk="1" latinLnBrk="0" hangingPunct="1"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方案：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latinLnBrk="0" hangingPunct="1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时钟同步方案主要分为双向通信和广播两种方案。广播方案即采用广播得到方法将参考时钟分配给所有的无线节点，通常用于传输延迟不稳定，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变化大的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latinLnBrk="0" hangingPunct="1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网络本身具备低延迟高稳定的特性，并且在实际应用中，无线网络主要用于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最后一英里连接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，连接到同一接入点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(AP)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的距离通常远小于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100m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，因此最大传播延迟应小于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400ns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，针对这种情况，出于同步精度的考虑，将同步方案分为两步来进行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执行：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algn="just" eaLnBrk="1" latinLnBrk="0" hangingPunct="1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）通过广播确定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无线时钟的主从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algn="just" eaLnBrk="1" latinLnBrk="0" hangingPunct="1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）对于相邻级别之间的节点进行成对的双向通信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450"/>
            <a:ext cx="9410700" cy="1007745"/>
          </a:xfrm>
        </p:spPr>
        <p:txBody>
          <a:bodyPr/>
          <a:p>
            <a:r>
              <a:rPr lang="zh-CN" altLang="en-US" sz="2800"/>
              <a:t>研究内容</a:t>
            </a:r>
            <a:endParaRPr lang="zh-CN" altLang="en-US" sz="28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November 26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FC08B-5ADB-4BBF-B599-F401669AC633}" type="slidenum">
              <a:rPr lang="zh-CN" altLang="en-US" smtClean="0"/>
            </a:fld>
            <a:r>
              <a:rPr lang="en-US" altLang="zh-CN" dirty="0"/>
              <a:t>/34</a:t>
            </a:r>
            <a:endParaRPr lang="en-US" altLang="zh-CN" dirty="0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3112770" y="3382010"/>
            <a:ext cx="3184525" cy="2973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0" y="1443990"/>
            <a:ext cx="99053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eaLnBrk="1" latinLnBrk="0" hangingPunct="1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）通过广播通信确定主从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级别：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无线根节点将计数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嵌入同步报文广播发送，接收到的节点将计数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设定为本地级别并向下一级发送包含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的广播同步报文。以此类推，直到所有节点都确定自己的级别。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研究时假设的情况为树形拓扑，采用二叉树进行遍历，单个节点仅与左右相邻节点之间存在广播通信，逐层下发，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如图所示：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450"/>
            <a:ext cx="9410700" cy="1007745"/>
          </a:xfrm>
        </p:spPr>
        <p:txBody>
          <a:bodyPr/>
          <a:p>
            <a:r>
              <a:rPr lang="zh-CN" altLang="en-US" sz="2800"/>
              <a:t>研究内容</a:t>
            </a:r>
            <a:endParaRPr lang="zh-CN" altLang="en-US" sz="28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November 26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FC08B-5ADB-4BBF-B599-F401669AC633}" type="slidenum">
              <a:rPr lang="zh-CN" altLang="en-US" smtClean="0"/>
            </a:fld>
            <a:r>
              <a:rPr lang="en-US" altLang="zh-CN" dirty="0"/>
              <a:t>/34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1308100"/>
            <a:ext cx="990600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eaLnBrk="1" latinLnBrk="0" hangingPunct="1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）对于相邻级别之间的节点进行成对的双向通信同步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在建立好层次级别之后，将通过成对同步方案进行同步，每次间隔为一个时隙。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从时钟会接收到通过中间的若干个来自主时钟的参考时间戳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，并记录下本地时间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。若干组时间戳交换后通过线性回归得到频差和时钟偏差的估计值，并通过下面式子对本地时钟进行修正。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latinLnBrk="0" hangingPunct="1">
              <a:lnSpc>
                <a:spcPct val="15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latinLnBrk="0" hangingPunct="1">
              <a:lnSpc>
                <a:spcPct val="15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latinLnBrk="0" hangingPunct="1">
              <a:lnSpc>
                <a:spcPct val="15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从上式可知，累积误差造成的影响取决于同步过程中时隙的大小，时隙决定了同步精度的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精度上限，当节点数目增多时，同步延迟增大，时隙长度对累积误差的影响就更明显。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latinLnBrk="0" hangingPunct="1">
              <a:lnSpc>
                <a:spcPct val="15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latinLnBrk="0" hangingPunct="1">
              <a:lnSpc>
                <a:spcPct val="15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790" y="3100705"/>
            <a:ext cx="4926965" cy="9417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450"/>
            <a:ext cx="9410700" cy="1007745"/>
          </a:xfrm>
        </p:spPr>
        <p:txBody>
          <a:bodyPr/>
          <a:lstStyle/>
          <a:p>
            <a:r>
              <a:rPr lang="zh-CN" altLang="en-US" sz="2800" dirty="0"/>
              <a:t>研究内容</a:t>
            </a:r>
            <a:endParaRPr lang="zh-CN" alt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November 26</a:t>
            </a:r>
            <a:r>
              <a:rPr lang="zh-CN" altLang="en-US" smtClean="0"/>
              <a:t>，</a:t>
            </a:r>
            <a:r>
              <a:rPr lang="en-US" altLang="zh-CN" smtClean="0"/>
              <a:t>2019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C08B-5ADB-4BBF-B599-F401669AC633}" type="slidenum">
              <a:rPr lang="zh-CN" altLang="en-US" smtClean="0"/>
            </a:fld>
            <a:r>
              <a:rPr lang="en-US" altLang="zh-CN" smtClean="0"/>
              <a:t>/34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1374140"/>
            <a:ext cx="99053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eaLnBrk="1" latinLnBrk="0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由于研究对象为以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为载体的无线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TSN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网络帧结构如下图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所示：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5G中无线帧和子帧的长度是相同的，无线帧为10ms，子帧长度为1ms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5G中一个时隙包含的ofdm符号数量为14，不同的载波间隔下每个子帧包含的时隙数量不同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ssb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时钟同步报文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固定占有4个ofdm符号，所以不同的子载波间隔下ssb的持续时间和周期不同，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latinLnBrk="0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5G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子载波间隔是可调整的，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协议有给出不同应用场景下推荐的子载波间隔参数集。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3590925"/>
            <a:ext cx="4027805" cy="26390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75" y="4004310"/>
            <a:ext cx="4476750" cy="1528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450"/>
            <a:ext cx="9410700" cy="1007745"/>
          </a:xfrm>
        </p:spPr>
        <p:txBody>
          <a:bodyPr/>
          <a:lstStyle/>
          <a:p>
            <a:r>
              <a:rPr lang="zh-CN" altLang="en-US" sz="2800" dirty="0"/>
              <a:t>研究内容</a:t>
            </a:r>
            <a:endParaRPr lang="zh-CN" alt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November 26</a:t>
            </a:r>
            <a:r>
              <a:rPr lang="zh-CN" altLang="en-US" smtClean="0"/>
              <a:t>，</a:t>
            </a:r>
            <a:r>
              <a:rPr lang="en-US" altLang="zh-CN" smtClean="0"/>
              <a:t>2019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C08B-5ADB-4BBF-B599-F401669AC633}" type="slidenum">
              <a:rPr lang="zh-CN" altLang="en-US" smtClean="0"/>
            </a:fld>
            <a:r>
              <a:rPr lang="en-US" altLang="zh-CN" smtClean="0"/>
              <a:t>/34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1374140"/>
            <a:ext cx="99053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eaLnBrk="1" latinLnBrk="0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网络子载波间隔的可分配这一特性，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通过增大子载波间隔来减少子载波数量，减少ofdm的符号长度，从而降低时延，减少累积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误差。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latinLnBrk="0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在大致的传输环境一定的情况下，相干带宽是相同的，子载波间隔(即子载波带宽)越大，子载波数量越少，每个子载波的带宽越大，产生频率选择性衰弱的可能性越高(信号带宽大于相干性带宽时才会发生)。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因此在仿真时需要先满足时延需求再利用均衡器进行补偿，保证同步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精度。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                                                                    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latinLnBrk="0" hangingPunct="1"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latinLnBrk="0" hangingPunct="1"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latinLnBrk="0" hangingPunct="1"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latinLnBrk="0" hangingPunct="1">
              <a:lnSpc>
                <a:spcPct val="15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830070" y="3991610"/>
            <a:ext cx="1327150" cy="10871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时延</a:t>
            </a:r>
            <a:endParaRPr lang="zh-CN" altLang="en-US" b="1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微秒）</a:t>
            </a:r>
            <a:endParaRPr lang="zh-CN" altLang="en-US" b="1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034915" y="3991610"/>
            <a:ext cx="1327150" cy="1087120"/>
          </a:xfrm>
          <a:prstGeom prst="round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选择性</a:t>
            </a:r>
            <a:r>
              <a:rPr lang="zh-CN" altLang="en-US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衰弱</a:t>
            </a:r>
            <a:endParaRPr lang="zh-CN" altLang="en-US" b="1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误码率）</a:t>
            </a:r>
            <a:endParaRPr lang="zh-CN" altLang="en-US" b="1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12" idx="3"/>
            <a:endCxn id="13" idx="1"/>
          </p:cNvCxnSpPr>
          <p:nvPr/>
        </p:nvCxnSpPr>
        <p:spPr>
          <a:xfrm>
            <a:off x="3157220" y="4535170"/>
            <a:ext cx="1877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15" name="椭圆 14"/>
          <p:cNvSpPr/>
          <p:nvPr/>
        </p:nvSpPr>
        <p:spPr>
          <a:xfrm>
            <a:off x="3598545" y="5481955"/>
            <a:ext cx="995045" cy="9309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载波</a:t>
            </a:r>
            <a:r>
              <a:rPr lang="zh-CN" altLang="en-US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间隔</a:t>
            </a:r>
            <a:endParaRPr lang="zh-CN" altLang="en-US" b="1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 flipH="1">
            <a:off x="4096385" y="4523740"/>
            <a:ext cx="8890" cy="9582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450"/>
            <a:ext cx="9410700" cy="1007745"/>
          </a:xfrm>
        </p:spPr>
        <p:txBody>
          <a:bodyPr/>
          <a:p>
            <a:r>
              <a:rPr lang="zh-CN" altLang="en-US" sz="2800"/>
              <a:t>研究</a:t>
            </a:r>
            <a:r>
              <a:rPr lang="zh-CN" altLang="en-US" sz="2800"/>
              <a:t>内容</a:t>
            </a:r>
            <a:endParaRPr lang="zh-CN" altLang="en-US" sz="28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November 26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FC08B-5ADB-4BBF-B599-F401669AC633}" type="slidenum">
              <a:rPr lang="zh-CN" altLang="en-US" smtClean="0"/>
            </a:fld>
            <a:r>
              <a:rPr lang="en-US" altLang="zh-CN" dirty="0"/>
              <a:t>/34</a:t>
            </a:r>
            <a:endParaRPr lang="en-US" altLang="zh-CN" dirty="0"/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8085" y="2876550"/>
            <a:ext cx="4321175" cy="3067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374140"/>
            <a:ext cx="9905365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eaLnBrk="1" latinLnBrk="0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以上为无线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网络累积误差部分的研究内容，接下来是异构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TSN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网络对接部分边界补偿。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latinLnBrk="0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如图所示，边界部分本质上为两个不同同步精度的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域之间的上下行时钟同步，由于上下行时间戳精度的不同，导致端到端延迟估计存在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误差，从而导致同步存在误差。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                                                                    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latinLnBrk="0" hangingPunct="1"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latinLnBrk="0" hangingPunct="1"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latinLnBrk="0" hangingPunct="1"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latinLnBrk="0" hangingPunct="1">
              <a:lnSpc>
                <a:spcPct val="15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814.1732283464567,&quot;width&quot;:1814.1732283464567}"/>
  <p:tag name="REFSHAPE" val="140683092"/>
</p:tagLst>
</file>

<file path=ppt/tags/tag2.xml><?xml version="1.0" encoding="utf-8"?>
<p:tagLst xmlns:p="http://schemas.openxmlformats.org/presentationml/2006/main">
  <p:tag name="REFSHAPE" val="140681732"/>
</p:tagLst>
</file>

<file path=ppt/tags/tag3.xml><?xml version="1.0" encoding="utf-8"?>
<p:tagLst xmlns:p="http://schemas.openxmlformats.org/presentationml/2006/main">
  <p:tag name="REFSHAPE" val="140682820"/>
</p:tagLst>
</file>

<file path=ppt/tags/tag4.xml><?xml version="1.0" encoding="utf-8"?>
<p:tagLst xmlns:p="http://schemas.openxmlformats.org/presentationml/2006/main">
  <p:tag name="REFSHAPE" val="140681188"/>
</p:tagLst>
</file>

<file path=ppt/theme/theme1.xml><?xml version="1.0" encoding="utf-8"?>
<a:theme xmlns:a="http://schemas.openxmlformats.org/drawingml/2006/main" name="Presentati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66FF"/>
        </a:solidFill>
        <a:ln>
          <a:noFill/>
        </a:ln>
      </a:spPr>
      <a:bodyPr rtlCol="0" anchor="ctr"/>
      <a:lstStyle>
        <a:defPPr algn="ctr">
          <a:defRPr b="1" dirty="0" err="1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3557</Words>
  <Application>WPS 演示</Application>
  <PresentationFormat>A4 纸张(210x297 毫米)</PresentationFormat>
  <Paragraphs>251</Paragraphs>
  <Slides>17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Times New Roman</vt:lpstr>
      <vt:lpstr>Arial Unicode MS</vt:lpstr>
      <vt:lpstr>Presentation</vt:lpstr>
      <vt:lpstr>TSN异构网络时钟同步方案</vt:lpstr>
      <vt:lpstr>研究背景</vt:lpstr>
      <vt:lpstr>研究背景</vt:lpstr>
      <vt:lpstr>研究内容</vt:lpstr>
      <vt:lpstr>研究内容</vt:lpstr>
      <vt:lpstr>研究内容</vt:lpstr>
      <vt:lpstr>研究内容</vt:lpstr>
      <vt:lpstr>研究内容</vt:lpstr>
      <vt:lpstr>研究内容</vt:lpstr>
      <vt:lpstr>研究内容</vt:lpstr>
      <vt:lpstr>研究内容</vt:lpstr>
      <vt:lpstr>仿真实验</vt:lpstr>
      <vt:lpstr>仿真实验</vt:lpstr>
      <vt:lpstr>仿真实验</vt:lpstr>
      <vt:lpstr>仿真实验</vt:lpstr>
      <vt:lpstr>仿真实验</vt:lpstr>
      <vt:lpstr>仿真实验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基于反馈机制的网络化系统 安全理论及关键技术</dc:title>
  <dc:creator>YU YUNZHU</dc:creator>
  <cp:lastModifiedBy>东木</cp:lastModifiedBy>
  <cp:revision>6106</cp:revision>
  <cp:lastPrinted>2012-04-07T07:41:00Z</cp:lastPrinted>
  <dcterms:created xsi:type="dcterms:W3CDTF">2012-03-19T12:03:00Z</dcterms:created>
  <dcterms:modified xsi:type="dcterms:W3CDTF">2022-02-15T01:09:29Z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KSOProductBuildVer">
    <vt:lpwstr>2052-11.1.0.11365</vt:lpwstr>
  </property>
  <property fmtid="{D5CDD505-2E9C-101B-9397-08002B2CF9AE}" pid="4" name="ICV">
    <vt:lpwstr>1E2F93FE270D43958D53DA862B9518F0</vt:lpwstr>
  </property>
</Properties>
</file>