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Default Extension="wdp" ContentType="image/vnd.ms-photo"/>
  <Override PartName="/ppt/slideLayouts/slideLayout10.xml" ContentType="application/vnd.openxmlformats-officedocument.presentationml.slideLayout+xml"/>
  <Override PartName="/ppt/diagrams/layout2.xml" ContentType="application/vnd.openxmlformats-officedocument.drawingml.diagramLayout+xml"/>
  <Default Extension="xlsx" ContentType="application/vnd.openxmlformats-officedocument.spreadsheetml.sheet"/>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notesSlides/notesSlide4.xml" ContentType="application/vnd.openxmlformats-officedocument.presentationml.notesSlide+xml"/>
  <Override PartName="/ppt/diagrams/data1.xml" ContentType="application/vnd.openxmlformats-officedocument.drawingml.diagramData+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75" r:id="rId2"/>
    <p:sldId id="256" r:id="rId3"/>
    <p:sldId id="257" r:id="rId4"/>
    <p:sldId id="258" r:id="rId5"/>
    <p:sldId id="260" r:id="rId6"/>
    <p:sldId id="264" r:id="rId7"/>
    <p:sldId id="266" r:id="rId8"/>
    <p:sldId id="274" r:id="rId9"/>
    <p:sldId id="267" r:id="rId10"/>
    <p:sldId id="268" r:id="rId11"/>
    <p:sldId id="269" r:id="rId12"/>
    <p:sldId id="270" r:id="rId13"/>
    <p:sldId id="271" r:id="rId14"/>
    <p:sldId id="261" r:id="rId15"/>
    <p:sldId id="262" r:id="rId16"/>
    <p:sldId id="259" r:id="rId17"/>
    <p:sldId id="26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27" autoAdjust="0"/>
    <p:restoredTop sz="90504" autoAdjust="0"/>
  </p:normalViewPr>
  <p:slideViewPr>
    <p:cSldViewPr>
      <p:cViewPr>
        <p:scale>
          <a:sx n="50" d="100"/>
          <a:sy n="50" d="100"/>
        </p:scale>
        <p:origin x="-1038" y="-204"/>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chart1.xml><?xml version="1.0" encoding="utf-8"?>
<c:chartSpace xmlns:c="http://schemas.openxmlformats.org/drawingml/2006/chart" xmlns:a="http://schemas.openxmlformats.org/drawingml/2006/main" xmlns:r="http://schemas.openxmlformats.org/officeDocument/2006/relationships">
  <c:lang val="en-US"/>
  <c:chart>
    <c:autoTitleDeleted val="1"/>
    <c:view3D>
      <c:rotX val="75"/>
      <c:rotY val="30"/>
      <c:perspective val="20"/>
    </c:view3D>
    <c:plotArea>
      <c:layout/>
      <c:pie3DChart>
        <c:varyColors val="1"/>
        <c:ser>
          <c:idx val="0"/>
          <c:order val="0"/>
          <c:tx>
            <c:strRef>
              <c:f>Sheet1!$B$1</c:f>
              <c:strCache>
                <c:ptCount val="1"/>
                <c:pt idx="0">
                  <c:v>Sales</c:v>
                </c:pt>
              </c:strCache>
            </c:strRef>
          </c:tx>
          <c:cat>
            <c:numRef>
              <c:f>Sheet1!$A$2:$A$4</c:f>
              <c:numCache>
                <c:formatCode>General</c:formatCode>
                <c:ptCount val="3"/>
              </c:numCache>
            </c:numRef>
          </c:cat>
          <c:val>
            <c:numRef>
              <c:f>Sheet1!$B$2:$B$4</c:f>
              <c:numCache>
                <c:formatCode>General</c:formatCode>
                <c:ptCount val="3"/>
                <c:pt idx="0">
                  <c:v>0.60000000000000009</c:v>
                </c:pt>
                <c:pt idx="1">
                  <c:v>0.30000000000000004</c:v>
                </c:pt>
                <c:pt idx="2">
                  <c:v>0.1</c:v>
                </c:pt>
              </c:numCache>
            </c:numRef>
          </c:val>
        </c:ser>
        <c:dLbls/>
      </c:pie3DChart>
    </c:plotArea>
    <c:plotVisOnly val="1"/>
    <c:dispBlanksAs val="zero"/>
  </c:chart>
  <c:txPr>
    <a:bodyPr/>
    <a:lstStyle/>
    <a:p>
      <a:pPr>
        <a:defRPr sz="1800"/>
      </a:pPr>
      <a:endParaRPr lang="en-US"/>
    </a:p>
  </c:txPr>
  <c:externalData r:id="rId1"/>
</c:chartSpace>
</file>

<file path=ppt/diagrams/_rels/data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image" Target="../media/image22.jpeg"/></Relationships>
</file>

<file path=ppt/diagrams/_rels/drawing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image" Target="../media/image22.jpeg"/></Relationships>
</file>

<file path=ppt/diagrams/colors1.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866B8A-CEB7-4D8C-9B2E-9074D14682B9}" type="doc">
      <dgm:prSet loTypeId="urn:microsoft.com/office/officeart/2005/8/layout/hierarchy4" loCatId="hierarchy" qsTypeId="urn:microsoft.com/office/officeart/2005/8/quickstyle/simple1" qsCatId="simple" csTypeId="urn:microsoft.com/office/officeart/2005/8/colors/colorful1#2" csCatId="colorful" phldr="1"/>
      <dgm:spPr/>
      <dgm:t>
        <a:bodyPr/>
        <a:lstStyle/>
        <a:p>
          <a:endParaRPr lang="en-US"/>
        </a:p>
      </dgm:t>
    </dgm:pt>
    <dgm:pt modelId="{92A4D81E-67B7-4337-ADFD-41E2AEE2BBC1}">
      <dgm:prSet phldrT="[Text]" custT="1"/>
      <dgm:spPr>
        <a:solidFill>
          <a:schemeClr val="tx1"/>
        </a:solidFill>
      </dgm:spPr>
      <dgm:t>
        <a:bodyPr/>
        <a:lstStyle/>
        <a:p>
          <a:r>
            <a:rPr lang="en-US" sz="3200" dirty="0" smtClean="0"/>
            <a:t>Pathway to Building a Brand</a:t>
          </a:r>
          <a:endParaRPr lang="en-US" sz="3200" dirty="0"/>
        </a:p>
      </dgm:t>
    </dgm:pt>
    <dgm:pt modelId="{D0F54D30-856D-44CE-AD17-1856F2051989}" type="parTrans" cxnId="{94A28325-B837-41A9-ADF8-5EC4C039BEB7}">
      <dgm:prSet/>
      <dgm:spPr/>
      <dgm:t>
        <a:bodyPr/>
        <a:lstStyle/>
        <a:p>
          <a:endParaRPr lang="en-US" sz="1600"/>
        </a:p>
      </dgm:t>
    </dgm:pt>
    <dgm:pt modelId="{D8ED5115-FA6F-4419-96D3-59756C477D00}" type="sibTrans" cxnId="{94A28325-B837-41A9-ADF8-5EC4C039BEB7}">
      <dgm:prSet/>
      <dgm:spPr/>
      <dgm:t>
        <a:bodyPr/>
        <a:lstStyle/>
        <a:p>
          <a:endParaRPr lang="en-US" sz="1600"/>
        </a:p>
      </dgm:t>
    </dgm:pt>
    <dgm:pt modelId="{0FEA780C-46F4-4303-8605-848BAA4A1E97}">
      <dgm:prSet phldrT="[Text]" custT="1"/>
      <dgm:spPr/>
      <dgm:t>
        <a:bodyPr/>
        <a:lstStyle/>
        <a:p>
          <a:r>
            <a:rPr lang="en-US" sz="2000" dirty="0" smtClean="0"/>
            <a:t>Target Consumer</a:t>
          </a:r>
          <a:endParaRPr lang="en-US" sz="2000" dirty="0"/>
        </a:p>
      </dgm:t>
    </dgm:pt>
    <dgm:pt modelId="{203E6150-C4F2-49F8-8309-0A7DF1FDDF8D}" type="parTrans" cxnId="{97A9C365-3738-4839-8101-860CA5EEEAA4}">
      <dgm:prSet/>
      <dgm:spPr/>
      <dgm:t>
        <a:bodyPr/>
        <a:lstStyle/>
        <a:p>
          <a:endParaRPr lang="en-US" sz="1600"/>
        </a:p>
      </dgm:t>
    </dgm:pt>
    <dgm:pt modelId="{2099EFAF-042F-403A-8969-C764A9933A1E}" type="sibTrans" cxnId="{97A9C365-3738-4839-8101-860CA5EEEAA4}">
      <dgm:prSet/>
      <dgm:spPr/>
      <dgm:t>
        <a:bodyPr/>
        <a:lstStyle/>
        <a:p>
          <a:endParaRPr lang="en-US" sz="1600"/>
        </a:p>
      </dgm:t>
    </dgm:pt>
    <dgm:pt modelId="{FFBFF4BA-777F-498A-969E-5433B697B2F9}">
      <dgm:prSet phldrT="[Text]" custT="1"/>
      <dgm:spPr>
        <a:solidFill>
          <a:schemeClr val="accent5"/>
        </a:solidFill>
      </dgm:spPr>
      <dgm:t>
        <a:bodyPr/>
        <a:lstStyle/>
        <a:p>
          <a:r>
            <a:rPr lang="en-US" sz="2000" dirty="0" smtClean="0"/>
            <a:t>What Matters to Your Consumer?</a:t>
          </a:r>
          <a:endParaRPr lang="en-US" sz="2000" dirty="0"/>
        </a:p>
      </dgm:t>
    </dgm:pt>
    <dgm:pt modelId="{D903DA85-6DC1-4845-B707-3791CF5AB6A6}" type="parTrans" cxnId="{C3D3E1A7-0959-4BF3-976C-F99E2AFA9C90}">
      <dgm:prSet/>
      <dgm:spPr/>
      <dgm:t>
        <a:bodyPr/>
        <a:lstStyle/>
        <a:p>
          <a:endParaRPr lang="en-US" sz="1600"/>
        </a:p>
      </dgm:t>
    </dgm:pt>
    <dgm:pt modelId="{19D609B0-97B3-4B3E-BD10-DBE4446198B2}" type="sibTrans" cxnId="{C3D3E1A7-0959-4BF3-976C-F99E2AFA9C90}">
      <dgm:prSet/>
      <dgm:spPr/>
      <dgm:t>
        <a:bodyPr/>
        <a:lstStyle/>
        <a:p>
          <a:endParaRPr lang="en-US" sz="1600"/>
        </a:p>
      </dgm:t>
    </dgm:pt>
    <dgm:pt modelId="{8C10777C-E916-470A-B988-042925EF44D2}">
      <dgm:prSet phldrT="[Text]" custT="1"/>
      <dgm:spPr>
        <a:solidFill>
          <a:schemeClr val="accent4"/>
        </a:solidFill>
      </dgm:spPr>
      <dgm:t>
        <a:bodyPr/>
        <a:lstStyle/>
        <a:p>
          <a:r>
            <a:rPr lang="en-US" sz="2000" dirty="0" smtClean="0"/>
            <a:t>How are (can) you deliver what matters?</a:t>
          </a:r>
          <a:endParaRPr lang="en-US" sz="2000" dirty="0"/>
        </a:p>
      </dgm:t>
    </dgm:pt>
    <dgm:pt modelId="{D0E24A9B-87A8-4AF3-A454-863901744FBF}" type="parTrans" cxnId="{14FE66E6-926C-4931-B8A5-5D1D8B483F98}">
      <dgm:prSet/>
      <dgm:spPr/>
      <dgm:t>
        <a:bodyPr/>
        <a:lstStyle/>
        <a:p>
          <a:endParaRPr lang="en-US" sz="1600"/>
        </a:p>
      </dgm:t>
    </dgm:pt>
    <dgm:pt modelId="{9651C0C8-004E-4F52-B576-CCA3F558A0C5}" type="sibTrans" cxnId="{14FE66E6-926C-4931-B8A5-5D1D8B483F98}">
      <dgm:prSet/>
      <dgm:spPr/>
      <dgm:t>
        <a:bodyPr/>
        <a:lstStyle/>
        <a:p>
          <a:endParaRPr lang="en-US" sz="1600"/>
        </a:p>
      </dgm:t>
    </dgm:pt>
    <dgm:pt modelId="{211798EA-A178-4232-ABFE-EE7F22FC8FA4}" type="pres">
      <dgm:prSet presAssocID="{D1866B8A-CEB7-4D8C-9B2E-9074D14682B9}" presName="Name0" presStyleCnt="0">
        <dgm:presLayoutVars>
          <dgm:chPref val="1"/>
          <dgm:dir/>
          <dgm:animOne val="branch"/>
          <dgm:animLvl val="lvl"/>
          <dgm:resizeHandles/>
        </dgm:presLayoutVars>
      </dgm:prSet>
      <dgm:spPr/>
      <dgm:t>
        <a:bodyPr/>
        <a:lstStyle/>
        <a:p>
          <a:endParaRPr lang="en-US"/>
        </a:p>
      </dgm:t>
    </dgm:pt>
    <dgm:pt modelId="{F0905C5B-EA10-4092-9D65-784DEAF1F03B}" type="pres">
      <dgm:prSet presAssocID="{92A4D81E-67B7-4337-ADFD-41E2AEE2BBC1}" presName="vertOne" presStyleCnt="0"/>
      <dgm:spPr/>
    </dgm:pt>
    <dgm:pt modelId="{DFA032A1-1153-475B-B129-9692C86F893F}" type="pres">
      <dgm:prSet presAssocID="{92A4D81E-67B7-4337-ADFD-41E2AEE2BBC1}" presName="txOne" presStyleLbl="node0" presStyleIdx="0" presStyleCnt="1" custScaleY="30422">
        <dgm:presLayoutVars>
          <dgm:chPref val="3"/>
        </dgm:presLayoutVars>
      </dgm:prSet>
      <dgm:spPr/>
      <dgm:t>
        <a:bodyPr/>
        <a:lstStyle/>
        <a:p>
          <a:endParaRPr lang="en-US"/>
        </a:p>
      </dgm:t>
    </dgm:pt>
    <dgm:pt modelId="{B3CC2DC7-04EE-4CE6-BF9E-C60152C5B029}" type="pres">
      <dgm:prSet presAssocID="{92A4D81E-67B7-4337-ADFD-41E2AEE2BBC1}" presName="parTransOne" presStyleCnt="0"/>
      <dgm:spPr/>
    </dgm:pt>
    <dgm:pt modelId="{7565A0EA-3C0F-4BCA-88E5-AC98BBDA17E3}" type="pres">
      <dgm:prSet presAssocID="{92A4D81E-67B7-4337-ADFD-41E2AEE2BBC1}" presName="horzOne" presStyleCnt="0"/>
      <dgm:spPr/>
    </dgm:pt>
    <dgm:pt modelId="{2B456128-61E9-4092-BED4-86BD3BC9E0AF}" type="pres">
      <dgm:prSet presAssocID="{0FEA780C-46F4-4303-8605-848BAA4A1E97}" presName="vertTwo" presStyleCnt="0"/>
      <dgm:spPr/>
    </dgm:pt>
    <dgm:pt modelId="{E656F957-198D-421C-A616-EF790434927E}" type="pres">
      <dgm:prSet presAssocID="{0FEA780C-46F4-4303-8605-848BAA4A1E97}" presName="txTwo" presStyleLbl="node2" presStyleIdx="0" presStyleCnt="3" custScaleX="32203">
        <dgm:presLayoutVars>
          <dgm:chPref val="3"/>
        </dgm:presLayoutVars>
      </dgm:prSet>
      <dgm:spPr/>
      <dgm:t>
        <a:bodyPr/>
        <a:lstStyle/>
        <a:p>
          <a:endParaRPr lang="en-US"/>
        </a:p>
      </dgm:t>
    </dgm:pt>
    <dgm:pt modelId="{4B23EC13-2BA7-4778-ABA2-91810F41FB84}" type="pres">
      <dgm:prSet presAssocID="{0FEA780C-46F4-4303-8605-848BAA4A1E97}" presName="horzTwo" presStyleCnt="0"/>
      <dgm:spPr/>
    </dgm:pt>
    <dgm:pt modelId="{519754E3-9F11-4DFF-BE78-D7E22E3C6D7C}" type="pres">
      <dgm:prSet presAssocID="{2099EFAF-042F-403A-8969-C764A9933A1E}" presName="sibSpaceTwo" presStyleCnt="0"/>
      <dgm:spPr/>
    </dgm:pt>
    <dgm:pt modelId="{84951CCD-31C4-4B03-8AED-DF6297CC306C}" type="pres">
      <dgm:prSet presAssocID="{FFBFF4BA-777F-498A-969E-5433B697B2F9}" presName="vertTwo" presStyleCnt="0"/>
      <dgm:spPr/>
    </dgm:pt>
    <dgm:pt modelId="{6D44074E-1A74-4D12-9EBB-13937479FDDE}" type="pres">
      <dgm:prSet presAssocID="{FFBFF4BA-777F-498A-969E-5433B697B2F9}" presName="txTwo" presStyleLbl="node2" presStyleIdx="1" presStyleCnt="3" custScaleX="32203">
        <dgm:presLayoutVars>
          <dgm:chPref val="3"/>
        </dgm:presLayoutVars>
      </dgm:prSet>
      <dgm:spPr/>
      <dgm:t>
        <a:bodyPr/>
        <a:lstStyle/>
        <a:p>
          <a:endParaRPr lang="en-US"/>
        </a:p>
      </dgm:t>
    </dgm:pt>
    <dgm:pt modelId="{EBCA261E-13FC-4DBC-8F9D-26B57373DB99}" type="pres">
      <dgm:prSet presAssocID="{FFBFF4BA-777F-498A-969E-5433B697B2F9}" presName="horzTwo" presStyleCnt="0"/>
      <dgm:spPr/>
    </dgm:pt>
    <dgm:pt modelId="{E3C446FF-E4D4-4AD6-9217-A6D21F52CEE1}" type="pres">
      <dgm:prSet presAssocID="{19D609B0-97B3-4B3E-BD10-DBE4446198B2}" presName="sibSpaceTwo" presStyleCnt="0"/>
      <dgm:spPr/>
    </dgm:pt>
    <dgm:pt modelId="{96028396-A50E-429E-AD00-27B2E535E848}" type="pres">
      <dgm:prSet presAssocID="{8C10777C-E916-470A-B988-042925EF44D2}" presName="vertTwo" presStyleCnt="0"/>
      <dgm:spPr/>
    </dgm:pt>
    <dgm:pt modelId="{5F861FA4-DEE7-4825-B843-236D04B4B4EF}" type="pres">
      <dgm:prSet presAssocID="{8C10777C-E916-470A-B988-042925EF44D2}" presName="txTwo" presStyleLbl="node2" presStyleIdx="2" presStyleCnt="3" custScaleX="32203">
        <dgm:presLayoutVars>
          <dgm:chPref val="3"/>
        </dgm:presLayoutVars>
      </dgm:prSet>
      <dgm:spPr/>
      <dgm:t>
        <a:bodyPr/>
        <a:lstStyle/>
        <a:p>
          <a:endParaRPr lang="en-US"/>
        </a:p>
      </dgm:t>
    </dgm:pt>
    <dgm:pt modelId="{0A058505-9591-4F24-9633-5A388E1D661E}" type="pres">
      <dgm:prSet presAssocID="{8C10777C-E916-470A-B988-042925EF44D2}" presName="horzTwo" presStyleCnt="0"/>
      <dgm:spPr/>
    </dgm:pt>
  </dgm:ptLst>
  <dgm:cxnLst>
    <dgm:cxn modelId="{C3D3E1A7-0959-4BF3-976C-F99E2AFA9C90}" srcId="{92A4D81E-67B7-4337-ADFD-41E2AEE2BBC1}" destId="{FFBFF4BA-777F-498A-969E-5433B697B2F9}" srcOrd="1" destOrd="0" parTransId="{D903DA85-6DC1-4845-B707-3791CF5AB6A6}" sibTransId="{19D609B0-97B3-4B3E-BD10-DBE4446198B2}"/>
    <dgm:cxn modelId="{68034991-19CD-4FEA-A1F9-0FFFF4FE5FFB}" type="presOf" srcId="{FFBFF4BA-777F-498A-969E-5433B697B2F9}" destId="{6D44074E-1A74-4D12-9EBB-13937479FDDE}" srcOrd="0" destOrd="0" presId="urn:microsoft.com/office/officeart/2005/8/layout/hierarchy4"/>
    <dgm:cxn modelId="{14FE66E6-926C-4931-B8A5-5D1D8B483F98}" srcId="{92A4D81E-67B7-4337-ADFD-41E2AEE2BBC1}" destId="{8C10777C-E916-470A-B988-042925EF44D2}" srcOrd="2" destOrd="0" parTransId="{D0E24A9B-87A8-4AF3-A454-863901744FBF}" sibTransId="{9651C0C8-004E-4F52-B576-CCA3F558A0C5}"/>
    <dgm:cxn modelId="{97A9C365-3738-4839-8101-860CA5EEEAA4}" srcId="{92A4D81E-67B7-4337-ADFD-41E2AEE2BBC1}" destId="{0FEA780C-46F4-4303-8605-848BAA4A1E97}" srcOrd="0" destOrd="0" parTransId="{203E6150-C4F2-49F8-8309-0A7DF1FDDF8D}" sibTransId="{2099EFAF-042F-403A-8969-C764A9933A1E}"/>
    <dgm:cxn modelId="{EB5A3F43-08A0-4A43-8C40-2B452789B073}" type="presOf" srcId="{0FEA780C-46F4-4303-8605-848BAA4A1E97}" destId="{E656F957-198D-421C-A616-EF790434927E}" srcOrd="0" destOrd="0" presId="urn:microsoft.com/office/officeart/2005/8/layout/hierarchy4"/>
    <dgm:cxn modelId="{1AA67F8F-F0E3-4CC2-BF38-D08457292FFB}" type="presOf" srcId="{D1866B8A-CEB7-4D8C-9B2E-9074D14682B9}" destId="{211798EA-A178-4232-ABFE-EE7F22FC8FA4}" srcOrd="0" destOrd="0" presId="urn:microsoft.com/office/officeart/2005/8/layout/hierarchy4"/>
    <dgm:cxn modelId="{236AA072-BBA0-4A78-B23E-905EC061C10C}" type="presOf" srcId="{92A4D81E-67B7-4337-ADFD-41E2AEE2BBC1}" destId="{DFA032A1-1153-475B-B129-9692C86F893F}" srcOrd="0" destOrd="0" presId="urn:microsoft.com/office/officeart/2005/8/layout/hierarchy4"/>
    <dgm:cxn modelId="{94A28325-B837-41A9-ADF8-5EC4C039BEB7}" srcId="{D1866B8A-CEB7-4D8C-9B2E-9074D14682B9}" destId="{92A4D81E-67B7-4337-ADFD-41E2AEE2BBC1}" srcOrd="0" destOrd="0" parTransId="{D0F54D30-856D-44CE-AD17-1856F2051989}" sibTransId="{D8ED5115-FA6F-4419-96D3-59756C477D00}"/>
    <dgm:cxn modelId="{7D0DDD07-1F9E-491B-A02A-03BA453F88D6}" type="presOf" srcId="{8C10777C-E916-470A-B988-042925EF44D2}" destId="{5F861FA4-DEE7-4825-B843-236D04B4B4EF}" srcOrd="0" destOrd="0" presId="urn:microsoft.com/office/officeart/2005/8/layout/hierarchy4"/>
    <dgm:cxn modelId="{69B6C202-7230-40C2-8151-AFCFB0CA992F}" type="presParOf" srcId="{211798EA-A178-4232-ABFE-EE7F22FC8FA4}" destId="{F0905C5B-EA10-4092-9D65-784DEAF1F03B}" srcOrd="0" destOrd="0" presId="urn:microsoft.com/office/officeart/2005/8/layout/hierarchy4"/>
    <dgm:cxn modelId="{7D75518E-B875-4648-BC67-72EAC357D7C9}" type="presParOf" srcId="{F0905C5B-EA10-4092-9D65-784DEAF1F03B}" destId="{DFA032A1-1153-475B-B129-9692C86F893F}" srcOrd="0" destOrd="0" presId="urn:microsoft.com/office/officeart/2005/8/layout/hierarchy4"/>
    <dgm:cxn modelId="{29385495-7CE7-4247-B2C3-A722C3D93DEF}" type="presParOf" srcId="{F0905C5B-EA10-4092-9D65-784DEAF1F03B}" destId="{B3CC2DC7-04EE-4CE6-BF9E-C60152C5B029}" srcOrd="1" destOrd="0" presId="urn:microsoft.com/office/officeart/2005/8/layout/hierarchy4"/>
    <dgm:cxn modelId="{BB9AAF2C-5D79-492F-A171-FC0C6F582F7E}" type="presParOf" srcId="{F0905C5B-EA10-4092-9D65-784DEAF1F03B}" destId="{7565A0EA-3C0F-4BCA-88E5-AC98BBDA17E3}" srcOrd="2" destOrd="0" presId="urn:microsoft.com/office/officeart/2005/8/layout/hierarchy4"/>
    <dgm:cxn modelId="{B3F68938-4D3D-4FDF-94DA-C6FF1599BD99}" type="presParOf" srcId="{7565A0EA-3C0F-4BCA-88E5-AC98BBDA17E3}" destId="{2B456128-61E9-4092-BED4-86BD3BC9E0AF}" srcOrd="0" destOrd="0" presId="urn:microsoft.com/office/officeart/2005/8/layout/hierarchy4"/>
    <dgm:cxn modelId="{2E4593FD-BF1D-443E-939D-0F7290F9B571}" type="presParOf" srcId="{2B456128-61E9-4092-BED4-86BD3BC9E0AF}" destId="{E656F957-198D-421C-A616-EF790434927E}" srcOrd="0" destOrd="0" presId="urn:microsoft.com/office/officeart/2005/8/layout/hierarchy4"/>
    <dgm:cxn modelId="{04F0BEF5-8BAE-4CCA-9802-C7231F7C1ED4}" type="presParOf" srcId="{2B456128-61E9-4092-BED4-86BD3BC9E0AF}" destId="{4B23EC13-2BA7-4778-ABA2-91810F41FB84}" srcOrd="1" destOrd="0" presId="urn:microsoft.com/office/officeart/2005/8/layout/hierarchy4"/>
    <dgm:cxn modelId="{28FCA9F3-9ACE-4D9A-AE28-82A394BCDC5F}" type="presParOf" srcId="{7565A0EA-3C0F-4BCA-88E5-AC98BBDA17E3}" destId="{519754E3-9F11-4DFF-BE78-D7E22E3C6D7C}" srcOrd="1" destOrd="0" presId="urn:microsoft.com/office/officeart/2005/8/layout/hierarchy4"/>
    <dgm:cxn modelId="{CC4212B8-43AE-407C-9971-357A2DFCBAA4}" type="presParOf" srcId="{7565A0EA-3C0F-4BCA-88E5-AC98BBDA17E3}" destId="{84951CCD-31C4-4B03-8AED-DF6297CC306C}" srcOrd="2" destOrd="0" presId="urn:microsoft.com/office/officeart/2005/8/layout/hierarchy4"/>
    <dgm:cxn modelId="{BA23777F-706A-48A4-A198-5D29141CD97F}" type="presParOf" srcId="{84951CCD-31C4-4B03-8AED-DF6297CC306C}" destId="{6D44074E-1A74-4D12-9EBB-13937479FDDE}" srcOrd="0" destOrd="0" presId="urn:microsoft.com/office/officeart/2005/8/layout/hierarchy4"/>
    <dgm:cxn modelId="{658C1643-C2FB-40FD-B386-49498A1F15BC}" type="presParOf" srcId="{84951CCD-31C4-4B03-8AED-DF6297CC306C}" destId="{EBCA261E-13FC-4DBC-8F9D-26B57373DB99}" srcOrd="1" destOrd="0" presId="urn:microsoft.com/office/officeart/2005/8/layout/hierarchy4"/>
    <dgm:cxn modelId="{95A73B09-558A-44AA-8F27-45F62532F596}" type="presParOf" srcId="{7565A0EA-3C0F-4BCA-88E5-AC98BBDA17E3}" destId="{E3C446FF-E4D4-4AD6-9217-A6D21F52CEE1}" srcOrd="3" destOrd="0" presId="urn:microsoft.com/office/officeart/2005/8/layout/hierarchy4"/>
    <dgm:cxn modelId="{C1A9070F-C910-4110-A980-2CC7A0E5C95A}" type="presParOf" srcId="{7565A0EA-3C0F-4BCA-88E5-AC98BBDA17E3}" destId="{96028396-A50E-429E-AD00-27B2E535E848}" srcOrd="4" destOrd="0" presId="urn:microsoft.com/office/officeart/2005/8/layout/hierarchy4"/>
    <dgm:cxn modelId="{3476879E-7006-493A-9830-40B1B9468AB5}" type="presParOf" srcId="{96028396-A50E-429E-AD00-27B2E535E848}" destId="{5F861FA4-DEE7-4825-B843-236D04B4B4EF}" srcOrd="0" destOrd="0" presId="urn:microsoft.com/office/officeart/2005/8/layout/hierarchy4"/>
    <dgm:cxn modelId="{514EF825-B18C-4751-AB7E-35F182D6393A}" type="presParOf" srcId="{96028396-A50E-429E-AD00-27B2E535E848}" destId="{0A058505-9591-4F24-9633-5A388E1D661E}" srcOrd="1" destOrd="0" presId="urn:microsoft.com/office/officeart/2005/8/layout/hierarchy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FC237E5-145D-4806-907B-C089EFDC61EA}" type="doc">
      <dgm:prSet loTypeId="urn:microsoft.com/office/officeart/2005/8/layout/vList4#1" loCatId="list" qsTypeId="urn:microsoft.com/office/officeart/2005/8/quickstyle/simple1" qsCatId="simple" csTypeId="urn:microsoft.com/office/officeart/2005/8/colors/accent1_2" csCatId="accent1" phldr="1"/>
      <dgm:spPr/>
      <dgm:t>
        <a:bodyPr/>
        <a:lstStyle/>
        <a:p>
          <a:endParaRPr lang="en-US"/>
        </a:p>
      </dgm:t>
    </dgm:pt>
    <dgm:pt modelId="{4A640B7E-441B-4390-A4BA-9997C9D37391}">
      <dgm:prSet phldrT="[Text]"/>
      <dgm:spPr/>
      <dgm:t>
        <a:bodyPr/>
        <a:lstStyle/>
        <a:p>
          <a:r>
            <a:rPr lang="en-US" b="1" dirty="0" smtClean="0"/>
            <a:t>Getting Started– Stand out with purpose.</a:t>
          </a:r>
          <a:endParaRPr lang="en-US" b="1" dirty="0"/>
        </a:p>
      </dgm:t>
    </dgm:pt>
    <dgm:pt modelId="{E5938B2E-375A-4783-BFE6-574E88B89E94}" type="parTrans" cxnId="{9EE9DA47-80A7-4963-AB45-DB8456FD2622}">
      <dgm:prSet/>
      <dgm:spPr/>
      <dgm:t>
        <a:bodyPr/>
        <a:lstStyle/>
        <a:p>
          <a:endParaRPr lang="en-US"/>
        </a:p>
      </dgm:t>
    </dgm:pt>
    <dgm:pt modelId="{12549A4D-8230-405F-8B87-8480DAC4F282}" type="sibTrans" cxnId="{9EE9DA47-80A7-4963-AB45-DB8456FD2622}">
      <dgm:prSet/>
      <dgm:spPr/>
      <dgm:t>
        <a:bodyPr/>
        <a:lstStyle/>
        <a:p>
          <a:endParaRPr lang="en-US"/>
        </a:p>
      </dgm:t>
    </dgm:pt>
    <dgm:pt modelId="{968D1DA3-C339-4E07-8EE2-ED3B4D62B66A}">
      <dgm:prSet phldrT="[Text]"/>
      <dgm:spPr/>
      <dgm:t>
        <a:bodyPr/>
        <a:lstStyle/>
        <a:p>
          <a:r>
            <a:rPr lang="en-US" dirty="0" smtClean="0"/>
            <a:t>The Basics:  LinkedIn, Facebook, Instagram, </a:t>
          </a:r>
          <a:r>
            <a:rPr lang="en-US" dirty="0" err="1" smtClean="0"/>
            <a:t>Vimeo</a:t>
          </a:r>
          <a:r>
            <a:rPr lang="en-US" dirty="0" smtClean="0"/>
            <a:t>, Twitter, other niche social media networks, networking events, professional memberships, volunteer projects with High exposure, tiered pricing approach, etc.</a:t>
          </a:r>
          <a:endParaRPr lang="en-US" dirty="0"/>
        </a:p>
      </dgm:t>
    </dgm:pt>
    <dgm:pt modelId="{68B3D45D-4668-450C-BBEE-D01BC3DFE8C3}" type="parTrans" cxnId="{2FDE2718-4BED-4C6E-9148-660D247FEA3E}">
      <dgm:prSet/>
      <dgm:spPr/>
      <dgm:t>
        <a:bodyPr/>
        <a:lstStyle/>
        <a:p>
          <a:endParaRPr lang="en-US"/>
        </a:p>
      </dgm:t>
    </dgm:pt>
    <dgm:pt modelId="{EA6012DF-7CD0-4614-ADE8-24B8686EA9B9}" type="sibTrans" cxnId="{2FDE2718-4BED-4C6E-9148-660D247FEA3E}">
      <dgm:prSet/>
      <dgm:spPr/>
      <dgm:t>
        <a:bodyPr/>
        <a:lstStyle/>
        <a:p>
          <a:endParaRPr lang="en-US"/>
        </a:p>
      </dgm:t>
    </dgm:pt>
    <dgm:pt modelId="{6D688B6F-BC55-44B5-9860-31D873D8F25A}">
      <dgm:prSet phldrT="[Text]"/>
      <dgm:spPr/>
      <dgm:t>
        <a:bodyPr/>
        <a:lstStyle/>
        <a:p>
          <a:r>
            <a:rPr lang="en-US" b="1" dirty="0" smtClean="0"/>
            <a:t>Casting a Wider Net– Think unconventional.</a:t>
          </a:r>
          <a:endParaRPr lang="en-US" b="1" dirty="0"/>
        </a:p>
      </dgm:t>
    </dgm:pt>
    <dgm:pt modelId="{756F1869-1449-4F8B-AD39-F8AECDEF1349}" type="parTrans" cxnId="{10035A27-7647-48E4-95DE-B5FB67CAA813}">
      <dgm:prSet/>
      <dgm:spPr/>
      <dgm:t>
        <a:bodyPr/>
        <a:lstStyle/>
        <a:p>
          <a:endParaRPr lang="en-US"/>
        </a:p>
      </dgm:t>
    </dgm:pt>
    <dgm:pt modelId="{83E9EEC7-37B2-4C0C-B796-CC0E8949A467}" type="sibTrans" cxnId="{10035A27-7647-48E4-95DE-B5FB67CAA813}">
      <dgm:prSet/>
      <dgm:spPr/>
      <dgm:t>
        <a:bodyPr/>
        <a:lstStyle/>
        <a:p>
          <a:endParaRPr lang="en-US"/>
        </a:p>
      </dgm:t>
    </dgm:pt>
    <dgm:pt modelId="{93DC65FF-1F5C-4E95-927B-19355B7FD9CD}">
      <dgm:prSet phldrT="[Text]"/>
      <dgm:spPr/>
      <dgm:t>
        <a:bodyPr/>
        <a:lstStyle/>
        <a:p>
          <a:r>
            <a:rPr lang="en-US" dirty="0" smtClean="0"/>
            <a:t>Where is your target?  How can you meet them?</a:t>
          </a:r>
          <a:endParaRPr lang="en-US" dirty="0"/>
        </a:p>
      </dgm:t>
    </dgm:pt>
    <dgm:pt modelId="{204AAB21-C1A8-40FB-8F37-727E7D1BA9BB}" type="parTrans" cxnId="{89DC1AF4-4B28-47A4-98F7-671AFE850BFD}">
      <dgm:prSet/>
      <dgm:spPr/>
      <dgm:t>
        <a:bodyPr/>
        <a:lstStyle/>
        <a:p>
          <a:endParaRPr lang="en-US"/>
        </a:p>
      </dgm:t>
    </dgm:pt>
    <dgm:pt modelId="{B217CF6F-C034-4CB8-B916-937DF62CEBA5}" type="sibTrans" cxnId="{89DC1AF4-4B28-47A4-98F7-671AFE850BFD}">
      <dgm:prSet/>
      <dgm:spPr/>
      <dgm:t>
        <a:bodyPr/>
        <a:lstStyle/>
        <a:p>
          <a:endParaRPr lang="en-US"/>
        </a:p>
      </dgm:t>
    </dgm:pt>
    <dgm:pt modelId="{3612214E-6D6D-43B3-8F5C-289BBA51C38C}">
      <dgm:prSet phldrT="[Text]"/>
      <dgm:spPr/>
      <dgm:t>
        <a:bodyPr/>
        <a:lstStyle/>
        <a:p>
          <a:r>
            <a:rPr lang="en-US" dirty="0" smtClean="0"/>
            <a:t>Write an article, send a recommendation, develop a YouTube channel highlighting your work or critiquing work. </a:t>
          </a:r>
          <a:endParaRPr lang="en-US" dirty="0"/>
        </a:p>
      </dgm:t>
    </dgm:pt>
    <dgm:pt modelId="{6BC63BFD-E926-4C97-9C5C-19CA50579DA7}" type="parTrans" cxnId="{95194F62-CF66-4101-A385-B80D524F007A}">
      <dgm:prSet/>
      <dgm:spPr/>
      <dgm:t>
        <a:bodyPr/>
        <a:lstStyle/>
        <a:p>
          <a:endParaRPr lang="en-US"/>
        </a:p>
      </dgm:t>
    </dgm:pt>
    <dgm:pt modelId="{ABCC163F-92E0-4640-81D4-E35DC40F2CF1}" type="sibTrans" cxnId="{95194F62-CF66-4101-A385-B80D524F007A}">
      <dgm:prSet/>
      <dgm:spPr/>
      <dgm:t>
        <a:bodyPr/>
        <a:lstStyle/>
        <a:p>
          <a:endParaRPr lang="en-US"/>
        </a:p>
      </dgm:t>
    </dgm:pt>
    <dgm:pt modelId="{FCF79D02-6B20-4290-AAFF-8B6525538986}">
      <dgm:prSet phldrT="[Text]"/>
      <dgm:spPr/>
      <dgm:t>
        <a:bodyPr/>
        <a:lstStyle/>
        <a:p>
          <a:r>
            <a:rPr lang="en-US" b="1" dirty="0" smtClean="0"/>
            <a:t>Closing the Deal– Always have an ask.</a:t>
          </a:r>
          <a:endParaRPr lang="en-US" b="1" dirty="0"/>
        </a:p>
      </dgm:t>
    </dgm:pt>
    <dgm:pt modelId="{7DA403BE-B881-4C44-80E0-2896A09DA1BC}" type="parTrans" cxnId="{135678A8-CE14-4A4B-818B-AC66947CAE33}">
      <dgm:prSet/>
      <dgm:spPr/>
      <dgm:t>
        <a:bodyPr/>
        <a:lstStyle/>
        <a:p>
          <a:endParaRPr lang="en-US"/>
        </a:p>
      </dgm:t>
    </dgm:pt>
    <dgm:pt modelId="{CADA8633-A177-4EF8-AA43-0EEE128B4119}" type="sibTrans" cxnId="{135678A8-CE14-4A4B-818B-AC66947CAE33}">
      <dgm:prSet/>
      <dgm:spPr/>
      <dgm:t>
        <a:bodyPr/>
        <a:lstStyle/>
        <a:p>
          <a:endParaRPr lang="en-US"/>
        </a:p>
      </dgm:t>
    </dgm:pt>
    <dgm:pt modelId="{11B2C617-67C9-4F2C-9D26-E72617BC4497}">
      <dgm:prSet phldrT="[Text]"/>
      <dgm:spPr/>
      <dgm:t>
        <a:bodyPr/>
        <a:lstStyle/>
        <a:p>
          <a:r>
            <a:rPr lang="en-US" dirty="0" smtClean="0"/>
            <a:t>Get to the point quickly-- 90 second pitch</a:t>
          </a:r>
          <a:endParaRPr lang="en-US" dirty="0"/>
        </a:p>
      </dgm:t>
    </dgm:pt>
    <dgm:pt modelId="{BB55F6C2-6E47-48A6-8B30-9EB44A44788F}" type="parTrans" cxnId="{21D7729C-D9AC-4612-91AA-84503C9C1551}">
      <dgm:prSet/>
      <dgm:spPr/>
      <dgm:t>
        <a:bodyPr/>
        <a:lstStyle/>
        <a:p>
          <a:endParaRPr lang="en-US"/>
        </a:p>
      </dgm:t>
    </dgm:pt>
    <dgm:pt modelId="{22678124-A0EE-40B7-8376-5611E3742526}" type="sibTrans" cxnId="{21D7729C-D9AC-4612-91AA-84503C9C1551}">
      <dgm:prSet/>
      <dgm:spPr/>
      <dgm:t>
        <a:bodyPr/>
        <a:lstStyle/>
        <a:p>
          <a:endParaRPr lang="en-US"/>
        </a:p>
      </dgm:t>
    </dgm:pt>
    <dgm:pt modelId="{9ADA2449-F6D5-4A94-A9A7-965815DEB3EB}">
      <dgm:prSet phldrT="[Text]"/>
      <dgm:spPr/>
      <dgm:t>
        <a:bodyPr/>
        <a:lstStyle/>
        <a:p>
          <a:r>
            <a:rPr lang="en-US" dirty="0" smtClean="0"/>
            <a:t>Establish clear next steps and timelines</a:t>
          </a:r>
          <a:endParaRPr lang="en-US" dirty="0"/>
        </a:p>
      </dgm:t>
    </dgm:pt>
    <dgm:pt modelId="{8FD1AB29-2866-44AD-A192-36B603F52094}" type="parTrans" cxnId="{BAE9F405-53E2-445A-BDF4-CD1EE3397887}">
      <dgm:prSet/>
      <dgm:spPr/>
      <dgm:t>
        <a:bodyPr/>
        <a:lstStyle/>
        <a:p>
          <a:endParaRPr lang="en-US"/>
        </a:p>
      </dgm:t>
    </dgm:pt>
    <dgm:pt modelId="{BBF268DB-2D85-42F9-BB3D-4C0B8FB67126}" type="sibTrans" cxnId="{BAE9F405-53E2-445A-BDF4-CD1EE3397887}">
      <dgm:prSet/>
      <dgm:spPr/>
      <dgm:t>
        <a:bodyPr/>
        <a:lstStyle/>
        <a:p>
          <a:endParaRPr lang="en-US"/>
        </a:p>
      </dgm:t>
    </dgm:pt>
    <dgm:pt modelId="{C3D90153-EE45-46BD-BFE9-E52A105FF661}">
      <dgm:prSet phldrT="[Text]"/>
      <dgm:spPr/>
      <dgm:t>
        <a:bodyPr/>
        <a:lstStyle/>
        <a:p>
          <a:r>
            <a:rPr lang="en-US" dirty="0" smtClean="0"/>
            <a:t>Once a project is complete ask for recommendations, referrals, and quotes for use in your marketing material.</a:t>
          </a:r>
          <a:endParaRPr lang="en-US" dirty="0"/>
        </a:p>
      </dgm:t>
    </dgm:pt>
    <dgm:pt modelId="{270C9AA2-A451-465E-8A09-A3EB560C12EB}" type="parTrans" cxnId="{FC3A77F7-A5B2-4CAD-A1AC-6E7FDD52510B}">
      <dgm:prSet/>
      <dgm:spPr/>
      <dgm:t>
        <a:bodyPr/>
        <a:lstStyle/>
        <a:p>
          <a:endParaRPr lang="en-US"/>
        </a:p>
      </dgm:t>
    </dgm:pt>
    <dgm:pt modelId="{E892FA07-8801-417D-A7A4-CF0D92B0016A}" type="sibTrans" cxnId="{FC3A77F7-A5B2-4CAD-A1AC-6E7FDD52510B}">
      <dgm:prSet/>
      <dgm:spPr/>
      <dgm:t>
        <a:bodyPr/>
        <a:lstStyle/>
        <a:p>
          <a:endParaRPr lang="en-US"/>
        </a:p>
      </dgm:t>
    </dgm:pt>
    <dgm:pt modelId="{80743546-A9D4-4A1B-8196-FCD4BFDEB1F7}">
      <dgm:prSet phldrT="[Text]"/>
      <dgm:spPr/>
      <dgm:t>
        <a:bodyPr/>
        <a:lstStyle/>
        <a:p>
          <a:r>
            <a:rPr lang="en-US" dirty="0" smtClean="0"/>
            <a:t>Personal touches matter.</a:t>
          </a:r>
          <a:endParaRPr lang="en-US" dirty="0"/>
        </a:p>
      </dgm:t>
    </dgm:pt>
    <dgm:pt modelId="{298E1560-869A-478F-AC08-FB44E1249357}" type="parTrans" cxnId="{F3B0969E-E8DD-410A-B7D3-EF22AEFCE13A}">
      <dgm:prSet/>
      <dgm:spPr/>
      <dgm:t>
        <a:bodyPr/>
        <a:lstStyle/>
        <a:p>
          <a:endParaRPr lang="en-US"/>
        </a:p>
      </dgm:t>
    </dgm:pt>
    <dgm:pt modelId="{B1EEE27F-7740-4D94-B814-6E1244BD4B07}" type="sibTrans" cxnId="{F3B0969E-E8DD-410A-B7D3-EF22AEFCE13A}">
      <dgm:prSet/>
      <dgm:spPr/>
      <dgm:t>
        <a:bodyPr/>
        <a:lstStyle/>
        <a:p>
          <a:endParaRPr lang="en-US"/>
        </a:p>
      </dgm:t>
    </dgm:pt>
    <dgm:pt modelId="{7A5A906B-0F19-46BD-BC97-8A48034C0A44}">
      <dgm:prSet phldrT="[Text]"/>
      <dgm:spPr/>
      <dgm:t>
        <a:bodyPr/>
        <a:lstStyle/>
        <a:p>
          <a:r>
            <a:rPr lang="en-US" dirty="0" smtClean="0"/>
            <a:t>Make a plan with key benchmarks.</a:t>
          </a:r>
          <a:endParaRPr lang="en-US" dirty="0"/>
        </a:p>
      </dgm:t>
    </dgm:pt>
    <dgm:pt modelId="{B3A7FC34-704F-42A1-A849-2501D72E0688}" type="parTrans" cxnId="{3410D5D9-EC31-42EF-80C0-8E3E2B2A9C57}">
      <dgm:prSet/>
      <dgm:spPr/>
      <dgm:t>
        <a:bodyPr/>
        <a:lstStyle/>
        <a:p>
          <a:endParaRPr lang="en-US"/>
        </a:p>
      </dgm:t>
    </dgm:pt>
    <dgm:pt modelId="{DE66F33E-DAA2-495A-AF17-12D88A284D5E}" type="sibTrans" cxnId="{3410D5D9-EC31-42EF-80C0-8E3E2B2A9C57}">
      <dgm:prSet/>
      <dgm:spPr/>
      <dgm:t>
        <a:bodyPr/>
        <a:lstStyle/>
        <a:p>
          <a:endParaRPr lang="en-US"/>
        </a:p>
      </dgm:t>
    </dgm:pt>
    <dgm:pt modelId="{B6CA657B-578D-422D-BFBA-D6A36EB27FF0}" type="pres">
      <dgm:prSet presAssocID="{4FC237E5-145D-4806-907B-C089EFDC61EA}" presName="linear" presStyleCnt="0">
        <dgm:presLayoutVars>
          <dgm:dir/>
          <dgm:resizeHandles val="exact"/>
        </dgm:presLayoutVars>
      </dgm:prSet>
      <dgm:spPr/>
      <dgm:t>
        <a:bodyPr/>
        <a:lstStyle/>
        <a:p>
          <a:endParaRPr lang="en-US"/>
        </a:p>
      </dgm:t>
    </dgm:pt>
    <dgm:pt modelId="{463921D6-137B-4ACE-8938-FF60A934A411}" type="pres">
      <dgm:prSet presAssocID="{4A640B7E-441B-4390-A4BA-9997C9D37391}" presName="comp" presStyleCnt="0"/>
      <dgm:spPr/>
    </dgm:pt>
    <dgm:pt modelId="{2D11B98D-FBAE-464E-8A6B-F9B27EB12C8E}" type="pres">
      <dgm:prSet presAssocID="{4A640B7E-441B-4390-A4BA-9997C9D37391}" presName="box" presStyleLbl="node1" presStyleIdx="0" presStyleCnt="3"/>
      <dgm:spPr/>
      <dgm:t>
        <a:bodyPr/>
        <a:lstStyle/>
        <a:p>
          <a:endParaRPr lang="en-US"/>
        </a:p>
      </dgm:t>
    </dgm:pt>
    <dgm:pt modelId="{6E30F69B-DB8E-4DEE-A24B-7E1F80F19D8B}" type="pres">
      <dgm:prSet presAssocID="{4A640B7E-441B-4390-A4BA-9997C9D37391}" presName="img" presStyleLbl="fgImgPlace1" presStyleIdx="0" presStyleCnt="3"/>
      <dgm:spPr>
        <a:blipFill>
          <a:blip xmlns:r="http://schemas.openxmlformats.org/officeDocument/2006/relationships" r:embed="rId1">
            <a:extLst>
              <a:ext uri="{28A0092B-C50C-407E-A947-70E740481C1C}">
                <a14:useLocalDpi xmlns:a14="http://schemas.microsoft.com/office/drawing/2010/main" xmlns="" val="0"/>
              </a:ext>
            </a:extLst>
          </a:blip>
          <a:srcRect/>
          <a:stretch>
            <a:fillRect l="-6000" r="-6000"/>
          </a:stretch>
        </a:blipFill>
      </dgm:spPr>
      <dgm:t>
        <a:bodyPr/>
        <a:lstStyle/>
        <a:p>
          <a:endParaRPr lang="en-US"/>
        </a:p>
      </dgm:t>
    </dgm:pt>
    <dgm:pt modelId="{57C6F2D5-3BCE-40A1-AADE-8F6E9653A163}" type="pres">
      <dgm:prSet presAssocID="{4A640B7E-441B-4390-A4BA-9997C9D37391}" presName="text" presStyleLbl="node1" presStyleIdx="0" presStyleCnt="3">
        <dgm:presLayoutVars>
          <dgm:bulletEnabled val="1"/>
        </dgm:presLayoutVars>
      </dgm:prSet>
      <dgm:spPr/>
      <dgm:t>
        <a:bodyPr/>
        <a:lstStyle/>
        <a:p>
          <a:endParaRPr lang="en-US"/>
        </a:p>
      </dgm:t>
    </dgm:pt>
    <dgm:pt modelId="{4D549CDA-F59C-4C97-A519-C4BCAEE6898C}" type="pres">
      <dgm:prSet presAssocID="{12549A4D-8230-405F-8B87-8480DAC4F282}" presName="spacer" presStyleCnt="0"/>
      <dgm:spPr/>
    </dgm:pt>
    <dgm:pt modelId="{5E219D55-8A29-4EA4-BC71-DF3A8425807D}" type="pres">
      <dgm:prSet presAssocID="{6D688B6F-BC55-44B5-9860-31D873D8F25A}" presName="comp" presStyleCnt="0"/>
      <dgm:spPr/>
    </dgm:pt>
    <dgm:pt modelId="{8844BDC9-75CD-4227-9831-7F71F941921E}" type="pres">
      <dgm:prSet presAssocID="{6D688B6F-BC55-44B5-9860-31D873D8F25A}" presName="box" presStyleLbl="node1" presStyleIdx="1" presStyleCnt="3"/>
      <dgm:spPr/>
      <dgm:t>
        <a:bodyPr/>
        <a:lstStyle/>
        <a:p>
          <a:endParaRPr lang="en-US"/>
        </a:p>
      </dgm:t>
    </dgm:pt>
    <dgm:pt modelId="{60138AEB-20E6-4FEF-A308-06AB738A217F}" type="pres">
      <dgm:prSet presAssocID="{6D688B6F-BC55-44B5-9860-31D873D8F25A}" presName="img" presStyleLbl="fgImgPlace1" presStyleIdx="1" presStyleCnt="3"/>
      <dgm:spPr>
        <a:blipFill>
          <a:blip xmlns:r="http://schemas.openxmlformats.org/officeDocument/2006/relationships" r:embed="rId2">
            <a:extLst>
              <a:ext uri="{28A0092B-C50C-407E-A947-70E740481C1C}">
                <a14:useLocalDpi xmlns:a14="http://schemas.microsoft.com/office/drawing/2010/main" xmlns="" val="0"/>
              </a:ext>
            </a:extLst>
          </a:blip>
          <a:srcRect/>
          <a:stretch>
            <a:fillRect/>
          </a:stretch>
        </a:blipFill>
      </dgm:spPr>
      <dgm:t>
        <a:bodyPr/>
        <a:lstStyle/>
        <a:p>
          <a:endParaRPr lang="en-US"/>
        </a:p>
      </dgm:t>
    </dgm:pt>
    <dgm:pt modelId="{B56E6752-52F4-4001-9410-D9F75B6404F2}" type="pres">
      <dgm:prSet presAssocID="{6D688B6F-BC55-44B5-9860-31D873D8F25A}" presName="text" presStyleLbl="node1" presStyleIdx="1" presStyleCnt="3">
        <dgm:presLayoutVars>
          <dgm:bulletEnabled val="1"/>
        </dgm:presLayoutVars>
      </dgm:prSet>
      <dgm:spPr/>
      <dgm:t>
        <a:bodyPr/>
        <a:lstStyle/>
        <a:p>
          <a:endParaRPr lang="en-US"/>
        </a:p>
      </dgm:t>
    </dgm:pt>
    <dgm:pt modelId="{FC1AAF4C-C473-455D-89A2-E77FD0688330}" type="pres">
      <dgm:prSet presAssocID="{83E9EEC7-37B2-4C0C-B796-CC0E8949A467}" presName="spacer" presStyleCnt="0"/>
      <dgm:spPr/>
    </dgm:pt>
    <dgm:pt modelId="{016C6AFE-52FD-4627-AC38-3C0A3C87D023}" type="pres">
      <dgm:prSet presAssocID="{FCF79D02-6B20-4290-AAFF-8B6525538986}" presName="comp" presStyleCnt="0"/>
      <dgm:spPr/>
    </dgm:pt>
    <dgm:pt modelId="{4A9E6EE9-14A2-481E-A06A-D21FAA6CDAF3}" type="pres">
      <dgm:prSet presAssocID="{FCF79D02-6B20-4290-AAFF-8B6525538986}" presName="box" presStyleLbl="node1" presStyleIdx="2" presStyleCnt="3"/>
      <dgm:spPr/>
      <dgm:t>
        <a:bodyPr/>
        <a:lstStyle/>
        <a:p>
          <a:endParaRPr lang="en-US"/>
        </a:p>
      </dgm:t>
    </dgm:pt>
    <dgm:pt modelId="{2EA92142-BE89-423B-8C17-3E47148F4B0B}" type="pres">
      <dgm:prSet presAssocID="{FCF79D02-6B20-4290-AAFF-8B6525538986}" presName="img" presStyleLbl="fgImgPlace1" presStyleIdx="2" presStyleCnt="3"/>
      <dgm:spPr>
        <a:blipFill>
          <a:blip xmlns:r="http://schemas.openxmlformats.org/officeDocument/2006/relationships" r:embed="rId3">
            <a:extLst>
              <a:ext uri="{28A0092B-C50C-407E-A947-70E740481C1C}">
                <a14:useLocalDpi xmlns:a14="http://schemas.microsoft.com/office/drawing/2010/main" xmlns="" val="0"/>
              </a:ext>
            </a:extLst>
          </a:blip>
          <a:srcRect/>
          <a:stretch>
            <a:fillRect l="-9000" r="-9000"/>
          </a:stretch>
        </a:blipFill>
      </dgm:spPr>
      <dgm:t>
        <a:bodyPr/>
        <a:lstStyle/>
        <a:p>
          <a:endParaRPr lang="en-US"/>
        </a:p>
      </dgm:t>
    </dgm:pt>
    <dgm:pt modelId="{37EEB589-0BCC-4CE0-9405-A582E3418614}" type="pres">
      <dgm:prSet presAssocID="{FCF79D02-6B20-4290-AAFF-8B6525538986}" presName="text" presStyleLbl="node1" presStyleIdx="2" presStyleCnt="3">
        <dgm:presLayoutVars>
          <dgm:bulletEnabled val="1"/>
        </dgm:presLayoutVars>
      </dgm:prSet>
      <dgm:spPr/>
      <dgm:t>
        <a:bodyPr/>
        <a:lstStyle/>
        <a:p>
          <a:endParaRPr lang="en-US"/>
        </a:p>
      </dgm:t>
    </dgm:pt>
  </dgm:ptLst>
  <dgm:cxnLst>
    <dgm:cxn modelId="{10035A27-7647-48E4-95DE-B5FB67CAA813}" srcId="{4FC237E5-145D-4806-907B-C089EFDC61EA}" destId="{6D688B6F-BC55-44B5-9860-31D873D8F25A}" srcOrd="1" destOrd="0" parTransId="{756F1869-1449-4F8B-AD39-F8AECDEF1349}" sibTransId="{83E9EEC7-37B2-4C0C-B796-CC0E8949A467}"/>
    <dgm:cxn modelId="{0BF040A0-3780-4FAF-879C-B295356A575A}" type="presOf" srcId="{C3D90153-EE45-46BD-BFE9-E52A105FF661}" destId="{2D11B98D-FBAE-464E-8A6B-F9B27EB12C8E}" srcOrd="0" destOrd="3" presId="urn:microsoft.com/office/officeart/2005/8/layout/vList4#1"/>
    <dgm:cxn modelId="{C312A042-0698-4F24-9D37-1530DC0F11D1}" type="presOf" srcId="{3612214E-6D6D-43B3-8F5C-289BBA51C38C}" destId="{B56E6752-52F4-4001-9410-D9F75B6404F2}" srcOrd="1" destOrd="2" presId="urn:microsoft.com/office/officeart/2005/8/layout/vList4#1"/>
    <dgm:cxn modelId="{5A97DAB5-794B-4717-B46E-2654EFA6AD09}" type="presOf" srcId="{FCF79D02-6B20-4290-AAFF-8B6525538986}" destId="{37EEB589-0BCC-4CE0-9405-A582E3418614}" srcOrd="1" destOrd="0" presId="urn:microsoft.com/office/officeart/2005/8/layout/vList4#1"/>
    <dgm:cxn modelId="{9F3A3DE7-EC25-403F-AB8A-81142BE0A6AD}" type="presOf" srcId="{3612214E-6D6D-43B3-8F5C-289BBA51C38C}" destId="{8844BDC9-75CD-4227-9831-7F71F941921E}" srcOrd="0" destOrd="2" presId="urn:microsoft.com/office/officeart/2005/8/layout/vList4#1"/>
    <dgm:cxn modelId="{AABB21C5-86B2-4200-9BEF-C15342806EC9}" type="presOf" srcId="{9ADA2449-F6D5-4A94-A9A7-965815DEB3EB}" destId="{37EEB589-0BCC-4CE0-9405-A582E3418614}" srcOrd="1" destOrd="2" presId="urn:microsoft.com/office/officeart/2005/8/layout/vList4#1"/>
    <dgm:cxn modelId="{4594BC7D-7E0D-49AC-917C-D071C7EA75B5}" type="presOf" srcId="{968D1DA3-C339-4E07-8EE2-ED3B4D62B66A}" destId="{57C6F2D5-3BCE-40A1-AADE-8F6E9653A163}" srcOrd="1" destOrd="2" presId="urn:microsoft.com/office/officeart/2005/8/layout/vList4#1"/>
    <dgm:cxn modelId="{5848DC4A-AF18-4A9E-9274-024CDED8E424}" type="presOf" srcId="{C3D90153-EE45-46BD-BFE9-E52A105FF661}" destId="{57C6F2D5-3BCE-40A1-AADE-8F6E9653A163}" srcOrd="1" destOrd="3" presId="urn:microsoft.com/office/officeart/2005/8/layout/vList4#1"/>
    <dgm:cxn modelId="{3410D5D9-EC31-42EF-80C0-8E3E2B2A9C57}" srcId="{4A640B7E-441B-4390-A4BA-9997C9D37391}" destId="{7A5A906B-0F19-46BD-BC97-8A48034C0A44}" srcOrd="0" destOrd="0" parTransId="{B3A7FC34-704F-42A1-A849-2501D72E0688}" sibTransId="{DE66F33E-DAA2-495A-AF17-12D88A284D5E}"/>
    <dgm:cxn modelId="{C7279072-F0FE-40D9-A7E3-5C16744CEB2E}" type="presOf" srcId="{80743546-A9D4-4A1B-8196-FCD4BFDEB1F7}" destId="{37EEB589-0BCC-4CE0-9405-A582E3418614}" srcOrd="1" destOrd="3" presId="urn:microsoft.com/office/officeart/2005/8/layout/vList4#1"/>
    <dgm:cxn modelId="{FC3A77F7-A5B2-4CAD-A1AC-6E7FDD52510B}" srcId="{4A640B7E-441B-4390-A4BA-9997C9D37391}" destId="{C3D90153-EE45-46BD-BFE9-E52A105FF661}" srcOrd="2" destOrd="0" parTransId="{270C9AA2-A451-465E-8A09-A3EB560C12EB}" sibTransId="{E892FA07-8801-417D-A7A4-CF0D92B0016A}"/>
    <dgm:cxn modelId="{DC75EE32-362D-4FD6-83C5-8BAEF1E9CB37}" type="presOf" srcId="{7A5A906B-0F19-46BD-BC97-8A48034C0A44}" destId="{2D11B98D-FBAE-464E-8A6B-F9B27EB12C8E}" srcOrd="0" destOrd="1" presId="urn:microsoft.com/office/officeart/2005/8/layout/vList4#1"/>
    <dgm:cxn modelId="{95194F62-CF66-4101-A385-B80D524F007A}" srcId="{6D688B6F-BC55-44B5-9860-31D873D8F25A}" destId="{3612214E-6D6D-43B3-8F5C-289BBA51C38C}" srcOrd="1" destOrd="0" parTransId="{6BC63BFD-E926-4C97-9C5C-19CA50579DA7}" sibTransId="{ABCC163F-92E0-4640-81D4-E35DC40F2CF1}"/>
    <dgm:cxn modelId="{D37BAD29-9AFB-4F46-8A3C-74023555D562}" type="presOf" srcId="{4A640B7E-441B-4390-A4BA-9997C9D37391}" destId="{57C6F2D5-3BCE-40A1-AADE-8F6E9653A163}" srcOrd="1" destOrd="0" presId="urn:microsoft.com/office/officeart/2005/8/layout/vList4#1"/>
    <dgm:cxn modelId="{B7C54F20-C19A-4111-B589-C422E536FBBA}" type="presOf" srcId="{9ADA2449-F6D5-4A94-A9A7-965815DEB3EB}" destId="{4A9E6EE9-14A2-481E-A06A-D21FAA6CDAF3}" srcOrd="0" destOrd="2" presId="urn:microsoft.com/office/officeart/2005/8/layout/vList4#1"/>
    <dgm:cxn modelId="{9EE9DA47-80A7-4963-AB45-DB8456FD2622}" srcId="{4FC237E5-145D-4806-907B-C089EFDC61EA}" destId="{4A640B7E-441B-4390-A4BA-9997C9D37391}" srcOrd="0" destOrd="0" parTransId="{E5938B2E-375A-4783-BFE6-574E88B89E94}" sibTransId="{12549A4D-8230-405F-8B87-8480DAC4F282}"/>
    <dgm:cxn modelId="{21D7729C-D9AC-4612-91AA-84503C9C1551}" srcId="{FCF79D02-6B20-4290-AAFF-8B6525538986}" destId="{11B2C617-67C9-4F2C-9D26-E72617BC4497}" srcOrd="0" destOrd="0" parTransId="{BB55F6C2-6E47-48A6-8B30-9EB44A44788F}" sibTransId="{22678124-A0EE-40B7-8376-5611E3742526}"/>
    <dgm:cxn modelId="{4D143E10-CA2A-487D-9B4A-0BBCAA69BCEC}" type="presOf" srcId="{968D1DA3-C339-4E07-8EE2-ED3B4D62B66A}" destId="{2D11B98D-FBAE-464E-8A6B-F9B27EB12C8E}" srcOrd="0" destOrd="2" presId="urn:microsoft.com/office/officeart/2005/8/layout/vList4#1"/>
    <dgm:cxn modelId="{2FDE2718-4BED-4C6E-9148-660D247FEA3E}" srcId="{4A640B7E-441B-4390-A4BA-9997C9D37391}" destId="{968D1DA3-C339-4E07-8EE2-ED3B4D62B66A}" srcOrd="1" destOrd="0" parTransId="{68B3D45D-4668-450C-BBEE-D01BC3DFE8C3}" sibTransId="{EA6012DF-7CD0-4614-ADE8-24B8686EA9B9}"/>
    <dgm:cxn modelId="{D2684896-8F3E-4ADC-AD35-BED424C94665}" type="presOf" srcId="{11B2C617-67C9-4F2C-9D26-E72617BC4497}" destId="{37EEB589-0BCC-4CE0-9405-A582E3418614}" srcOrd="1" destOrd="1" presId="urn:microsoft.com/office/officeart/2005/8/layout/vList4#1"/>
    <dgm:cxn modelId="{DE96997C-E0CC-42CC-A339-E10BAC1180F4}" type="presOf" srcId="{80743546-A9D4-4A1B-8196-FCD4BFDEB1F7}" destId="{4A9E6EE9-14A2-481E-A06A-D21FAA6CDAF3}" srcOrd="0" destOrd="3" presId="urn:microsoft.com/office/officeart/2005/8/layout/vList4#1"/>
    <dgm:cxn modelId="{E564C578-A770-49C8-9C44-7870C402259D}" type="presOf" srcId="{FCF79D02-6B20-4290-AAFF-8B6525538986}" destId="{4A9E6EE9-14A2-481E-A06A-D21FAA6CDAF3}" srcOrd="0" destOrd="0" presId="urn:microsoft.com/office/officeart/2005/8/layout/vList4#1"/>
    <dgm:cxn modelId="{2B13F937-5F37-4E83-A4CE-564111DC4BB5}" type="presOf" srcId="{4FC237E5-145D-4806-907B-C089EFDC61EA}" destId="{B6CA657B-578D-422D-BFBA-D6A36EB27FF0}" srcOrd="0" destOrd="0" presId="urn:microsoft.com/office/officeart/2005/8/layout/vList4#1"/>
    <dgm:cxn modelId="{45216919-B965-4E2F-95DF-8E07AB6EE943}" type="presOf" srcId="{93DC65FF-1F5C-4E95-927B-19355B7FD9CD}" destId="{B56E6752-52F4-4001-9410-D9F75B6404F2}" srcOrd="1" destOrd="1" presId="urn:microsoft.com/office/officeart/2005/8/layout/vList4#1"/>
    <dgm:cxn modelId="{4094F45F-12EC-4AE6-A4AD-5E40619C56DE}" type="presOf" srcId="{6D688B6F-BC55-44B5-9860-31D873D8F25A}" destId="{8844BDC9-75CD-4227-9831-7F71F941921E}" srcOrd="0" destOrd="0" presId="urn:microsoft.com/office/officeart/2005/8/layout/vList4#1"/>
    <dgm:cxn modelId="{89DC1AF4-4B28-47A4-98F7-671AFE850BFD}" srcId="{6D688B6F-BC55-44B5-9860-31D873D8F25A}" destId="{93DC65FF-1F5C-4E95-927B-19355B7FD9CD}" srcOrd="0" destOrd="0" parTransId="{204AAB21-C1A8-40FB-8F37-727E7D1BA9BB}" sibTransId="{B217CF6F-C034-4CB8-B916-937DF62CEBA5}"/>
    <dgm:cxn modelId="{E52893AB-ECB4-447C-9A0D-53A6C36F5CB9}" type="presOf" srcId="{93DC65FF-1F5C-4E95-927B-19355B7FD9CD}" destId="{8844BDC9-75CD-4227-9831-7F71F941921E}" srcOrd="0" destOrd="1" presId="urn:microsoft.com/office/officeart/2005/8/layout/vList4#1"/>
    <dgm:cxn modelId="{60BB23F7-1324-4733-A29E-BF48589C2583}" type="presOf" srcId="{7A5A906B-0F19-46BD-BC97-8A48034C0A44}" destId="{57C6F2D5-3BCE-40A1-AADE-8F6E9653A163}" srcOrd="1" destOrd="1" presId="urn:microsoft.com/office/officeart/2005/8/layout/vList4#1"/>
    <dgm:cxn modelId="{BAE9F405-53E2-445A-BDF4-CD1EE3397887}" srcId="{FCF79D02-6B20-4290-AAFF-8B6525538986}" destId="{9ADA2449-F6D5-4A94-A9A7-965815DEB3EB}" srcOrd="1" destOrd="0" parTransId="{8FD1AB29-2866-44AD-A192-36B603F52094}" sibTransId="{BBF268DB-2D85-42F9-BB3D-4C0B8FB67126}"/>
    <dgm:cxn modelId="{B9EB3235-5AA1-4695-B171-F4F33AB0F8CF}" type="presOf" srcId="{4A640B7E-441B-4390-A4BA-9997C9D37391}" destId="{2D11B98D-FBAE-464E-8A6B-F9B27EB12C8E}" srcOrd="0" destOrd="0" presId="urn:microsoft.com/office/officeart/2005/8/layout/vList4#1"/>
    <dgm:cxn modelId="{135678A8-CE14-4A4B-818B-AC66947CAE33}" srcId="{4FC237E5-145D-4806-907B-C089EFDC61EA}" destId="{FCF79D02-6B20-4290-AAFF-8B6525538986}" srcOrd="2" destOrd="0" parTransId="{7DA403BE-B881-4C44-80E0-2896A09DA1BC}" sibTransId="{CADA8633-A177-4EF8-AA43-0EEE128B4119}"/>
    <dgm:cxn modelId="{743A5A4D-76F8-40B1-80CE-43EFA61D1EE7}" type="presOf" srcId="{11B2C617-67C9-4F2C-9D26-E72617BC4497}" destId="{4A9E6EE9-14A2-481E-A06A-D21FAA6CDAF3}" srcOrd="0" destOrd="1" presId="urn:microsoft.com/office/officeart/2005/8/layout/vList4#1"/>
    <dgm:cxn modelId="{F3B0969E-E8DD-410A-B7D3-EF22AEFCE13A}" srcId="{FCF79D02-6B20-4290-AAFF-8B6525538986}" destId="{80743546-A9D4-4A1B-8196-FCD4BFDEB1F7}" srcOrd="2" destOrd="0" parTransId="{298E1560-869A-478F-AC08-FB44E1249357}" sibTransId="{B1EEE27F-7740-4D94-B814-6E1244BD4B07}"/>
    <dgm:cxn modelId="{B36D6DE1-9541-4446-925D-59647E5B69C1}" type="presOf" srcId="{6D688B6F-BC55-44B5-9860-31D873D8F25A}" destId="{B56E6752-52F4-4001-9410-D9F75B6404F2}" srcOrd="1" destOrd="0" presId="urn:microsoft.com/office/officeart/2005/8/layout/vList4#1"/>
    <dgm:cxn modelId="{931A3E35-FF57-4013-A807-9ACA643A5B6F}" type="presParOf" srcId="{B6CA657B-578D-422D-BFBA-D6A36EB27FF0}" destId="{463921D6-137B-4ACE-8938-FF60A934A411}" srcOrd="0" destOrd="0" presId="urn:microsoft.com/office/officeart/2005/8/layout/vList4#1"/>
    <dgm:cxn modelId="{D02D1F16-D0E2-4D6E-9E0C-9C11DC55AF36}" type="presParOf" srcId="{463921D6-137B-4ACE-8938-FF60A934A411}" destId="{2D11B98D-FBAE-464E-8A6B-F9B27EB12C8E}" srcOrd="0" destOrd="0" presId="urn:microsoft.com/office/officeart/2005/8/layout/vList4#1"/>
    <dgm:cxn modelId="{F4AE61E2-D50D-4A84-B384-B8BC49948663}" type="presParOf" srcId="{463921D6-137B-4ACE-8938-FF60A934A411}" destId="{6E30F69B-DB8E-4DEE-A24B-7E1F80F19D8B}" srcOrd="1" destOrd="0" presId="urn:microsoft.com/office/officeart/2005/8/layout/vList4#1"/>
    <dgm:cxn modelId="{466B363E-7C9E-4175-A251-A99A9BC6F4A2}" type="presParOf" srcId="{463921D6-137B-4ACE-8938-FF60A934A411}" destId="{57C6F2D5-3BCE-40A1-AADE-8F6E9653A163}" srcOrd="2" destOrd="0" presId="urn:microsoft.com/office/officeart/2005/8/layout/vList4#1"/>
    <dgm:cxn modelId="{852B50CB-6BD6-433F-90C2-CF23D220AC93}" type="presParOf" srcId="{B6CA657B-578D-422D-BFBA-D6A36EB27FF0}" destId="{4D549CDA-F59C-4C97-A519-C4BCAEE6898C}" srcOrd="1" destOrd="0" presId="urn:microsoft.com/office/officeart/2005/8/layout/vList4#1"/>
    <dgm:cxn modelId="{CBE4A50A-B6FF-4DDD-A9A9-ADD6C104EC4B}" type="presParOf" srcId="{B6CA657B-578D-422D-BFBA-D6A36EB27FF0}" destId="{5E219D55-8A29-4EA4-BC71-DF3A8425807D}" srcOrd="2" destOrd="0" presId="urn:microsoft.com/office/officeart/2005/8/layout/vList4#1"/>
    <dgm:cxn modelId="{5BC44402-3A91-4A75-87B6-E93DCAF1B922}" type="presParOf" srcId="{5E219D55-8A29-4EA4-BC71-DF3A8425807D}" destId="{8844BDC9-75CD-4227-9831-7F71F941921E}" srcOrd="0" destOrd="0" presId="urn:microsoft.com/office/officeart/2005/8/layout/vList4#1"/>
    <dgm:cxn modelId="{E0EAE35A-0F6E-4FA0-80F8-81DC446267F7}" type="presParOf" srcId="{5E219D55-8A29-4EA4-BC71-DF3A8425807D}" destId="{60138AEB-20E6-4FEF-A308-06AB738A217F}" srcOrd="1" destOrd="0" presId="urn:microsoft.com/office/officeart/2005/8/layout/vList4#1"/>
    <dgm:cxn modelId="{413F29FA-E9AF-42FE-B231-34FCCD1DA3F8}" type="presParOf" srcId="{5E219D55-8A29-4EA4-BC71-DF3A8425807D}" destId="{B56E6752-52F4-4001-9410-D9F75B6404F2}" srcOrd="2" destOrd="0" presId="urn:microsoft.com/office/officeart/2005/8/layout/vList4#1"/>
    <dgm:cxn modelId="{BFDBE805-F320-478D-9956-DCD75AB5BCB4}" type="presParOf" srcId="{B6CA657B-578D-422D-BFBA-D6A36EB27FF0}" destId="{FC1AAF4C-C473-455D-89A2-E77FD0688330}" srcOrd="3" destOrd="0" presId="urn:microsoft.com/office/officeart/2005/8/layout/vList4#1"/>
    <dgm:cxn modelId="{DD9B52B1-3FD7-4A3B-A4A5-23E0C28F617B}" type="presParOf" srcId="{B6CA657B-578D-422D-BFBA-D6A36EB27FF0}" destId="{016C6AFE-52FD-4627-AC38-3C0A3C87D023}" srcOrd="4" destOrd="0" presId="urn:microsoft.com/office/officeart/2005/8/layout/vList4#1"/>
    <dgm:cxn modelId="{9F080015-33F8-4B4A-9B57-62D1A4F93369}" type="presParOf" srcId="{016C6AFE-52FD-4627-AC38-3C0A3C87D023}" destId="{4A9E6EE9-14A2-481E-A06A-D21FAA6CDAF3}" srcOrd="0" destOrd="0" presId="urn:microsoft.com/office/officeart/2005/8/layout/vList4#1"/>
    <dgm:cxn modelId="{05250CA0-2D9D-43F2-8576-602721F94C9D}" type="presParOf" srcId="{016C6AFE-52FD-4627-AC38-3C0A3C87D023}" destId="{2EA92142-BE89-423B-8C17-3E47148F4B0B}" srcOrd="1" destOrd="0" presId="urn:microsoft.com/office/officeart/2005/8/layout/vList4#1"/>
    <dgm:cxn modelId="{5358839E-CBE5-44BD-9E76-171284DA0051}" type="presParOf" srcId="{016C6AFE-52FD-4627-AC38-3C0A3C87D023}" destId="{37EEB589-0BCC-4CE0-9405-A582E3418614}" srcOrd="2" destOrd="0" presId="urn:microsoft.com/office/officeart/2005/8/layout/vList4#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FA032A1-1153-475B-B129-9692C86F893F}">
      <dsp:nvSpPr>
        <dsp:cNvPr id="0" name=""/>
        <dsp:cNvSpPr/>
      </dsp:nvSpPr>
      <dsp:spPr>
        <a:xfrm>
          <a:off x="3948" y="2014"/>
          <a:ext cx="7688302" cy="617118"/>
        </a:xfrm>
        <a:prstGeom prst="roundRect">
          <a:avLst>
            <a:gd name="adj" fmla="val 10000"/>
          </a:avLst>
        </a:prstGeom>
        <a:solidFill>
          <a:schemeClr val="tx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smtClean="0"/>
            <a:t>Pathway to Building a Brand</a:t>
          </a:r>
          <a:endParaRPr lang="en-US" sz="3200" kern="1200" dirty="0"/>
        </a:p>
      </dsp:txBody>
      <dsp:txXfrm>
        <a:off x="3948" y="2014"/>
        <a:ext cx="7688302" cy="617118"/>
      </dsp:txXfrm>
    </dsp:sp>
    <dsp:sp modelId="{E656F957-198D-421C-A616-EF790434927E}">
      <dsp:nvSpPr>
        <dsp:cNvPr id="0" name=""/>
        <dsp:cNvSpPr/>
      </dsp:nvSpPr>
      <dsp:spPr>
        <a:xfrm>
          <a:off x="3948" y="915857"/>
          <a:ext cx="2183128" cy="2028527"/>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Target Consumer</a:t>
          </a:r>
          <a:endParaRPr lang="en-US" sz="2000" kern="1200" dirty="0"/>
        </a:p>
      </dsp:txBody>
      <dsp:txXfrm>
        <a:off x="3948" y="915857"/>
        <a:ext cx="2183128" cy="2028527"/>
      </dsp:txXfrm>
    </dsp:sp>
    <dsp:sp modelId="{6D44074E-1A74-4D12-9EBB-13937479FDDE}">
      <dsp:nvSpPr>
        <dsp:cNvPr id="0" name=""/>
        <dsp:cNvSpPr/>
      </dsp:nvSpPr>
      <dsp:spPr>
        <a:xfrm>
          <a:off x="2756535" y="915857"/>
          <a:ext cx="2183128" cy="2028527"/>
        </a:xfrm>
        <a:prstGeom prst="roundRect">
          <a:avLst>
            <a:gd name="adj" fmla="val 10000"/>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What Matters to Your Consumer?</a:t>
          </a:r>
          <a:endParaRPr lang="en-US" sz="2000" kern="1200" dirty="0"/>
        </a:p>
      </dsp:txBody>
      <dsp:txXfrm>
        <a:off x="2756535" y="915857"/>
        <a:ext cx="2183128" cy="2028527"/>
      </dsp:txXfrm>
    </dsp:sp>
    <dsp:sp modelId="{5F861FA4-DEE7-4825-B843-236D04B4B4EF}">
      <dsp:nvSpPr>
        <dsp:cNvPr id="0" name=""/>
        <dsp:cNvSpPr/>
      </dsp:nvSpPr>
      <dsp:spPr>
        <a:xfrm>
          <a:off x="5509122" y="915857"/>
          <a:ext cx="2183128" cy="2028527"/>
        </a:xfrm>
        <a:prstGeom prst="roundRect">
          <a:avLst>
            <a:gd name="adj" fmla="val 10000"/>
          </a:avLst>
        </a:prstGeom>
        <a:solidFill>
          <a:schemeClr val="accent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How are (can) you deliver what matters?</a:t>
          </a:r>
          <a:endParaRPr lang="en-US" sz="2000" kern="1200" dirty="0"/>
        </a:p>
      </dsp:txBody>
      <dsp:txXfrm>
        <a:off x="5509122" y="915857"/>
        <a:ext cx="2183128" cy="2028527"/>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D11B98D-FBAE-464E-8A6B-F9B27EB12C8E}">
      <dsp:nvSpPr>
        <dsp:cNvPr id="0" name=""/>
        <dsp:cNvSpPr/>
      </dsp:nvSpPr>
      <dsp:spPr>
        <a:xfrm>
          <a:off x="0" y="0"/>
          <a:ext cx="8150225" cy="190499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b="1" kern="1200" dirty="0" smtClean="0"/>
            <a:t>Getting Started– Stand out with purpose.</a:t>
          </a:r>
          <a:endParaRPr lang="en-US" sz="1900" b="1" kern="1200" dirty="0"/>
        </a:p>
        <a:p>
          <a:pPr marL="114300" lvl="1" indent="-114300" algn="l" defTabSz="666750">
            <a:lnSpc>
              <a:spcPct val="90000"/>
            </a:lnSpc>
            <a:spcBef>
              <a:spcPct val="0"/>
            </a:spcBef>
            <a:spcAft>
              <a:spcPct val="15000"/>
            </a:spcAft>
            <a:buChar char="••"/>
          </a:pPr>
          <a:r>
            <a:rPr lang="en-US" sz="1500" kern="1200" dirty="0" smtClean="0"/>
            <a:t>Make a plan with key benchmarks.</a:t>
          </a:r>
          <a:endParaRPr lang="en-US" sz="1500" kern="1200" dirty="0"/>
        </a:p>
        <a:p>
          <a:pPr marL="114300" lvl="1" indent="-114300" algn="l" defTabSz="666750">
            <a:lnSpc>
              <a:spcPct val="90000"/>
            </a:lnSpc>
            <a:spcBef>
              <a:spcPct val="0"/>
            </a:spcBef>
            <a:spcAft>
              <a:spcPct val="15000"/>
            </a:spcAft>
            <a:buChar char="••"/>
          </a:pPr>
          <a:r>
            <a:rPr lang="en-US" sz="1500" kern="1200" dirty="0" smtClean="0"/>
            <a:t>The Basics:  LinkedIn, Facebook, Instagram, </a:t>
          </a:r>
          <a:r>
            <a:rPr lang="en-US" sz="1500" kern="1200" dirty="0" err="1" smtClean="0"/>
            <a:t>Vimeo</a:t>
          </a:r>
          <a:r>
            <a:rPr lang="en-US" sz="1500" kern="1200" dirty="0" smtClean="0"/>
            <a:t>, Twitter, other niche social media networks, networking events, professional memberships, volunteer projects with High exposure, tiered pricing approach, etc.</a:t>
          </a:r>
          <a:endParaRPr lang="en-US" sz="1500" kern="1200" dirty="0"/>
        </a:p>
        <a:p>
          <a:pPr marL="114300" lvl="1" indent="-114300" algn="l" defTabSz="666750">
            <a:lnSpc>
              <a:spcPct val="90000"/>
            </a:lnSpc>
            <a:spcBef>
              <a:spcPct val="0"/>
            </a:spcBef>
            <a:spcAft>
              <a:spcPct val="15000"/>
            </a:spcAft>
            <a:buChar char="••"/>
          </a:pPr>
          <a:r>
            <a:rPr lang="en-US" sz="1500" kern="1200" dirty="0" smtClean="0"/>
            <a:t>Once a project is complete ask for recommendations, referrals, and quotes for use in your marketing material.</a:t>
          </a:r>
          <a:endParaRPr lang="en-US" sz="1500" kern="1200" dirty="0"/>
        </a:p>
      </dsp:txBody>
      <dsp:txXfrm>
        <a:off x="1820544" y="0"/>
        <a:ext cx="6329680" cy="1904999"/>
      </dsp:txXfrm>
    </dsp:sp>
    <dsp:sp modelId="{6E30F69B-DB8E-4DEE-A24B-7E1F80F19D8B}">
      <dsp:nvSpPr>
        <dsp:cNvPr id="0" name=""/>
        <dsp:cNvSpPr/>
      </dsp:nvSpPr>
      <dsp:spPr>
        <a:xfrm>
          <a:off x="190500" y="190499"/>
          <a:ext cx="1630045" cy="1523999"/>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xmlns="" val="0"/>
              </a:ext>
            </a:extLst>
          </a:blip>
          <a:srcRect/>
          <a:stretch>
            <a:fillRect l="-6000" r="-6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844BDC9-75CD-4227-9831-7F71F941921E}">
      <dsp:nvSpPr>
        <dsp:cNvPr id="0" name=""/>
        <dsp:cNvSpPr/>
      </dsp:nvSpPr>
      <dsp:spPr>
        <a:xfrm>
          <a:off x="0" y="2095499"/>
          <a:ext cx="8150225" cy="190499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b="1" kern="1200" dirty="0" smtClean="0"/>
            <a:t>Casting a Wider Net– Think unconventional.</a:t>
          </a:r>
          <a:endParaRPr lang="en-US" sz="1900" b="1" kern="1200" dirty="0"/>
        </a:p>
        <a:p>
          <a:pPr marL="114300" lvl="1" indent="-114300" algn="l" defTabSz="666750">
            <a:lnSpc>
              <a:spcPct val="90000"/>
            </a:lnSpc>
            <a:spcBef>
              <a:spcPct val="0"/>
            </a:spcBef>
            <a:spcAft>
              <a:spcPct val="15000"/>
            </a:spcAft>
            <a:buChar char="••"/>
          </a:pPr>
          <a:r>
            <a:rPr lang="en-US" sz="1500" kern="1200" dirty="0" smtClean="0"/>
            <a:t>Where is your target?  How can you meet them?</a:t>
          </a:r>
          <a:endParaRPr lang="en-US" sz="1500" kern="1200" dirty="0"/>
        </a:p>
        <a:p>
          <a:pPr marL="114300" lvl="1" indent="-114300" algn="l" defTabSz="666750">
            <a:lnSpc>
              <a:spcPct val="90000"/>
            </a:lnSpc>
            <a:spcBef>
              <a:spcPct val="0"/>
            </a:spcBef>
            <a:spcAft>
              <a:spcPct val="15000"/>
            </a:spcAft>
            <a:buChar char="••"/>
          </a:pPr>
          <a:r>
            <a:rPr lang="en-US" sz="1500" kern="1200" dirty="0" smtClean="0"/>
            <a:t>Write an article, send a recommendation, develop a YouTube channel highlighting your work or critiquing work. </a:t>
          </a:r>
          <a:endParaRPr lang="en-US" sz="1500" kern="1200" dirty="0"/>
        </a:p>
      </dsp:txBody>
      <dsp:txXfrm>
        <a:off x="1820544" y="2095499"/>
        <a:ext cx="6329680" cy="1904999"/>
      </dsp:txXfrm>
    </dsp:sp>
    <dsp:sp modelId="{60138AEB-20E6-4FEF-A308-06AB738A217F}">
      <dsp:nvSpPr>
        <dsp:cNvPr id="0" name=""/>
        <dsp:cNvSpPr/>
      </dsp:nvSpPr>
      <dsp:spPr>
        <a:xfrm>
          <a:off x="190500" y="2285999"/>
          <a:ext cx="1630045" cy="1523999"/>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xmlns=""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A9E6EE9-14A2-481E-A06A-D21FAA6CDAF3}">
      <dsp:nvSpPr>
        <dsp:cNvPr id="0" name=""/>
        <dsp:cNvSpPr/>
      </dsp:nvSpPr>
      <dsp:spPr>
        <a:xfrm>
          <a:off x="0" y="4190999"/>
          <a:ext cx="8150225" cy="190499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b="1" kern="1200" dirty="0" smtClean="0"/>
            <a:t>Closing the Deal– Always have an ask.</a:t>
          </a:r>
          <a:endParaRPr lang="en-US" sz="1900" b="1" kern="1200" dirty="0"/>
        </a:p>
        <a:p>
          <a:pPr marL="114300" lvl="1" indent="-114300" algn="l" defTabSz="666750">
            <a:lnSpc>
              <a:spcPct val="90000"/>
            </a:lnSpc>
            <a:spcBef>
              <a:spcPct val="0"/>
            </a:spcBef>
            <a:spcAft>
              <a:spcPct val="15000"/>
            </a:spcAft>
            <a:buChar char="••"/>
          </a:pPr>
          <a:r>
            <a:rPr lang="en-US" sz="1500" kern="1200" dirty="0" smtClean="0"/>
            <a:t>Get to the point quickly-- 90 second pitch</a:t>
          </a:r>
          <a:endParaRPr lang="en-US" sz="1500" kern="1200" dirty="0"/>
        </a:p>
        <a:p>
          <a:pPr marL="114300" lvl="1" indent="-114300" algn="l" defTabSz="666750">
            <a:lnSpc>
              <a:spcPct val="90000"/>
            </a:lnSpc>
            <a:spcBef>
              <a:spcPct val="0"/>
            </a:spcBef>
            <a:spcAft>
              <a:spcPct val="15000"/>
            </a:spcAft>
            <a:buChar char="••"/>
          </a:pPr>
          <a:r>
            <a:rPr lang="en-US" sz="1500" kern="1200" dirty="0" smtClean="0"/>
            <a:t>Establish clear next steps and timelines</a:t>
          </a:r>
          <a:endParaRPr lang="en-US" sz="1500" kern="1200" dirty="0"/>
        </a:p>
        <a:p>
          <a:pPr marL="114300" lvl="1" indent="-114300" algn="l" defTabSz="666750">
            <a:lnSpc>
              <a:spcPct val="90000"/>
            </a:lnSpc>
            <a:spcBef>
              <a:spcPct val="0"/>
            </a:spcBef>
            <a:spcAft>
              <a:spcPct val="15000"/>
            </a:spcAft>
            <a:buChar char="••"/>
          </a:pPr>
          <a:r>
            <a:rPr lang="en-US" sz="1500" kern="1200" dirty="0" smtClean="0"/>
            <a:t>Personal touches matter.</a:t>
          </a:r>
          <a:endParaRPr lang="en-US" sz="1500" kern="1200" dirty="0"/>
        </a:p>
      </dsp:txBody>
      <dsp:txXfrm>
        <a:off x="1820544" y="4190999"/>
        <a:ext cx="6329680" cy="1904999"/>
      </dsp:txXfrm>
    </dsp:sp>
    <dsp:sp modelId="{2EA92142-BE89-423B-8C17-3E47148F4B0B}">
      <dsp:nvSpPr>
        <dsp:cNvPr id="0" name=""/>
        <dsp:cNvSpPr/>
      </dsp:nvSpPr>
      <dsp:spPr>
        <a:xfrm>
          <a:off x="190500" y="4381499"/>
          <a:ext cx="1630045" cy="1523999"/>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xmlns="" val="0"/>
              </a:ext>
            </a:extLst>
          </a:blip>
          <a:srcRect/>
          <a:stretch>
            <a:fillRect l="-9000" r="-9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4#1">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C7A48A-716B-496D-8E60-401AE5B6FCB1}" type="datetimeFigureOut">
              <a:rPr lang="en-US" smtClean="0"/>
              <a:t>10/19/2015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43BD98-4062-49BC-B19F-088731B62D9C}"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Marketing</a:t>
            </a:r>
            <a:r>
              <a:rPr lang="en-US" baseline="0" dirty="0" smtClean="0"/>
              <a:t> is the act of selling and promoting a brand.  </a:t>
            </a:r>
            <a:r>
              <a:rPr lang="en-US" sz="1200" dirty="0" smtClean="0"/>
              <a:t>Marketing is the activity, set of institutions, and processes for creating, communicating, delivering, and exchanging offerings that have value for customers, clients, partners, and society at large.  (Approved July 2013 – American</a:t>
            </a:r>
            <a:r>
              <a:rPr lang="en-US" sz="1200" baseline="0" dirty="0" smtClean="0"/>
              <a:t> Marketing Association</a:t>
            </a:r>
            <a:r>
              <a:rPr lang="en-US" sz="1200" dirty="0" smtClean="0"/>
              <a:t>)</a:t>
            </a:r>
          </a:p>
          <a:p>
            <a:endParaRPr lang="en-US" baseline="0" dirty="0" smtClean="0"/>
          </a:p>
          <a:p>
            <a:r>
              <a:rPr lang="en-US" baseline="0" dirty="0" smtClean="0"/>
              <a:t>Branding is the exercise of building an aesthetic representation of a brand.</a:t>
            </a:r>
            <a:endParaRPr lang="en-US" dirty="0"/>
          </a:p>
        </p:txBody>
      </p:sp>
      <p:sp>
        <p:nvSpPr>
          <p:cNvPr id="4" name="Slide Number Placeholder 3"/>
          <p:cNvSpPr>
            <a:spLocks noGrp="1"/>
          </p:cNvSpPr>
          <p:nvPr>
            <p:ph type="sldNum" sz="quarter" idx="10"/>
          </p:nvPr>
        </p:nvSpPr>
        <p:spPr/>
        <p:txBody>
          <a:bodyPr/>
          <a:lstStyle/>
          <a:p>
            <a:fld id="{2764B934-834A-444A-80E3-3335DF231E88}" type="slidenum">
              <a:rPr lang="en-US" smtClean="0"/>
              <a:pPr/>
              <a:t>6</a:t>
            </a:fld>
            <a:endParaRPr lang="en-US"/>
          </a:p>
        </p:txBody>
      </p:sp>
    </p:spTree>
    <p:extLst>
      <p:ext uri="{BB962C8B-B14F-4D97-AF65-F5344CB8AC3E}">
        <p14:creationId xmlns:p14="http://schemas.microsoft.com/office/powerpoint/2010/main" xmlns="" val="12011571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brand delivers an experience--- good or bad.  It can be a product or service.  It</a:t>
            </a:r>
            <a:r>
              <a:rPr lang="en-US" baseline="0" dirty="0" smtClean="0"/>
              <a:t> can </a:t>
            </a:r>
            <a:r>
              <a:rPr lang="en-US" dirty="0" smtClean="0"/>
              <a:t>be a person or culture.  </a:t>
            </a:r>
          </a:p>
          <a:p>
            <a:r>
              <a:rPr lang="en-US" dirty="0" smtClean="0"/>
              <a:t>Brands are formed with</a:t>
            </a:r>
            <a:r>
              <a:rPr lang="en-US" baseline="0" dirty="0" smtClean="0"/>
              <a:t> or without being deliberate.</a:t>
            </a:r>
            <a:endParaRPr lang="en-US" dirty="0"/>
          </a:p>
        </p:txBody>
      </p:sp>
      <p:sp>
        <p:nvSpPr>
          <p:cNvPr id="4" name="Slide Number Placeholder 3"/>
          <p:cNvSpPr>
            <a:spLocks noGrp="1"/>
          </p:cNvSpPr>
          <p:nvPr>
            <p:ph type="sldNum" sz="quarter" idx="10"/>
          </p:nvPr>
        </p:nvSpPr>
        <p:spPr/>
        <p:txBody>
          <a:bodyPr/>
          <a:lstStyle/>
          <a:p>
            <a:fld id="{2764B934-834A-444A-80E3-3335DF231E88}" type="slidenum">
              <a:rPr lang="en-US" smtClean="0"/>
              <a:pPr/>
              <a:t>7</a:t>
            </a:fld>
            <a:endParaRPr lang="en-US"/>
          </a:p>
        </p:txBody>
      </p:sp>
    </p:spTree>
    <p:extLst>
      <p:ext uri="{BB962C8B-B14F-4D97-AF65-F5344CB8AC3E}">
        <p14:creationId xmlns:p14="http://schemas.microsoft.com/office/powerpoint/2010/main" xmlns="" val="40646381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brand delivers an experience--- good or bad.  It can be a product or service.  It</a:t>
            </a:r>
            <a:r>
              <a:rPr lang="en-US" baseline="0" dirty="0" smtClean="0"/>
              <a:t> can </a:t>
            </a:r>
            <a:r>
              <a:rPr lang="en-US" dirty="0" smtClean="0"/>
              <a:t>be a person or culture.  </a:t>
            </a:r>
          </a:p>
          <a:p>
            <a:r>
              <a:rPr lang="en-US" dirty="0" smtClean="0"/>
              <a:t>Brands are formed with</a:t>
            </a:r>
            <a:r>
              <a:rPr lang="en-US" baseline="0" dirty="0" smtClean="0"/>
              <a:t> or without being deliberate.</a:t>
            </a:r>
            <a:endParaRPr lang="en-US" dirty="0"/>
          </a:p>
        </p:txBody>
      </p:sp>
      <p:sp>
        <p:nvSpPr>
          <p:cNvPr id="4" name="Slide Number Placeholder 3"/>
          <p:cNvSpPr>
            <a:spLocks noGrp="1"/>
          </p:cNvSpPr>
          <p:nvPr>
            <p:ph type="sldNum" sz="quarter" idx="10"/>
          </p:nvPr>
        </p:nvSpPr>
        <p:spPr/>
        <p:txBody>
          <a:bodyPr/>
          <a:lstStyle/>
          <a:p>
            <a:fld id="{2764B934-834A-444A-80E3-3335DF231E88}" type="slidenum">
              <a:rPr lang="en-US" smtClean="0"/>
              <a:pPr/>
              <a:t>9</a:t>
            </a:fld>
            <a:endParaRPr lang="en-US"/>
          </a:p>
        </p:txBody>
      </p:sp>
    </p:spTree>
    <p:extLst>
      <p:ext uri="{BB962C8B-B14F-4D97-AF65-F5344CB8AC3E}">
        <p14:creationId xmlns:p14="http://schemas.microsoft.com/office/powerpoint/2010/main" xmlns="" val="40646381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When consumers become committed to your brand and make repeat purchases over time. Brand loyalty is a result of consumer behavior and is affected by a person's preferences. Loyal customers will consistently purchase products from their preferred brands, regardless of convenience or price. Companies will often use different marketing strategies to cultivate loyal customers, be it is through loyalty programs (i.e. rewards programs) or trials and incentives (ex. samples and free gifts).</a:t>
            </a:r>
            <a:endParaRPr lang="en-US" dirty="0"/>
          </a:p>
        </p:txBody>
      </p:sp>
      <p:sp>
        <p:nvSpPr>
          <p:cNvPr id="4" name="Slide Number Placeholder 3"/>
          <p:cNvSpPr>
            <a:spLocks noGrp="1"/>
          </p:cNvSpPr>
          <p:nvPr>
            <p:ph type="sldNum" sz="quarter" idx="10"/>
          </p:nvPr>
        </p:nvSpPr>
        <p:spPr/>
        <p:txBody>
          <a:bodyPr/>
          <a:lstStyle/>
          <a:p>
            <a:fld id="{2764B934-834A-444A-80E3-3335DF231E88}" type="slidenum">
              <a:rPr lang="en-US" smtClean="0"/>
              <a:pPr/>
              <a:t>10</a:t>
            </a:fld>
            <a:endParaRPr lang="en-US"/>
          </a:p>
        </p:txBody>
      </p:sp>
    </p:spTree>
    <p:extLst>
      <p:ext uri="{BB962C8B-B14F-4D97-AF65-F5344CB8AC3E}">
        <p14:creationId xmlns:p14="http://schemas.microsoft.com/office/powerpoint/2010/main" xmlns="" val="6153710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5AA6CA7-3653-4BEC-B62C-A5E71D593275}" type="slidenum">
              <a:rPr lang="en-US" smtClean="0">
                <a:solidFill>
                  <a:prstClr val="black"/>
                </a:solidFill>
              </a:rPr>
              <a:pPr>
                <a:defRPr/>
              </a:pPr>
              <a:t>13</a:t>
            </a:fld>
            <a:endParaRPr lang="en-US" dirty="0">
              <a:solidFill>
                <a:prstClr val="black"/>
              </a:solidFill>
            </a:endParaRPr>
          </a:p>
        </p:txBody>
      </p:sp>
    </p:spTree>
    <p:extLst>
      <p:ext uri="{BB962C8B-B14F-4D97-AF65-F5344CB8AC3E}">
        <p14:creationId xmlns:p14="http://schemas.microsoft.com/office/powerpoint/2010/main" xmlns="" val="27225900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0C75AA2-8C29-4508-A19F-8FE4502E42F8}" type="datetimeFigureOut">
              <a:rPr lang="en-US" smtClean="0"/>
              <a:pPr/>
              <a:t>10/19/2015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465A6E-A469-4456-AA9C-AEE663EB7EBA}" type="slidenum">
              <a:rPr lang="en-US" smtClean="0"/>
              <a:pPr/>
              <a:t>‹#›</a:t>
            </a:fld>
            <a:endParaRPr lang="en-US"/>
          </a:p>
        </p:txBody>
      </p:sp>
    </p:spTree>
    <p:extLst>
      <p:ext uri="{BB962C8B-B14F-4D97-AF65-F5344CB8AC3E}">
        <p14:creationId xmlns:p14="http://schemas.microsoft.com/office/powerpoint/2010/main" xmlns="" val="1697683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C75AA2-8C29-4508-A19F-8FE4502E42F8}" type="datetimeFigureOut">
              <a:rPr lang="en-US" smtClean="0"/>
              <a:pPr/>
              <a:t>10/19/2015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465A6E-A469-4456-AA9C-AEE663EB7EBA}" type="slidenum">
              <a:rPr lang="en-US" smtClean="0"/>
              <a:pPr/>
              <a:t>‹#›</a:t>
            </a:fld>
            <a:endParaRPr lang="en-US"/>
          </a:p>
        </p:txBody>
      </p:sp>
    </p:spTree>
    <p:extLst>
      <p:ext uri="{BB962C8B-B14F-4D97-AF65-F5344CB8AC3E}">
        <p14:creationId xmlns:p14="http://schemas.microsoft.com/office/powerpoint/2010/main" xmlns="" val="1188988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C75AA2-8C29-4508-A19F-8FE4502E42F8}" type="datetimeFigureOut">
              <a:rPr lang="en-US" smtClean="0"/>
              <a:pPr/>
              <a:t>10/19/2015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465A6E-A469-4456-AA9C-AEE663EB7EBA}" type="slidenum">
              <a:rPr lang="en-US" smtClean="0"/>
              <a:pPr/>
              <a:t>‹#›</a:t>
            </a:fld>
            <a:endParaRPr lang="en-US"/>
          </a:p>
        </p:txBody>
      </p:sp>
    </p:spTree>
    <p:extLst>
      <p:ext uri="{BB962C8B-B14F-4D97-AF65-F5344CB8AC3E}">
        <p14:creationId xmlns:p14="http://schemas.microsoft.com/office/powerpoint/2010/main" xmlns="" val="2992610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C75AA2-8C29-4508-A19F-8FE4502E42F8}" type="datetimeFigureOut">
              <a:rPr lang="en-US" smtClean="0"/>
              <a:pPr/>
              <a:t>10/19/2015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465A6E-A469-4456-AA9C-AEE663EB7EBA}" type="slidenum">
              <a:rPr lang="en-US" smtClean="0"/>
              <a:pPr/>
              <a:t>‹#›</a:t>
            </a:fld>
            <a:endParaRPr lang="en-US"/>
          </a:p>
        </p:txBody>
      </p:sp>
    </p:spTree>
    <p:extLst>
      <p:ext uri="{BB962C8B-B14F-4D97-AF65-F5344CB8AC3E}">
        <p14:creationId xmlns:p14="http://schemas.microsoft.com/office/powerpoint/2010/main" xmlns="" val="3871129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C75AA2-8C29-4508-A19F-8FE4502E42F8}" type="datetimeFigureOut">
              <a:rPr lang="en-US" smtClean="0"/>
              <a:pPr/>
              <a:t>10/19/2015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465A6E-A469-4456-AA9C-AEE663EB7EBA}" type="slidenum">
              <a:rPr lang="en-US" smtClean="0"/>
              <a:pPr/>
              <a:t>‹#›</a:t>
            </a:fld>
            <a:endParaRPr lang="en-US"/>
          </a:p>
        </p:txBody>
      </p:sp>
    </p:spTree>
    <p:extLst>
      <p:ext uri="{BB962C8B-B14F-4D97-AF65-F5344CB8AC3E}">
        <p14:creationId xmlns:p14="http://schemas.microsoft.com/office/powerpoint/2010/main" xmlns="" val="3534924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0C75AA2-8C29-4508-A19F-8FE4502E42F8}" type="datetimeFigureOut">
              <a:rPr lang="en-US" smtClean="0"/>
              <a:pPr/>
              <a:t>10/19/2015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465A6E-A469-4456-AA9C-AEE663EB7EBA}" type="slidenum">
              <a:rPr lang="en-US" smtClean="0"/>
              <a:pPr/>
              <a:t>‹#›</a:t>
            </a:fld>
            <a:endParaRPr lang="en-US"/>
          </a:p>
        </p:txBody>
      </p:sp>
    </p:spTree>
    <p:extLst>
      <p:ext uri="{BB962C8B-B14F-4D97-AF65-F5344CB8AC3E}">
        <p14:creationId xmlns:p14="http://schemas.microsoft.com/office/powerpoint/2010/main" xmlns="" val="4194477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0C75AA2-8C29-4508-A19F-8FE4502E42F8}" type="datetimeFigureOut">
              <a:rPr lang="en-US" smtClean="0"/>
              <a:pPr/>
              <a:t>10/19/2015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465A6E-A469-4456-AA9C-AEE663EB7EBA}" type="slidenum">
              <a:rPr lang="en-US" smtClean="0"/>
              <a:pPr/>
              <a:t>‹#›</a:t>
            </a:fld>
            <a:endParaRPr lang="en-US"/>
          </a:p>
        </p:txBody>
      </p:sp>
    </p:spTree>
    <p:extLst>
      <p:ext uri="{BB962C8B-B14F-4D97-AF65-F5344CB8AC3E}">
        <p14:creationId xmlns:p14="http://schemas.microsoft.com/office/powerpoint/2010/main" xmlns="" val="3088839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0C75AA2-8C29-4508-A19F-8FE4502E42F8}" type="datetimeFigureOut">
              <a:rPr lang="en-US" smtClean="0"/>
              <a:pPr/>
              <a:t>10/19/2015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465A6E-A469-4456-AA9C-AEE663EB7EBA}" type="slidenum">
              <a:rPr lang="en-US" smtClean="0"/>
              <a:pPr/>
              <a:t>‹#›</a:t>
            </a:fld>
            <a:endParaRPr lang="en-US"/>
          </a:p>
        </p:txBody>
      </p:sp>
    </p:spTree>
    <p:extLst>
      <p:ext uri="{BB962C8B-B14F-4D97-AF65-F5344CB8AC3E}">
        <p14:creationId xmlns:p14="http://schemas.microsoft.com/office/powerpoint/2010/main" xmlns="" val="3902078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C75AA2-8C29-4508-A19F-8FE4502E42F8}" type="datetimeFigureOut">
              <a:rPr lang="en-US" smtClean="0"/>
              <a:pPr/>
              <a:t>10/19/2015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465A6E-A469-4456-AA9C-AEE663EB7EBA}" type="slidenum">
              <a:rPr lang="en-US" smtClean="0"/>
              <a:pPr/>
              <a:t>‹#›</a:t>
            </a:fld>
            <a:endParaRPr lang="en-US"/>
          </a:p>
        </p:txBody>
      </p:sp>
    </p:spTree>
    <p:extLst>
      <p:ext uri="{BB962C8B-B14F-4D97-AF65-F5344CB8AC3E}">
        <p14:creationId xmlns:p14="http://schemas.microsoft.com/office/powerpoint/2010/main" xmlns="" val="4182697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C75AA2-8C29-4508-A19F-8FE4502E42F8}" type="datetimeFigureOut">
              <a:rPr lang="en-US" smtClean="0"/>
              <a:pPr/>
              <a:t>10/19/2015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465A6E-A469-4456-AA9C-AEE663EB7EBA}" type="slidenum">
              <a:rPr lang="en-US" smtClean="0"/>
              <a:pPr/>
              <a:t>‹#›</a:t>
            </a:fld>
            <a:endParaRPr lang="en-US"/>
          </a:p>
        </p:txBody>
      </p:sp>
    </p:spTree>
    <p:extLst>
      <p:ext uri="{BB962C8B-B14F-4D97-AF65-F5344CB8AC3E}">
        <p14:creationId xmlns:p14="http://schemas.microsoft.com/office/powerpoint/2010/main" xmlns="" val="2930285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C75AA2-8C29-4508-A19F-8FE4502E42F8}" type="datetimeFigureOut">
              <a:rPr lang="en-US" smtClean="0"/>
              <a:pPr/>
              <a:t>10/19/2015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465A6E-A469-4456-AA9C-AEE663EB7EBA}" type="slidenum">
              <a:rPr lang="en-US" smtClean="0"/>
              <a:pPr/>
              <a:t>‹#›</a:t>
            </a:fld>
            <a:endParaRPr lang="en-US"/>
          </a:p>
        </p:txBody>
      </p:sp>
    </p:spTree>
    <p:extLst>
      <p:ext uri="{BB962C8B-B14F-4D97-AF65-F5344CB8AC3E}">
        <p14:creationId xmlns:p14="http://schemas.microsoft.com/office/powerpoint/2010/main" xmlns="" val="1293099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C75AA2-8C29-4508-A19F-8FE4502E42F8}" type="datetimeFigureOut">
              <a:rPr lang="en-US" smtClean="0"/>
              <a:pPr/>
              <a:t>10/19/2015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465A6E-A469-4456-AA9C-AEE663EB7EBA}" type="slidenum">
              <a:rPr lang="en-US" smtClean="0"/>
              <a:pPr/>
              <a:t>‹#›</a:t>
            </a:fld>
            <a:endParaRPr lang="en-US"/>
          </a:p>
        </p:txBody>
      </p:sp>
    </p:spTree>
    <p:extLst>
      <p:ext uri="{BB962C8B-B14F-4D97-AF65-F5344CB8AC3E}">
        <p14:creationId xmlns:p14="http://schemas.microsoft.com/office/powerpoint/2010/main" xmlns="" val="11535152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forbes.com/sites/allenadamson/2013/05/22/what-picasso-knew-branding-tips-for-artists-from-an-art-basel-insider/" TargetMode="Externa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image" Target="../media/image6.jpe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6700" y="1143000"/>
            <a:ext cx="8610600" cy="3724096"/>
          </a:xfrm>
          <a:prstGeom prst="rect">
            <a:avLst/>
          </a:prstGeom>
        </p:spPr>
        <p:txBody>
          <a:bodyPr wrap="square">
            <a:spAutoFit/>
          </a:bodyPr>
          <a:lstStyle/>
          <a:p>
            <a:pPr algn="r"/>
            <a:r>
              <a:rPr lang="en-US" sz="4400" dirty="0" smtClean="0"/>
              <a:t>“…you </a:t>
            </a:r>
            <a:r>
              <a:rPr lang="en-US" sz="4400" dirty="0" smtClean="0"/>
              <a:t>have to start with a beguiling and genuine narrative. You have to have a clear sense of yourself and what you want to stand for</a:t>
            </a:r>
            <a:r>
              <a:rPr lang="en-US" sz="4400" dirty="0" smtClean="0"/>
              <a:t>.”   </a:t>
            </a:r>
            <a:br>
              <a:rPr lang="en-US" sz="4400" dirty="0" smtClean="0"/>
            </a:br>
            <a:r>
              <a:rPr lang="en-US" sz="4400" dirty="0" smtClean="0"/>
              <a:t/>
            </a:r>
            <a:br>
              <a:rPr lang="en-US" sz="4400" dirty="0" smtClean="0"/>
            </a:br>
            <a:r>
              <a:rPr lang="en-US" sz="1600" dirty="0" smtClean="0"/>
              <a:t>-Sue Hostetler, </a:t>
            </a:r>
            <a:r>
              <a:rPr lang="en-US" sz="1600" dirty="0" smtClean="0">
                <a:hlinkClick r:id="rId2"/>
              </a:rPr>
              <a:t>What Picasso Knew: Branding Tips For Artists From An Art Basel </a:t>
            </a:r>
            <a:r>
              <a:rPr lang="en-US" sz="1600" dirty="0" smtClean="0">
                <a:hlinkClick r:id="rId2"/>
              </a:rPr>
              <a:t>Insider </a:t>
            </a:r>
            <a:r>
              <a:rPr lang="en-US" sz="1600" dirty="0" smtClean="0"/>
              <a:t>(Forbes)</a:t>
            </a:r>
            <a:endParaRPr lang="en-US" sz="1600" dirty="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7" name="Picture 1"/>
          <p:cNvPicPr>
            <a:picLocks noChangeAspect="1" noChangeArrowheads="1"/>
          </p:cNvPicPr>
          <p:nvPr/>
        </p:nvPicPr>
        <p:blipFill>
          <a:blip r:embed="rId3" cstate="print"/>
          <a:srcRect/>
          <a:stretch>
            <a:fillRect/>
          </a:stretch>
        </p:blipFill>
        <p:spPr bwMode="auto">
          <a:xfrm>
            <a:off x="228600" y="1371600"/>
            <a:ext cx="5857811" cy="4800600"/>
          </a:xfrm>
          <a:prstGeom prst="rect">
            <a:avLst/>
          </a:prstGeom>
          <a:noFill/>
          <a:ln w="9525">
            <a:noFill/>
            <a:miter lim="800000"/>
            <a:headEnd/>
            <a:tailEnd/>
          </a:ln>
        </p:spPr>
      </p:pic>
      <p:sp>
        <p:nvSpPr>
          <p:cNvPr id="4" name="TextBox 3"/>
          <p:cNvSpPr txBox="1"/>
          <p:nvPr/>
        </p:nvSpPr>
        <p:spPr>
          <a:xfrm>
            <a:off x="0" y="312738"/>
            <a:ext cx="9144000" cy="461665"/>
          </a:xfrm>
          <a:prstGeom prst="rect">
            <a:avLst/>
          </a:prstGeom>
          <a:solidFill>
            <a:schemeClr val="tx1"/>
          </a:solidFill>
        </p:spPr>
        <p:txBody>
          <a:bodyPr wrap="square" rtlCol="0">
            <a:spAutoFit/>
          </a:bodyPr>
          <a:lstStyle/>
          <a:p>
            <a:r>
              <a:rPr lang="en-US" sz="2400" dirty="0" smtClean="0">
                <a:solidFill>
                  <a:schemeClr val="bg1"/>
                </a:solidFill>
                <a:latin typeface="+mj-lt"/>
              </a:rPr>
              <a:t>The Ultimate:  Brand Loyalty</a:t>
            </a:r>
            <a:endParaRPr lang="en-US" sz="1400" dirty="0">
              <a:solidFill>
                <a:schemeClr val="bg1"/>
              </a:solidFill>
              <a:latin typeface="+mj-lt"/>
            </a:endParaRPr>
          </a:p>
        </p:txBody>
      </p:sp>
      <p:pic>
        <p:nvPicPr>
          <p:cNvPr id="3078" name="Picture 6" descr="http://cdn.phys.org/newman/gfx/news/hires/japaniphonep.jp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381109" y="1070348"/>
            <a:ext cx="2533300" cy="1901452"/>
          </a:xfrm>
          <a:prstGeom prst="rect">
            <a:avLst/>
          </a:prstGeom>
          <a:noFill/>
          <a:extLst>
            <a:ext uri="{909E8E84-426E-40DD-AFC4-6F175D3DCCD1}">
              <a14:hiddenFill xmlns:a14="http://schemas.microsoft.com/office/drawing/2010/main" xmlns="">
                <a:solidFill>
                  <a:srgbClr val="FFFFFF"/>
                </a:solidFill>
              </a14:hiddenFill>
            </a:ext>
          </a:extLst>
        </p:spPr>
      </p:pic>
      <p:pic>
        <p:nvPicPr>
          <p:cNvPr id="3080" name="Picture 8" descr="http://www.ifoapplestore.com/wp-content/uploads/zorlu_waiting_line.jp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6381109" y="5372101"/>
            <a:ext cx="2534290" cy="1409699"/>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extBox 1"/>
          <p:cNvSpPr txBox="1"/>
          <p:nvPr/>
        </p:nvSpPr>
        <p:spPr>
          <a:xfrm>
            <a:off x="7089569" y="769893"/>
            <a:ext cx="1828800" cy="338554"/>
          </a:xfrm>
          <a:prstGeom prst="rect">
            <a:avLst/>
          </a:prstGeom>
          <a:noFill/>
        </p:spPr>
        <p:txBody>
          <a:bodyPr wrap="square" rtlCol="0">
            <a:spAutoFit/>
          </a:bodyPr>
          <a:lstStyle/>
          <a:p>
            <a:pPr algn="r"/>
            <a:r>
              <a:rPr lang="en-US" sz="1600" b="1" dirty="0" smtClean="0"/>
              <a:t>Japan</a:t>
            </a:r>
            <a:endParaRPr lang="en-US" sz="1600" b="1" dirty="0"/>
          </a:p>
        </p:txBody>
      </p:sp>
      <p:sp>
        <p:nvSpPr>
          <p:cNvPr id="8" name="TextBox 7"/>
          <p:cNvSpPr txBox="1"/>
          <p:nvPr/>
        </p:nvSpPr>
        <p:spPr>
          <a:xfrm>
            <a:off x="7085609" y="5071646"/>
            <a:ext cx="1828800" cy="338554"/>
          </a:xfrm>
          <a:prstGeom prst="rect">
            <a:avLst/>
          </a:prstGeom>
          <a:noFill/>
        </p:spPr>
        <p:txBody>
          <a:bodyPr wrap="square" rtlCol="0">
            <a:spAutoFit/>
          </a:bodyPr>
          <a:lstStyle/>
          <a:p>
            <a:pPr algn="r"/>
            <a:r>
              <a:rPr lang="en-US" sz="1600" b="1" dirty="0" smtClean="0"/>
              <a:t>Istanbul</a:t>
            </a:r>
            <a:endParaRPr lang="en-US" sz="1600" b="1" dirty="0"/>
          </a:p>
        </p:txBody>
      </p:sp>
      <p:pic>
        <p:nvPicPr>
          <p:cNvPr id="3082" name="Picture 10" descr="http://go.bloomberg.com/tech-blog/content/uploads/sites/8/2012/09/blog_appleline.jpg"/>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6381108" y="3341035"/>
            <a:ext cx="2534291" cy="1688165"/>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TextBox 9"/>
          <p:cNvSpPr txBox="1"/>
          <p:nvPr/>
        </p:nvSpPr>
        <p:spPr>
          <a:xfrm>
            <a:off x="7089569" y="3057403"/>
            <a:ext cx="1828800" cy="338554"/>
          </a:xfrm>
          <a:prstGeom prst="rect">
            <a:avLst/>
          </a:prstGeom>
          <a:noFill/>
        </p:spPr>
        <p:txBody>
          <a:bodyPr wrap="square" rtlCol="0">
            <a:spAutoFit/>
          </a:bodyPr>
          <a:lstStyle/>
          <a:p>
            <a:pPr algn="r"/>
            <a:r>
              <a:rPr lang="en-US" sz="1600" b="1" dirty="0" smtClean="0"/>
              <a:t>United States</a:t>
            </a:r>
            <a:endParaRPr lang="en-US" sz="1600" b="1" dirty="0"/>
          </a:p>
        </p:txBody>
      </p:sp>
      <p:cxnSp>
        <p:nvCxnSpPr>
          <p:cNvPr id="6" name="Straight Arrow Connector 5"/>
          <p:cNvCxnSpPr/>
          <p:nvPr/>
        </p:nvCxnSpPr>
        <p:spPr>
          <a:xfrm>
            <a:off x="4457699" y="3899065"/>
            <a:ext cx="0" cy="67293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886200" y="3252734"/>
            <a:ext cx="1142999" cy="738664"/>
          </a:xfrm>
          <a:prstGeom prst="rect">
            <a:avLst/>
          </a:prstGeom>
          <a:solidFill>
            <a:schemeClr val="bg1"/>
          </a:solidFill>
          <a:ln>
            <a:solidFill>
              <a:schemeClr val="tx1"/>
            </a:solidFill>
          </a:ln>
        </p:spPr>
        <p:txBody>
          <a:bodyPr wrap="square" rtlCol="0">
            <a:spAutoFit/>
          </a:bodyPr>
          <a:lstStyle/>
          <a:p>
            <a:pPr algn="ctr"/>
            <a:r>
              <a:rPr lang="en-US" sz="1400" dirty="0" smtClean="0"/>
              <a:t>iPhone Launched in 2007</a:t>
            </a:r>
            <a:endParaRPr lang="en-US" sz="1400" dirty="0"/>
          </a:p>
        </p:txBody>
      </p:sp>
    </p:spTree>
    <p:extLst>
      <p:ext uri="{BB962C8B-B14F-4D97-AF65-F5344CB8AC3E}">
        <p14:creationId xmlns:p14="http://schemas.microsoft.com/office/powerpoint/2010/main" xmlns="" val="20246702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xmlns="" val="1094859762"/>
              </p:ext>
            </p:extLst>
          </p:nvPr>
        </p:nvGraphicFramePr>
        <p:xfrm>
          <a:off x="685800" y="1274802"/>
          <a:ext cx="7696200" cy="294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own Arrow 2"/>
          <p:cNvSpPr/>
          <p:nvPr/>
        </p:nvSpPr>
        <p:spPr>
          <a:xfrm>
            <a:off x="6879828" y="4303750"/>
            <a:ext cx="646113" cy="381002"/>
          </a:xfrm>
          <a:prstGeom prst="down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5945584" y="4716502"/>
            <a:ext cx="2514600" cy="923330"/>
          </a:xfrm>
          <a:prstGeom prst="rect">
            <a:avLst/>
          </a:prstGeom>
          <a:noFill/>
        </p:spPr>
        <p:txBody>
          <a:bodyPr wrap="square" rtlCol="0">
            <a:spAutoFit/>
          </a:bodyPr>
          <a:lstStyle/>
          <a:p>
            <a:pPr algn="ctr"/>
            <a:r>
              <a:rPr lang="en-US" b="1" dirty="0" smtClean="0"/>
              <a:t>Functional Promise</a:t>
            </a:r>
          </a:p>
          <a:p>
            <a:pPr algn="ctr"/>
            <a:r>
              <a:rPr lang="en-US" b="1" dirty="0" smtClean="0"/>
              <a:t>Emotional Promise</a:t>
            </a:r>
          </a:p>
          <a:p>
            <a:pPr algn="ctr"/>
            <a:r>
              <a:rPr lang="en-US" b="1" dirty="0" smtClean="0"/>
              <a:t>Brand Promise</a:t>
            </a:r>
            <a:endParaRPr lang="en-US" b="1" dirty="0"/>
          </a:p>
        </p:txBody>
      </p:sp>
      <p:sp>
        <p:nvSpPr>
          <p:cNvPr id="5" name="Down Arrow 4"/>
          <p:cNvSpPr/>
          <p:nvPr/>
        </p:nvSpPr>
        <p:spPr>
          <a:xfrm rot="10800000">
            <a:off x="1391441" y="4322800"/>
            <a:ext cx="646113" cy="381002"/>
          </a:xfrm>
          <a:prstGeom prst="down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914400" y="4780002"/>
            <a:ext cx="1600200" cy="646331"/>
          </a:xfrm>
          <a:prstGeom prst="rect">
            <a:avLst/>
          </a:prstGeom>
          <a:noFill/>
        </p:spPr>
        <p:txBody>
          <a:bodyPr wrap="square" rtlCol="0">
            <a:spAutoFit/>
          </a:bodyPr>
          <a:lstStyle/>
          <a:p>
            <a:pPr algn="ctr"/>
            <a:r>
              <a:rPr lang="en-US" b="1" dirty="0" smtClean="0"/>
              <a:t>Marketing Research</a:t>
            </a:r>
            <a:endParaRPr lang="en-US" b="1" dirty="0"/>
          </a:p>
        </p:txBody>
      </p:sp>
      <p:sp>
        <p:nvSpPr>
          <p:cNvPr id="7" name="Down Arrow 6"/>
          <p:cNvSpPr/>
          <p:nvPr/>
        </p:nvSpPr>
        <p:spPr>
          <a:xfrm rot="16200000">
            <a:off x="2826939" y="3032522"/>
            <a:ext cx="646113" cy="372271"/>
          </a:xfrm>
          <a:prstGeom prst="down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own Arrow 7"/>
          <p:cNvSpPr/>
          <p:nvPr/>
        </p:nvSpPr>
        <p:spPr>
          <a:xfrm rot="16200000">
            <a:off x="5613399" y="3032522"/>
            <a:ext cx="646113" cy="372271"/>
          </a:xfrm>
          <a:prstGeom prst="down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wn Arrow 8"/>
          <p:cNvSpPr/>
          <p:nvPr/>
        </p:nvSpPr>
        <p:spPr>
          <a:xfrm>
            <a:off x="6879828" y="5770602"/>
            <a:ext cx="646113" cy="628653"/>
          </a:xfrm>
          <a:prstGeom prst="down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945584" y="6412468"/>
            <a:ext cx="2514600" cy="369332"/>
          </a:xfrm>
          <a:prstGeom prst="rect">
            <a:avLst/>
          </a:prstGeom>
          <a:noFill/>
        </p:spPr>
        <p:txBody>
          <a:bodyPr wrap="square" rtlCol="0">
            <a:spAutoFit/>
          </a:bodyPr>
          <a:lstStyle/>
          <a:p>
            <a:pPr algn="ctr"/>
            <a:r>
              <a:rPr lang="en-US" b="1" dirty="0" smtClean="0"/>
              <a:t>Brand Story</a:t>
            </a:r>
            <a:endParaRPr lang="en-US" b="1" dirty="0"/>
          </a:p>
        </p:txBody>
      </p:sp>
      <p:sp>
        <p:nvSpPr>
          <p:cNvPr id="14" name="TextBox 13"/>
          <p:cNvSpPr txBox="1"/>
          <p:nvPr/>
        </p:nvSpPr>
        <p:spPr>
          <a:xfrm>
            <a:off x="0" y="312738"/>
            <a:ext cx="9144000" cy="461665"/>
          </a:xfrm>
          <a:prstGeom prst="rect">
            <a:avLst/>
          </a:prstGeom>
          <a:solidFill>
            <a:schemeClr val="tx1"/>
          </a:solidFill>
        </p:spPr>
        <p:txBody>
          <a:bodyPr wrap="square" rtlCol="0">
            <a:spAutoFit/>
          </a:bodyPr>
          <a:lstStyle/>
          <a:p>
            <a:r>
              <a:rPr lang="en-US" sz="2400" dirty="0" smtClean="0">
                <a:solidFill>
                  <a:schemeClr val="bg1"/>
                </a:solidFill>
                <a:latin typeface="+mj-lt"/>
              </a:rPr>
              <a:t>Time to tighten or build your brand identity…</a:t>
            </a:r>
            <a:endParaRPr lang="en-US" sz="1400" dirty="0">
              <a:solidFill>
                <a:schemeClr val="bg1"/>
              </a:solidFill>
              <a:latin typeface="+mj-lt"/>
            </a:endParaRPr>
          </a:p>
        </p:txBody>
      </p:sp>
    </p:spTree>
    <p:extLst>
      <p:ext uri="{BB962C8B-B14F-4D97-AF65-F5344CB8AC3E}">
        <p14:creationId xmlns:p14="http://schemas.microsoft.com/office/powerpoint/2010/main" xmlns="" val="14722793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304800" y="1600200"/>
            <a:ext cx="5562600" cy="4525963"/>
          </a:xfrm>
        </p:spPr>
        <p:txBody>
          <a:bodyPr>
            <a:normAutofit fontScale="92500" lnSpcReduction="20000"/>
          </a:bodyPr>
          <a:lstStyle/>
          <a:p>
            <a:r>
              <a:rPr lang="en-US" dirty="0" smtClean="0"/>
              <a:t>List </a:t>
            </a:r>
            <a:r>
              <a:rPr lang="en-US" dirty="0"/>
              <a:t>3 to 5 questions </a:t>
            </a:r>
            <a:r>
              <a:rPr lang="en-US" dirty="0" smtClean="0"/>
              <a:t>to help you better </a:t>
            </a:r>
            <a:r>
              <a:rPr lang="en-US" dirty="0"/>
              <a:t>understand </a:t>
            </a:r>
            <a:r>
              <a:rPr lang="en-US" dirty="0" smtClean="0"/>
              <a:t>your strategic </a:t>
            </a:r>
            <a:r>
              <a:rPr lang="en-US" dirty="0"/>
              <a:t>target (consumer). </a:t>
            </a:r>
            <a:r>
              <a:rPr lang="en-US" dirty="0" smtClean="0"/>
              <a:t/>
            </a:r>
            <a:br>
              <a:rPr lang="en-US" dirty="0" smtClean="0"/>
            </a:br>
            <a:endParaRPr lang="en-US" sz="4000" dirty="0"/>
          </a:p>
          <a:p>
            <a:r>
              <a:rPr lang="en-US" dirty="0" smtClean="0"/>
              <a:t>Who do you think your strategic </a:t>
            </a:r>
            <a:r>
              <a:rPr lang="en-US" dirty="0"/>
              <a:t>target </a:t>
            </a:r>
            <a:r>
              <a:rPr lang="en-US" dirty="0" smtClean="0"/>
              <a:t>is?  How do you </a:t>
            </a:r>
            <a:r>
              <a:rPr lang="en-US" dirty="0" smtClean="0"/>
              <a:t>know?</a:t>
            </a:r>
            <a:r>
              <a:rPr lang="en-US" dirty="0" smtClean="0"/>
              <a:t/>
            </a:r>
            <a:br>
              <a:rPr lang="en-US" dirty="0" smtClean="0"/>
            </a:br>
            <a:endParaRPr lang="en-US" sz="4000" dirty="0"/>
          </a:p>
          <a:p>
            <a:r>
              <a:rPr lang="en-US" dirty="0" smtClean="0"/>
              <a:t>Start </a:t>
            </a:r>
            <a:r>
              <a:rPr lang="en-US" dirty="0"/>
              <a:t>building and thinking through a </a:t>
            </a:r>
            <a:r>
              <a:rPr lang="en-US" dirty="0" smtClean="0"/>
              <a:t>personal brand </a:t>
            </a:r>
            <a:r>
              <a:rPr lang="en-US" dirty="0" smtClean="0"/>
              <a:t>profile.</a:t>
            </a:r>
            <a:endParaRPr lang="en-US" sz="4000" dirty="0"/>
          </a:p>
        </p:txBody>
      </p:sp>
      <p:pic>
        <p:nvPicPr>
          <p:cNvPr id="17410" name="Picture 2" descr="http://successthroughreferrals.com/images/uploads/featured/_thumbnail/bigstock-Time-To-Work--Clock-5483745.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172200" y="2286000"/>
            <a:ext cx="2855509" cy="2276476"/>
          </a:xfrm>
          <a:prstGeom prst="rect">
            <a:avLst/>
          </a:prstGeom>
          <a:noFill/>
          <a:extLst>
            <a:ext uri="{909E8E84-426E-40DD-AFC4-6F175D3DCCD1}">
              <a14:hiddenFill xmlns:a14="http://schemas.microsoft.com/office/drawing/2010/main" xmlns="">
                <a:solidFill>
                  <a:srgbClr val="FFFFFF"/>
                </a:solidFill>
              </a14:hiddenFill>
            </a:ext>
          </a:extLst>
        </p:spPr>
      </p:pic>
      <p:sp>
        <p:nvSpPr>
          <p:cNvPr id="9" name="TextBox 8"/>
          <p:cNvSpPr txBox="1"/>
          <p:nvPr/>
        </p:nvSpPr>
        <p:spPr>
          <a:xfrm>
            <a:off x="0" y="312738"/>
            <a:ext cx="9144000" cy="461665"/>
          </a:xfrm>
          <a:prstGeom prst="rect">
            <a:avLst/>
          </a:prstGeom>
          <a:solidFill>
            <a:schemeClr val="tx1"/>
          </a:solidFill>
        </p:spPr>
        <p:txBody>
          <a:bodyPr wrap="square" rtlCol="0">
            <a:spAutoFit/>
          </a:bodyPr>
          <a:lstStyle/>
          <a:p>
            <a:r>
              <a:rPr lang="en-US" sz="2400" dirty="0" smtClean="0">
                <a:solidFill>
                  <a:schemeClr val="bg1"/>
                </a:solidFill>
                <a:latin typeface="+mj-lt"/>
              </a:rPr>
              <a:t>Workshop Exercise:</a:t>
            </a:r>
            <a:endParaRPr lang="en-US" sz="1400" dirty="0">
              <a:solidFill>
                <a:schemeClr val="bg1"/>
              </a:solidFill>
              <a:latin typeface="+mj-lt"/>
            </a:endParaRPr>
          </a:p>
        </p:txBody>
      </p:sp>
    </p:spTree>
    <p:extLst>
      <p:ext uri="{BB962C8B-B14F-4D97-AF65-F5344CB8AC3E}">
        <p14:creationId xmlns:p14="http://schemas.microsoft.com/office/powerpoint/2010/main" xmlns="" val="5065530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p:cNvSpPr txBox="1">
            <a:spLocks/>
          </p:cNvSpPr>
          <p:nvPr/>
        </p:nvSpPr>
        <p:spPr bwMode="auto">
          <a:xfrm>
            <a:off x="6553200" y="6248400"/>
            <a:ext cx="2133600" cy="457200"/>
          </a:xfrm>
          <a:prstGeom prst="rect">
            <a:avLst/>
          </a:prstGeom>
          <a:noFill/>
          <a:ln w="9525">
            <a:noFill/>
            <a:miter lim="800000"/>
            <a:headEnd/>
            <a:tailEnd/>
          </a:ln>
        </p:spPr>
        <p:txBody>
          <a:bodyPr anchor="b">
            <a:prstTxWarp prst="textNoShape">
              <a:avLst/>
            </a:prstTxWarp>
          </a:bodyPr>
          <a:lstStyle/>
          <a:p>
            <a:pPr algn="r"/>
            <a:fld id="{EF9B6C14-1328-43FA-987D-A7BF648C62F1}" type="slidenum">
              <a:rPr lang="en-US" sz="1200">
                <a:solidFill>
                  <a:srgbClr val="FFFFFF"/>
                </a:solidFill>
              </a:rPr>
              <a:pPr algn="r"/>
              <a:t>13</a:t>
            </a:fld>
            <a:endParaRPr lang="en-US" sz="1200" dirty="0">
              <a:solidFill>
                <a:srgbClr val="FFFFFF"/>
              </a:solidFill>
            </a:endParaRPr>
          </a:p>
        </p:txBody>
      </p:sp>
      <p:sp>
        <p:nvSpPr>
          <p:cNvPr id="15" name="Rectangle 2"/>
          <p:cNvSpPr txBox="1">
            <a:spLocks noChangeArrowheads="1"/>
          </p:cNvSpPr>
          <p:nvPr/>
        </p:nvSpPr>
        <p:spPr bwMode="auto">
          <a:xfrm>
            <a:off x="685800" y="685800"/>
            <a:ext cx="6705600" cy="609600"/>
          </a:xfrm>
          <a:prstGeom prst="rect">
            <a:avLst/>
          </a:prstGeom>
          <a:noFill/>
          <a:ln w="9525">
            <a:noFill/>
            <a:miter lim="800000"/>
            <a:headEnd/>
            <a:tailEnd/>
          </a:ln>
        </p:spPr>
        <p:txBody>
          <a:bodyPr anchor="b">
            <a:prstTxWarp prst="textNoShape">
              <a:avLst/>
            </a:prstTxWarp>
          </a:bodyPr>
          <a:lstStyle/>
          <a:p>
            <a:pPr>
              <a:defRPr/>
            </a:pPr>
            <a:r>
              <a:rPr lang="en-US" sz="3200" dirty="0" smtClean="0">
                <a:solidFill>
                  <a:srgbClr val="0F6BAD"/>
                </a:solidFill>
                <a:latin typeface="Arial"/>
                <a:ea typeface="+mj-ea"/>
                <a:cs typeface="+mj-cs"/>
              </a:rPr>
              <a:t>Brand </a:t>
            </a:r>
            <a:r>
              <a:rPr lang="en-US" sz="3200" dirty="0">
                <a:solidFill>
                  <a:srgbClr val="0F6BAD"/>
                </a:solidFill>
                <a:latin typeface="Arial"/>
                <a:ea typeface="+mj-ea"/>
                <a:cs typeface="+mj-cs"/>
              </a:rPr>
              <a:t>Profile</a:t>
            </a:r>
          </a:p>
        </p:txBody>
      </p:sp>
      <p:graphicFrame>
        <p:nvGraphicFramePr>
          <p:cNvPr id="17" name="Group 4"/>
          <p:cNvGraphicFramePr>
            <a:graphicFrameLocks noGrp="1"/>
          </p:cNvGraphicFramePr>
          <p:nvPr>
            <p:extLst>
              <p:ext uri="{D42A27DB-BD31-4B8C-83A1-F6EECF244321}">
                <p14:modId xmlns:p14="http://schemas.microsoft.com/office/powerpoint/2010/main" xmlns="" val="3170345699"/>
              </p:ext>
            </p:extLst>
          </p:nvPr>
        </p:nvGraphicFramePr>
        <p:xfrm>
          <a:off x="457200" y="2152162"/>
          <a:ext cx="8305800" cy="1734038"/>
        </p:xfrm>
        <a:graphic>
          <a:graphicData uri="http://schemas.openxmlformats.org/drawingml/2006/table">
            <a:tbl>
              <a:tblPr/>
              <a:tblGrid>
                <a:gridCol w="2201384"/>
                <a:gridCol w="6104416"/>
              </a:tblGrid>
              <a:tr h="457200">
                <a:tc>
                  <a:txBody>
                    <a:bodyPr/>
                    <a:lstStyle/>
                    <a:p>
                      <a:pPr marL="0" marR="0" lvl="0" indent="0" algn="l" defTabSz="8763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pitchFamily="34" charset="0"/>
                          <a:cs typeface="Arial" pitchFamily="34" charset="0"/>
                        </a:rPr>
                        <a:t>Strategic </a:t>
                      </a:r>
                      <a:r>
                        <a:rPr kumimoji="0" lang="en-US" sz="1600" b="1" i="0" u="none" strike="noStrike" cap="none" normalizeH="0" baseline="0" dirty="0" smtClean="0">
                          <a:ln>
                            <a:noFill/>
                          </a:ln>
                          <a:solidFill>
                            <a:schemeClr val="tx1"/>
                          </a:solidFill>
                          <a:effectLst/>
                          <a:latin typeface="Arial" pitchFamily="34" charset="0"/>
                          <a:cs typeface="Arial" pitchFamily="34" charset="0"/>
                        </a:rPr>
                        <a:t>Target: </a:t>
                      </a:r>
                      <a:endParaRPr kumimoji="0" lang="en-US" sz="1600" b="1" i="0" u="none" strike="noStrike" cap="none" normalizeH="0" baseline="0" dirty="0" smtClean="0">
                        <a:ln>
                          <a:noFill/>
                        </a:ln>
                        <a:solidFill>
                          <a:schemeClr val="tx1"/>
                        </a:solidFill>
                        <a:effectLst/>
                        <a:latin typeface="Arial" pitchFamily="34" charset="0"/>
                        <a:cs typeface="Arial" pitchFamily="34" charset="0"/>
                      </a:endParaRPr>
                    </a:p>
                  </a:txBody>
                  <a:tcPr anchor="ctr" horzOverflow="overflow">
                    <a:lnL cap="flat">
                      <a:noFill/>
                    </a:lnL>
                    <a:lnR>
                      <a:noFill/>
                    </a:lnR>
                    <a:lnT cap="flat">
                      <a:noFill/>
                    </a:lnT>
                    <a:lnB>
                      <a:noFill/>
                    </a:lnB>
                    <a:lnTlToBr>
                      <a:noFill/>
                    </a:lnTlToBr>
                    <a:lnBlToTr>
                      <a:noFill/>
                    </a:lnBlToTr>
                    <a:noFill/>
                  </a:tcPr>
                </a:tc>
                <a:tc>
                  <a:txBody>
                    <a:bodyPr/>
                    <a:lstStyle/>
                    <a:p>
                      <a:pPr marL="0" marR="0" lvl="0" indent="0" algn="l" defTabSz="876300" rtl="0" eaLnBrk="1" fontAlgn="base" latinLnBrk="0" hangingPunct="1">
                        <a:lnSpc>
                          <a:spcPct val="100000"/>
                        </a:lnSpc>
                        <a:spcBef>
                          <a:spcPct val="20000"/>
                        </a:spcBef>
                        <a:spcAft>
                          <a:spcPct val="0"/>
                        </a:spcAft>
                        <a:buClrTx/>
                        <a:buSzTx/>
                        <a:buFontTx/>
                        <a:buNone/>
                        <a:tabLst/>
                        <a:defRPr/>
                      </a:pPr>
                      <a:r>
                        <a:rPr lang="en-US" sz="1800" b="1" i="0" kern="1200" baseline="0" dirty="0" smtClean="0">
                          <a:solidFill>
                            <a:schemeClr val="accent6">
                              <a:lumMod val="75000"/>
                            </a:schemeClr>
                          </a:solidFill>
                          <a:effectLst/>
                          <a:latin typeface="+mn-lt"/>
                          <a:ea typeface="+mn-ea"/>
                          <a:cs typeface="+mn-cs"/>
                        </a:rPr>
                        <a:t>Who are you going </a:t>
                      </a:r>
                      <a:r>
                        <a:rPr lang="en-US" sz="1800" b="1" i="0" kern="1200" baseline="0" dirty="0" smtClean="0">
                          <a:solidFill>
                            <a:schemeClr val="accent6">
                              <a:lumMod val="75000"/>
                            </a:schemeClr>
                          </a:solidFill>
                          <a:effectLst/>
                          <a:latin typeface="+mn-lt"/>
                          <a:ea typeface="+mn-ea"/>
                          <a:cs typeface="+mn-cs"/>
                        </a:rPr>
                        <a:t>after?</a:t>
                      </a:r>
                    </a:p>
                  </a:txBody>
                  <a:tcPr anchor="ctr" horzOverflow="overflow">
                    <a:lnL>
                      <a:noFill/>
                    </a:lnL>
                    <a:lnR cap="flat">
                      <a:noFill/>
                    </a:lnR>
                    <a:lnT cap="flat">
                      <a:noFill/>
                    </a:lnT>
                    <a:lnB>
                      <a:noFill/>
                    </a:lnB>
                    <a:lnTlToBr>
                      <a:noFill/>
                    </a:lnTlToBr>
                    <a:lnBlToTr>
                      <a:noFill/>
                    </a:lnBlToTr>
                    <a:noFill/>
                  </a:tcPr>
                </a:tc>
              </a:tr>
              <a:tr h="377610">
                <a:tc>
                  <a:txBody>
                    <a:bodyPr/>
                    <a:lstStyle/>
                    <a:p>
                      <a:pPr marL="0" marR="0" lvl="0" indent="0" algn="l" defTabSz="8763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pitchFamily="34" charset="0"/>
                          <a:cs typeface="Arial" pitchFamily="34" charset="0"/>
                        </a:rPr>
                        <a:t>Functional Promise:</a:t>
                      </a:r>
                    </a:p>
                  </a:txBody>
                  <a:tcPr anchor="ctr" horzOverflow="overflow">
                    <a:lnL cap="flat">
                      <a:noFill/>
                    </a:lnL>
                    <a:lnR>
                      <a:noFill/>
                    </a:lnR>
                    <a:lnT>
                      <a:noFill/>
                    </a:lnT>
                    <a:lnB>
                      <a:noFill/>
                    </a:lnB>
                    <a:lnTlToBr>
                      <a:noFill/>
                    </a:lnTlToBr>
                    <a:lnBlToTr>
                      <a:noFill/>
                    </a:lnBlToTr>
                    <a:noFill/>
                  </a:tcPr>
                </a:tc>
                <a:tc>
                  <a:txBody>
                    <a:bodyPr/>
                    <a:lstStyle/>
                    <a:p>
                      <a:pPr marL="0" marR="0" lvl="0" indent="0" algn="l" defTabSz="876300" rtl="0" eaLnBrk="1" fontAlgn="base" latinLnBrk="0" hangingPunct="1">
                        <a:lnSpc>
                          <a:spcPct val="100000"/>
                        </a:lnSpc>
                        <a:spcBef>
                          <a:spcPct val="20000"/>
                        </a:spcBef>
                        <a:spcAft>
                          <a:spcPct val="0"/>
                        </a:spcAft>
                        <a:buClrTx/>
                        <a:buSzTx/>
                        <a:buFontTx/>
                        <a:buNone/>
                        <a:tabLst/>
                        <a:defRPr/>
                      </a:pPr>
                      <a:r>
                        <a:rPr kumimoji="0" lang="en-US" sz="1800" b="1" i="0" u="none" strike="noStrike" cap="none" normalizeH="0" baseline="0" dirty="0" smtClean="0">
                          <a:ln>
                            <a:noFill/>
                          </a:ln>
                          <a:solidFill>
                            <a:schemeClr val="accent6">
                              <a:lumMod val="75000"/>
                            </a:schemeClr>
                          </a:solidFill>
                          <a:effectLst/>
                          <a:latin typeface="+mn-lt"/>
                          <a:cs typeface="Arial" pitchFamily="34" charset="0"/>
                        </a:rPr>
                        <a:t>What literal benefit will they get from your product / service?</a:t>
                      </a:r>
                    </a:p>
                  </a:txBody>
                  <a:tcPr anchor="ctr" horzOverflow="overflow">
                    <a:lnL>
                      <a:noFill/>
                    </a:lnL>
                    <a:lnR cap="flat">
                      <a:noFill/>
                    </a:lnR>
                    <a:lnT>
                      <a:noFill/>
                    </a:lnT>
                    <a:lnB>
                      <a:noFill/>
                    </a:lnB>
                    <a:lnTlToBr>
                      <a:noFill/>
                    </a:lnTlToBr>
                    <a:lnBlToTr>
                      <a:noFill/>
                    </a:lnBlToTr>
                    <a:noFill/>
                  </a:tcPr>
                </a:tc>
              </a:tr>
              <a:tr h="429768">
                <a:tc>
                  <a:txBody>
                    <a:bodyPr/>
                    <a:lstStyle/>
                    <a:p>
                      <a:pPr marL="0" marR="0" lvl="0" indent="0" algn="l" defTabSz="8763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pitchFamily="34" charset="0"/>
                          <a:cs typeface="Arial" pitchFamily="34" charset="0"/>
                        </a:rPr>
                        <a:t>Emotional Promise:</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l" defTabSz="876300" rtl="0" eaLnBrk="1" fontAlgn="base" latinLnBrk="0" hangingPunct="1">
                        <a:lnSpc>
                          <a:spcPct val="100000"/>
                        </a:lnSpc>
                        <a:spcBef>
                          <a:spcPct val="20000"/>
                        </a:spcBef>
                        <a:spcAft>
                          <a:spcPct val="0"/>
                        </a:spcAft>
                        <a:buClrTx/>
                        <a:buSzTx/>
                        <a:buFontTx/>
                        <a:buNone/>
                        <a:tabLst/>
                        <a:defRPr/>
                      </a:pPr>
                      <a:r>
                        <a:rPr kumimoji="0" lang="en-US" sz="1800" b="1" i="0" u="none" strike="noStrike" cap="none" normalizeH="0" baseline="0" dirty="0" smtClean="0">
                          <a:ln>
                            <a:noFill/>
                          </a:ln>
                          <a:solidFill>
                            <a:schemeClr val="accent6">
                              <a:lumMod val="75000"/>
                            </a:schemeClr>
                          </a:solidFill>
                          <a:effectLst/>
                          <a:latin typeface="+mn-lt"/>
                          <a:cs typeface="Arial" pitchFamily="34" charset="0"/>
                        </a:rPr>
                        <a:t>How will your product / service make them feel?</a:t>
                      </a:r>
                    </a:p>
                  </a:txBody>
                  <a:tcPr anchor="ctr" horzOverflow="overflow">
                    <a:lnL>
                      <a:noFill/>
                    </a:lnL>
                    <a:lnR cap="flat">
                      <a:noFill/>
                    </a:lnR>
                    <a:lnT>
                      <a:noFill/>
                    </a:lnT>
                    <a:lnB cap="flat">
                      <a:noFill/>
                    </a:lnB>
                    <a:lnTlToBr>
                      <a:noFill/>
                    </a:lnTlToBr>
                    <a:lnBlToTr>
                      <a:noFill/>
                    </a:lnBlToTr>
                    <a:noFill/>
                  </a:tcPr>
                </a:tc>
              </a:tr>
              <a:tr h="469460">
                <a:tc>
                  <a:txBody>
                    <a:bodyPr/>
                    <a:lstStyle/>
                    <a:p>
                      <a:pPr marL="0" marR="0" lvl="0" indent="0" algn="l" defTabSz="8763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pitchFamily="34" charset="0"/>
                          <a:cs typeface="Arial" pitchFamily="34" charset="0"/>
                        </a:rPr>
                        <a:t>Brand Promise:</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l" defTabSz="876300" rtl="0" eaLnBrk="1" fontAlgn="base" latinLnBrk="0" hangingPunct="1">
                        <a:lnSpc>
                          <a:spcPct val="100000"/>
                        </a:lnSpc>
                        <a:spcBef>
                          <a:spcPct val="20000"/>
                        </a:spcBef>
                        <a:spcAft>
                          <a:spcPct val="0"/>
                        </a:spcAft>
                        <a:buClrTx/>
                        <a:buSzTx/>
                        <a:buFontTx/>
                        <a:buNone/>
                        <a:tabLst/>
                        <a:defRPr/>
                      </a:pPr>
                      <a:r>
                        <a:rPr kumimoji="0" lang="en-US" sz="1800" b="1" i="0" u="none" strike="noStrike" cap="none" normalizeH="0" baseline="0" dirty="0" smtClean="0">
                          <a:ln>
                            <a:noFill/>
                          </a:ln>
                          <a:solidFill>
                            <a:schemeClr val="accent6">
                              <a:lumMod val="75000"/>
                            </a:schemeClr>
                          </a:solidFill>
                          <a:effectLst/>
                          <a:latin typeface="+mn-lt"/>
                          <a:cs typeface="Arial" pitchFamily="34" charset="0"/>
                        </a:rPr>
                        <a:t>Their overall experience with your brand.</a:t>
                      </a:r>
                    </a:p>
                  </a:txBody>
                  <a:tcPr anchor="ctr" horzOverflow="overflow">
                    <a:lnL>
                      <a:noFill/>
                    </a:lnL>
                    <a:lnR cap="flat">
                      <a:noFill/>
                    </a:lnR>
                    <a:lnT>
                      <a:noFill/>
                    </a:lnT>
                    <a:lnB cap="flat">
                      <a:noFill/>
                    </a:lnB>
                    <a:lnTlToBr>
                      <a:noFill/>
                    </a:lnTlToBr>
                    <a:lnBlToTr>
                      <a:noFill/>
                    </a:lnBlToTr>
                    <a:noFill/>
                  </a:tcPr>
                </a:tc>
              </a:tr>
            </a:tbl>
          </a:graphicData>
        </a:graphic>
      </p:graphicFrame>
      <p:sp>
        <p:nvSpPr>
          <p:cNvPr id="21518" name="Text Box 21"/>
          <p:cNvSpPr txBox="1">
            <a:spLocks noChangeArrowheads="1"/>
          </p:cNvSpPr>
          <p:nvPr/>
        </p:nvSpPr>
        <p:spPr bwMode="auto">
          <a:xfrm>
            <a:off x="3848834" y="1676400"/>
            <a:ext cx="1522533" cy="369332"/>
          </a:xfrm>
          <a:prstGeom prst="rect">
            <a:avLst/>
          </a:prstGeom>
          <a:noFill/>
          <a:ln w="9525">
            <a:noFill/>
            <a:miter lim="800000"/>
            <a:headEnd/>
            <a:tailEnd/>
          </a:ln>
        </p:spPr>
        <p:txBody>
          <a:bodyPr wrap="none" anchor="ctr">
            <a:prstTxWarp prst="textNoShape">
              <a:avLst/>
            </a:prstTxWarp>
            <a:spAutoFit/>
          </a:bodyPr>
          <a:lstStyle/>
          <a:p>
            <a:pPr algn="ctr"/>
            <a:r>
              <a:rPr lang="en-US" b="1" dirty="0">
                <a:solidFill>
                  <a:srgbClr val="000000"/>
                </a:solidFill>
              </a:rPr>
              <a:t>PROPOSITION</a:t>
            </a:r>
          </a:p>
        </p:txBody>
      </p:sp>
      <p:graphicFrame>
        <p:nvGraphicFramePr>
          <p:cNvPr id="19" name="Group 22"/>
          <p:cNvGraphicFramePr>
            <a:graphicFrameLocks noGrp="1"/>
          </p:cNvGraphicFramePr>
          <p:nvPr>
            <p:extLst>
              <p:ext uri="{D42A27DB-BD31-4B8C-83A1-F6EECF244321}">
                <p14:modId xmlns:p14="http://schemas.microsoft.com/office/powerpoint/2010/main" xmlns="" val="2342745396"/>
              </p:ext>
            </p:extLst>
          </p:nvPr>
        </p:nvGraphicFramePr>
        <p:xfrm>
          <a:off x="457201" y="4120896"/>
          <a:ext cx="8305798" cy="2081565"/>
        </p:xfrm>
        <a:graphic>
          <a:graphicData uri="http://schemas.openxmlformats.org/drawingml/2006/table">
            <a:tbl>
              <a:tblPr/>
              <a:tblGrid>
                <a:gridCol w="848402"/>
                <a:gridCol w="2747923"/>
                <a:gridCol w="2397550"/>
                <a:gridCol w="2311923"/>
              </a:tblGrid>
              <a:tr h="518379">
                <a:tc rowSpan="2">
                  <a:txBody>
                    <a:bodyPr/>
                    <a:lstStyle/>
                    <a:p>
                      <a:pPr marL="0" marR="0" lvl="0" indent="0" algn="l" defTabSz="876300" rtl="0" eaLnBrk="1" fontAlgn="base" latinLnBrk="0" hangingPunct="1">
                        <a:lnSpc>
                          <a:spcPct val="100000"/>
                        </a:lnSpc>
                        <a:spcBef>
                          <a:spcPct val="20000"/>
                        </a:spcBef>
                        <a:spcAft>
                          <a:spcPct val="0"/>
                        </a:spcAft>
                        <a:buClrTx/>
                        <a:buSzTx/>
                        <a:buFontTx/>
                        <a:buNone/>
                        <a:tabLst/>
                      </a:pPr>
                      <a:endParaRPr kumimoji="0" lang="en-GB" sz="2800" b="1" i="0" u="none" strike="noStrike" cap="none" normalizeH="0" baseline="0" dirty="0" smtClean="0">
                        <a:ln>
                          <a:noFill/>
                        </a:ln>
                        <a:solidFill>
                          <a:schemeClr val="tx1"/>
                        </a:solidFill>
                        <a:effectLst/>
                        <a:latin typeface="Arial" pitchFamily="34" charset="0"/>
                        <a:cs typeface="Arial" pitchFamily="34" charset="0"/>
                      </a:endParaRPr>
                    </a:p>
                  </a:txBody>
                  <a:tcPr vert="eaVert"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763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Performance </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763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Imagery &amp; Values</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763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Symbols &amp; Associations</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80525">
                <a:tc vMerge="1">
                  <a:txBody>
                    <a:bodyPr/>
                    <a:lstStyle/>
                    <a:p>
                      <a:endParaRPr lang="en-US"/>
                    </a:p>
                  </a:txBody>
                  <a:tcPr/>
                </a:tc>
                <a:tc>
                  <a:txBody>
                    <a:bodyPr/>
                    <a:lstStyle/>
                    <a:p>
                      <a:pPr marL="285750" marR="0" lvl="0" indent="-285750" algn="l" defTabSz="876300" rtl="0" eaLnBrk="1" fontAlgn="base" latinLnBrk="0" hangingPunct="1">
                        <a:lnSpc>
                          <a:spcPct val="100000"/>
                        </a:lnSpc>
                        <a:spcBef>
                          <a:spcPct val="20000"/>
                        </a:spcBef>
                        <a:spcAft>
                          <a:spcPct val="0"/>
                        </a:spcAft>
                        <a:buClrTx/>
                        <a:buSzTx/>
                        <a:buFont typeface="Arial" pitchFamily="34" charset="0"/>
                        <a:buChar char="•"/>
                        <a:tabLst/>
                        <a:defRPr/>
                      </a:pPr>
                      <a:r>
                        <a:rPr kumimoji="0" lang="en-US" sz="1800" b="1" i="0" u="none" strike="noStrike" cap="none" normalizeH="0" baseline="0" dirty="0" smtClean="0">
                          <a:ln>
                            <a:noFill/>
                          </a:ln>
                          <a:solidFill>
                            <a:schemeClr val="accent6">
                              <a:lumMod val="75000"/>
                            </a:schemeClr>
                          </a:solidFill>
                          <a:effectLst/>
                          <a:latin typeface="+mn-lt"/>
                          <a:cs typeface="Arial" pitchFamily="34" charset="0"/>
                        </a:rPr>
                        <a:t>Core Themes</a:t>
                      </a:r>
                    </a:p>
                    <a:p>
                      <a:pPr marL="0" marR="0" lvl="0" indent="0" algn="l" defTabSz="876300" rtl="0" eaLnBrk="1" fontAlgn="base" latinLnBrk="0" hangingPunct="1">
                        <a:lnSpc>
                          <a:spcPct val="100000"/>
                        </a:lnSpc>
                        <a:spcBef>
                          <a:spcPct val="20000"/>
                        </a:spcBef>
                        <a:spcAft>
                          <a:spcPct val="0"/>
                        </a:spcAft>
                        <a:buClrTx/>
                        <a:buSzTx/>
                        <a:buFont typeface="Arial" panose="020B0604020202020204" pitchFamily="34" charset="0"/>
                        <a:buNone/>
                        <a:tabLst/>
                        <a:defRPr/>
                      </a:pPr>
                      <a:endParaRPr kumimoji="0" lang="en-US" sz="1800" b="1" i="0" u="none" strike="noStrike" cap="none" normalizeH="0" baseline="0" dirty="0" smtClean="0">
                        <a:ln>
                          <a:noFill/>
                        </a:ln>
                        <a:solidFill>
                          <a:schemeClr val="accent6">
                            <a:lumMod val="75000"/>
                          </a:schemeClr>
                        </a:solidFill>
                        <a:effectLst/>
                        <a:latin typeface="+mn-lt"/>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111125" marR="0" lvl="0" indent="-111125" algn="l" defTabSz="876300" rtl="0" eaLnBrk="1" fontAlgn="base" latinLnBrk="0" hangingPunct="1">
                        <a:lnSpc>
                          <a:spcPct val="100000"/>
                        </a:lnSpc>
                        <a:spcBef>
                          <a:spcPct val="20000"/>
                        </a:spcBef>
                        <a:spcAft>
                          <a:spcPct val="0"/>
                        </a:spcAft>
                        <a:buClrTx/>
                        <a:buSzTx/>
                        <a:buFont typeface="Arial" pitchFamily="34" charset="0"/>
                        <a:buChar char="•"/>
                        <a:tabLst/>
                      </a:pPr>
                      <a:r>
                        <a:rPr kumimoji="0" lang="en-US" sz="1800" b="1" i="0" u="none" strike="noStrike" cap="none" normalizeH="0" baseline="0" dirty="0" smtClean="0">
                          <a:ln>
                            <a:noFill/>
                          </a:ln>
                          <a:solidFill>
                            <a:schemeClr val="accent6">
                              <a:lumMod val="75000"/>
                            </a:schemeClr>
                          </a:solidFill>
                          <a:effectLst/>
                          <a:latin typeface="+mn-lt"/>
                          <a:cs typeface="Arial" pitchFamily="34" charset="0"/>
                        </a:rPr>
                        <a:t>Core Themes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285750" marR="0" lvl="0" indent="-285750" algn="l" defTabSz="876300" rtl="0" eaLnBrk="1" fontAlgn="base" latinLnBrk="0" hangingPunct="1">
                        <a:lnSpc>
                          <a:spcPct val="100000"/>
                        </a:lnSpc>
                        <a:spcBef>
                          <a:spcPct val="20000"/>
                        </a:spcBef>
                        <a:spcAft>
                          <a:spcPct val="0"/>
                        </a:spcAft>
                        <a:buClrTx/>
                        <a:buSzTx/>
                        <a:buFont typeface="Arial" panose="020B0604020202020204" pitchFamily="34" charset="0"/>
                        <a:buChar char="•"/>
                        <a:tabLst/>
                        <a:defRPr/>
                      </a:pPr>
                      <a:r>
                        <a:rPr kumimoji="0" lang="en-US" sz="1800" b="1" i="0" u="none" strike="noStrike" cap="none" normalizeH="0" baseline="0" dirty="0" smtClean="0">
                          <a:ln>
                            <a:noFill/>
                          </a:ln>
                          <a:solidFill>
                            <a:schemeClr val="accent6">
                              <a:lumMod val="75000"/>
                            </a:schemeClr>
                          </a:solidFill>
                          <a:effectLst/>
                          <a:latin typeface="+mn-lt"/>
                          <a:cs typeface="Arial" pitchFamily="34" charset="0"/>
                        </a:rPr>
                        <a:t>Logo</a:t>
                      </a:r>
                    </a:p>
                    <a:p>
                      <a:pPr marL="0" marR="0" lvl="0" indent="0" algn="l" defTabSz="876300" rtl="0" eaLnBrk="1" fontAlgn="base" latinLnBrk="0" hangingPunct="1">
                        <a:lnSpc>
                          <a:spcPct val="100000"/>
                        </a:lnSpc>
                        <a:spcBef>
                          <a:spcPct val="20000"/>
                        </a:spcBef>
                        <a:spcAft>
                          <a:spcPct val="0"/>
                        </a:spcAft>
                        <a:buClrTx/>
                        <a:buSzTx/>
                        <a:buFontTx/>
                        <a:buNone/>
                        <a:tabLst/>
                      </a:pPr>
                      <a:endParaRPr kumimoji="0" lang="en-GB" sz="1800" b="1" i="0" u="none" strike="noStrike" cap="none" normalizeH="0" baseline="0" dirty="0" smtClean="0">
                        <a:ln>
                          <a:noFill/>
                        </a:ln>
                        <a:solidFill>
                          <a:schemeClr val="accent6">
                            <a:lumMod val="75000"/>
                          </a:schemeClr>
                        </a:solidFill>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1535" name="Text Box 38"/>
          <p:cNvSpPr txBox="1">
            <a:spLocks noChangeArrowheads="1"/>
          </p:cNvSpPr>
          <p:nvPr/>
        </p:nvSpPr>
        <p:spPr bwMode="auto">
          <a:xfrm rot="-5400000">
            <a:off x="74868" y="4881096"/>
            <a:ext cx="1588576" cy="523220"/>
          </a:xfrm>
          <a:prstGeom prst="rect">
            <a:avLst/>
          </a:prstGeom>
          <a:noFill/>
          <a:ln w="9525">
            <a:noFill/>
            <a:miter lim="800000"/>
            <a:headEnd/>
            <a:tailEnd/>
          </a:ln>
        </p:spPr>
        <p:txBody>
          <a:bodyPr wrap="none">
            <a:prstTxWarp prst="textNoShape">
              <a:avLst/>
            </a:prstTxWarp>
            <a:spAutoFit/>
          </a:bodyPr>
          <a:lstStyle/>
          <a:p>
            <a:pPr algn="ctr"/>
            <a:r>
              <a:rPr lang="en-US" sz="2800" b="1" dirty="0">
                <a:solidFill>
                  <a:srgbClr val="000000"/>
                </a:solidFill>
              </a:rPr>
              <a:t>SUPPORT</a:t>
            </a:r>
          </a:p>
        </p:txBody>
      </p:sp>
      <p:sp>
        <p:nvSpPr>
          <p:cNvPr id="9" name="Rectangle 8"/>
          <p:cNvSpPr/>
          <p:nvPr/>
        </p:nvSpPr>
        <p:spPr>
          <a:xfrm>
            <a:off x="457200" y="1600200"/>
            <a:ext cx="8305800" cy="2514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23452158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Building Your Brand is all about </a:t>
            </a:r>
            <a:br>
              <a:rPr lang="en-US" dirty="0" smtClean="0"/>
            </a:br>
            <a:r>
              <a:rPr lang="en-US" b="1" dirty="0" smtClean="0"/>
              <a:t>FOCUS </a:t>
            </a:r>
            <a:r>
              <a:rPr lang="en-US" dirty="0" smtClean="0"/>
              <a:t>&amp; </a:t>
            </a:r>
            <a:r>
              <a:rPr lang="en-US" b="1" dirty="0" smtClean="0"/>
              <a:t>DIFFERENTIATION</a:t>
            </a:r>
            <a:endParaRPr lang="en-US" b="1" dirty="0"/>
          </a:p>
        </p:txBody>
      </p:sp>
      <p:pic>
        <p:nvPicPr>
          <p:cNvPr id="5124" name="Picture 4" descr="http://nerdywithchildren.com/wp-content/uploads/2013/12/boy-with-magnifying-glass-29eyjol1.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85800" y="1524000"/>
            <a:ext cx="7671654" cy="51054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9667252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www.drsoram.com/images/posts/gettingsun.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343400" y="0"/>
            <a:ext cx="6858000"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1"/>
          <p:cNvSpPr>
            <a:spLocks noGrp="1"/>
          </p:cNvSpPr>
          <p:nvPr>
            <p:ph type="title"/>
          </p:nvPr>
        </p:nvSpPr>
        <p:spPr/>
        <p:txBody>
          <a:bodyPr>
            <a:normAutofit fontScale="90000"/>
          </a:bodyPr>
          <a:lstStyle/>
          <a:p>
            <a:pPr algn="l"/>
            <a:r>
              <a:rPr lang="en-US" dirty="0" smtClean="0"/>
              <a:t>Gaining Exposure is linked to having an</a:t>
            </a:r>
            <a:br>
              <a:rPr lang="en-US" dirty="0" smtClean="0"/>
            </a:br>
            <a:r>
              <a:rPr lang="en-US" b="1" dirty="0" smtClean="0"/>
              <a:t>ACTIVE &amp; ENGAGED NETWORK</a:t>
            </a:r>
            <a:endParaRPr lang="en-US" b="1" dirty="0"/>
          </a:p>
        </p:txBody>
      </p:sp>
      <p:sp>
        <p:nvSpPr>
          <p:cNvPr id="3" name="TextBox 2"/>
          <p:cNvSpPr txBox="1"/>
          <p:nvPr/>
        </p:nvSpPr>
        <p:spPr>
          <a:xfrm>
            <a:off x="152400" y="1828800"/>
            <a:ext cx="4114800" cy="4154984"/>
          </a:xfrm>
          <a:prstGeom prst="rect">
            <a:avLst/>
          </a:prstGeom>
          <a:noFill/>
        </p:spPr>
        <p:txBody>
          <a:bodyPr wrap="square" rtlCol="0">
            <a:spAutoFit/>
          </a:bodyPr>
          <a:lstStyle/>
          <a:p>
            <a:r>
              <a:rPr lang="en-US" sz="2400" dirty="0" smtClean="0"/>
              <a:t>Where are you?</a:t>
            </a:r>
            <a:br>
              <a:rPr lang="en-US" sz="2400" dirty="0" smtClean="0"/>
            </a:br>
            <a:endParaRPr lang="en-US" sz="2400" dirty="0" smtClean="0"/>
          </a:p>
          <a:p>
            <a:r>
              <a:rPr lang="en-US" sz="2400" dirty="0" smtClean="0"/>
              <a:t>Where is everyone else?</a:t>
            </a:r>
          </a:p>
          <a:p>
            <a:r>
              <a:rPr lang="en-US" sz="2400" dirty="0" smtClean="0"/>
              <a:t/>
            </a:r>
            <a:br>
              <a:rPr lang="en-US" sz="2400" dirty="0" smtClean="0"/>
            </a:br>
            <a:r>
              <a:rPr lang="en-US" sz="2400" dirty="0" smtClean="0"/>
              <a:t>Where are your customers?</a:t>
            </a:r>
          </a:p>
          <a:p>
            <a:r>
              <a:rPr lang="en-US" sz="2400" dirty="0" smtClean="0"/>
              <a:t/>
            </a:r>
            <a:br>
              <a:rPr lang="en-US" sz="2400" dirty="0" smtClean="0"/>
            </a:br>
            <a:r>
              <a:rPr lang="en-US" sz="2400" dirty="0" smtClean="0"/>
              <a:t>Are you consistent?</a:t>
            </a:r>
          </a:p>
          <a:p>
            <a:r>
              <a:rPr lang="en-US" sz="2400" dirty="0" smtClean="0"/>
              <a:t/>
            </a:r>
            <a:br>
              <a:rPr lang="en-US" sz="2400" dirty="0" smtClean="0"/>
            </a:br>
            <a:r>
              <a:rPr lang="en-US" sz="2400" dirty="0" smtClean="0"/>
              <a:t>Are you memorable?</a:t>
            </a:r>
          </a:p>
          <a:p>
            <a:r>
              <a:rPr lang="en-US" sz="2400" dirty="0"/>
              <a:t/>
            </a:r>
            <a:br>
              <a:rPr lang="en-US" sz="2400" dirty="0"/>
            </a:br>
            <a:r>
              <a:rPr lang="en-US" sz="2400" dirty="0" smtClean="0"/>
              <a:t>Are you asking?</a:t>
            </a:r>
            <a:endParaRPr lang="en-US" sz="2400" dirty="0"/>
          </a:p>
        </p:txBody>
      </p:sp>
    </p:spTree>
    <p:extLst>
      <p:ext uri="{BB962C8B-B14F-4D97-AF65-F5344CB8AC3E}">
        <p14:creationId xmlns:p14="http://schemas.microsoft.com/office/powerpoint/2010/main" xmlns="" val="9623467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http://www.fightlikeagirlcanoncity.com/wp-content/uploads/2014/01/fish-jump.jpg"/>
          <p:cNvPicPr>
            <a:picLocks noChangeAspect="1" noChangeArrowheads="1"/>
          </p:cNvPicPr>
          <p:nvPr/>
        </p:nvPicPr>
        <p:blipFill>
          <a:blip r:embed="rId2" cstate="print">
            <a:extLst>
              <a:ext uri="{BEBA8EAE-BF5A-486C-A8C5-ECC9F3942E4B}">
                <a14:imgProps xmlns:a14="http://schemas.microsoft.com/office/drawing/2010/main" xmlns="">
                  <a14:imgLayer r:embed="rId3">
                    <a14:imgEffect>
                      <a14:saturation sat="33000"/>
                    </a14:imgEffect>
                  </a14:imgLayer>
                </a14:imgProps>
              </a:ext>
              <a:ext uri="{28A0092B-C50C-407E-A947-70E740481C1C}">
                <a14:useLocalDpi xmlns:a14="http://schemas.microsoft.com/office/drawing/2010/main" xmlns="" val="0"/>
              </a:ext>
            </a:extLst>
          </a:blip>
          <a:srcRect/>
          <a:stretch>
            <a:fillRect/>
          </a:stretch>
        </p:blipFill>
        <p:spPr bwMode="auto">
          <a:xfrm>
            <a:off x="228600" y="1502229"/>
            <a:ext cx="8686800" cy="5067300"/>
          </a:xfrm>
          <a:prstGeom prst="rect">
            <a:avLst/>
          </a:prstGeom>
          <a:noFill/>
          <a:effectLst>
            <a:reflection endPos="65000" dist="50800" dir="5400000" sy="-100000" algn="bl" rotWithShape="0"/>
          </a:effectLst>
          <a:extLst>
            <a:ext uri="{909E8E84-426E-40DD-AFC4-6F175D3DCCD1}">
              <a14:hiddenFill xmlns:a14="http://schemas.microsoft.com/office/drawing/2010/main" xmlns="">
                <a:solidFill>
                  <a:srgbClr val="FFFFFF"/>
                </a:solidFill>
              </a14:hiddenFill>
            </a:ext>
          </a:extLst>
        </p:spPr>
      </p:pic>
      <p:sp>
        <p:nvSpPr>
          <p:cNvPr id="2" name="Title 1"/>
          <p:cNvSpPr>
            <a:spLocks noGrp="1"/>
          </p:cNvSpPr>
          <p:nvPr>
            <p:ph type="title"/>
          </p:nvPr>
        </p:nvSpPr>
        <p:spPr/>
        <p:txBody>
          <a:bodyPr/>
          <a:lstStyle/>
          <a:p>
            <a:pPr algn="l"/>
            <a:r>
              <a:rPr lang="en-US" dirty="0" smtClean="0"/>
              <a:t>Challenges:</a:t>
            </a:r>
            <a:endParaRPr lang="en-US" dirty="0"/>
          </a:p>
        </p:txBody>
      </p:sp>
      <p:sp>
        <p:nvSpPr>
          <p:cNvPr id="3" name="Content Placeholder 2"/>
          <p:cNvSpPr>
            <a:spLocks noGrp="1"/>
          </p:cNvSpPr>
          <p:nvPr>
            <p:ph idx="1"/>
          </p:nvPr>
        </p:nvSpPr>
        <p:spPr>
          <a:xfrm>
            <a:off x="457200" y="1505200"/>
            <a:ext cx="8229600" cy="4525963"/>
          </a:xfrm>
        </p:spPr>
        <p:txBody>
          <a:bodyPr>
            <a:normAutofit/>
          </a:bodyPr>
          <a:lstStyle/>
          <a:p>
            <a:r>
              <a:rPr lang="en-US" sz="2400" dirty="0" smtClean="0"/>
              <a:t>Getting Started</a:t>
            </a:r>
          </a:p>
          <a:p>
            <a:r>
              <a:rPr lang="en-US" sz="2400" dirty="0" smtClean="0"/>
              <a:t>Casting Your Net Wider</a:t>
            </a:r>
          </a:p>
          <a:p>
            <a:r>
              <a:rPr lang="en-US" sz="2400" dirty="0" smtClean="0"/>
              <a:t>Closing the Deal</a:t>
            </a:r>
          </a:p>
        </p:txBody>
      </p:sp>
    </p:spTree>
    <p:extLst>
      <p:ext uri="{BB962C8B-B14F-4D97-AF65-F5344CB8AC3E}">
        <p14:creationId xmlns:p14="http://schemas.microsoft.com/office/powerpoint/2010/main" xmlns="" val="6030980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jpeg;base64,/9j/4AAQSkZJRgABAQAAAQABAAD/2wCEAAkGBxQREhQUExQVFRUVFx4XFhgVGBUYFRceFhUWGBYaFhcYHCogGBolHhcXITEiJSktLi4vGB8zODMsNyotLiwBCgoKDg0OGxAQGy8kHyQsMCwvNCwsLCwyLDQvNCwsLC00LCwsLCwsNCwsLCwsLC4sLDQsLCwsNCwsLC8sLzA0Lf/AABEIANUA7QMBIgACEQEDEQH/xAAbAAEAAgMBAQAAAAAAAAAAAAAABAUBAwYHAv/EADkQAAICAQMCBQMBBgUEAwEAAAECAAMRBBIhBTEGEyJBUTJhcYEUI0KRsdEHUmJyoTOCwfAkQ1MV/8QAGQEBAAMBAQAAAAAAAAAAAAAAAAECBAMF/8QAKREAAgIBAwIFBQEBAAAAAAAAAAECEQMSITFBcQQyUWHwEyKRsdGhFP/aAAwDAQACEQMRAD8A9xiIgCIiAIiIAiIgCIiAIiIAiIgCIiAIiIAiIgCIiAIiIAiIgCIiAIiIAiIgCIiAIiIAiIgCIiAIiIAiIgCIiAIiIAiIgCIiAIiIAiIgCIiAIiIAiIgCIiAIiIAiIgCIiAIiIAiIgCIiAIiIAiIgCIiAImMzMAREQBERAEREAREQBERAEREAREQBERAEREAREQBERAEREAREg9TxgE2+Vg5zkAH25zKzk4xtKwTp82OFBJ7CQtTqfKUHIbOBlmAyftxyTK/r3W/JXlD3wHJGxSf9Xzz2lJ5YxTb6EWjdrdXYzHyxurC+rBwxJwRg/jPHeW6DgTm9V0inW6VK2YqXAYcjdke+3398yk6U2r0dorutZkDLXX3IcMTnvzwMfzmZ+JcKk1afVFbpnoMSF/8A1KfM8rzF8w9lzyce35+0mibVJPgvYiIkgREQBERAEREAREQBERAEREAREQBERAEREAREQDGZS+IaarAFZqg/8IcgEjIyAM8yxv07Nn1sPgLgY4+feUeps02hrU2qDYwJwFNljY5Y574Ge54nLI35a2Ks2arXo19en8prW27y6jCVDsN3xnHEhvpRra/XWKxTuNZbkgqQAxGcZyCZL6Xr96F/KZa7TlN/DfBBB7diR9hKTqutSptQrWAVOpaxgu0Bhja1ZHfttx795xm1FW97+Ig+em9F1Ohve5q01e/P71ciyvPPFfbZ9llXoPEVmv1Fem1Vapl91b1BgeAcqdxPt7j3E19M8cg1lP2a7y9u1rkZnYsRgsQRjnnHPEs/B+o05tssBKogVgtqEOh5Hpb37n+czSlGWmEfK+bKXukjqeneFtPSwcKXcHO+xizZznPwJeSHpOopYCVJwDjLKyj9NwElbxPQxqCX2cex1SS4PqJiZnQkREQBERAEREAREQBERAEREARNGrVyp2MFPyRn8yHrus1UMq2FhuGd207ePkznLJGHm2XqRZZxIuouzUWQB8rkDPDZ+8odX1urRnYELORu217iPvyeM/bPaRLKk/YhyS5Oh1erSpd1jKij3Y4E09M6pVqAWpfeFOCQCBn9RzKDrN2n1umy7+lVDsqnOw4HLheTtzI3h3w5U9SFLGKZJOwsgc5wNw78e35nKeaf1FGKTVepGp3twdoDMyFpOnLXjbu9Pb1N798jPMl9poi3W5c+pRddFWVZnVWHHK7yfgYHtnnnjOJMTXBjycZ+hf4m+5HsJQU9GDai5bgfKJDIASAxPOBggnHPEz55ykksau++3XoUk7Nmnp1V1mX1NYrXtWqqXOPpLE8qc47TiuqOzlhej1LXhWIUup9eQTxjblf+Zb9e67VotQE0+l9tueUV2LA+4y4BxIvW+mX36ckoKbGcFlDEq4bdgYzgcqcfmZp7xa6ru/2RzsidZ1+xQmERUCjjZtDZ7b8gbR98Y5Ml9G6U4ILtYtxbcGVP3RzyFGRggdsnHEl9L6R52lXzGV/QArZO9PT6kLfAPtJHUdAzacU16kUbUCB8jLYUbuScgcDkcy0cblUpdyFHqy4ruS70uuD/APnYAP1GfqH3EkHSL8Y9uOP6TzzovQdcjLXYPMpJ5dbi+Ph0z6lYcEYnob3rWoLtj2+ST9h7ma8c9S+5V3Lxd8mypNoAyTj57zZK2jq6s+zZcpPYtWwU/g/3liJ0jJPglOzMREsSIiIAiIgCIiAIiIAnxYuQQc8jHBwf5jtPoyut01zOW83Yo+lEAyf97Nn/AIkN0QyHX07yPNB1FuywcB25Qjvtc89v6SL0LrDaqs7KjWobaj3ZfeP4jj3z+cc/pJXVVo01LWaj1DszNlmJbjC57fHGJD6f4gAr06102BbW2V7xtGAO/c+wMzydPd0U2RKdkYMGdWFRwUwAi8e6Z9XeQev9S1NOx9NTVdRgZVc+YMd8D2H4lT1bqlj6p1pv8vacHy6zYAMANuI7nJzzmSf2C3ZZZZqLLgAB6UFbt2+orghR/lHecYzTvSt/XsVu9kTyFpAFNCg6lskE7c7gSyk+2Ce35lz0vpI0+BW7+Xj/AKbHco/2k8j8ZxKfR6hbApqTzPKJCpyjV5X6rC2Tk4IGPvJqJZWUcOAN2LKtxIwfcFjncO/HedFOPPPYui+mnUnjHPPHHt98+025lTrOntfaN/FSjgAnLH7j4/M7ZZNKkrvYsyQtddf7wkZHdvnOP7YxOcv6u37VuGmZjxXWXYArkZO1ADjPJJznA5xLrSaXzm8x/wCGz92vsoTKjj5J5z9hLMUKDnHPP/PeRpcltsRycj4rW/y0u2VK9TEpuUtt3qVYg5xkZ3fpOH0OrZLUbUF7dPu2t5p3bx3UKhOO/wDKegeMPENWmBFiWM+0itR9D7xgnPYY/wDM80q0ou2Na6rhfQGJCZIzgEfxHB5mLxEkppJ7nOTqWx1PWtRRTUtumr8pbGKFVLBbMDJyv04HyOZzXXUrsKOnnI4ybC5J2En0qB7DiXfg/wASV6ZLhqT6K2zTuG7a5DHapxnJHI/Wc1odXt1wcvu09jHc5yVasn1ZB9xn9OJznHUrvnp6ES3R6N0rr9e1Fqq3WJWA7BhXUMjuT7gnJ7TTZ4r1XnKn7PWM9lDhi/GSAe6tgE9vaR+n6zQUMRW6XJcgS1eNhK/SSWGAT6hgn4l30Tw3UlvnKp2FfQr/AFVnPK4PcD2+OfaaYuckkn3rp/S272LO3VXbVtRcrjL1MMWD/NtIOCft7/MsqLg6hhyGGR+srNL0Xybt9VjKjZ31E5r7cFB/Cc/EtUQDgcCaopp7l1fU+oiJ0LCIkXXaryxna7f7FLY+5EiUlFWwSpG197VoWVDYR2UcEyur6irAGsWM7nAVgynjuSD2UcciVPVNDZXbUw1d3mHJKnZ5RAPqyDgAc49zM88602vyijl6H03Vtfa7iuhKlT2sJLt91PCnmXmhusKjzDluSxRfSMZ4ye5/HxKW/wDarrsV21+QwKkLgsnHcY5zL1amqqKoo3KvpGSQcD3J5lccZ6rbb+eiIiffTeoLem5c4zjkY7SZKjpXVlYBLQtVvfy8jcB7Ej2lvNGNtxVu2XTtGDK/UdYpQOS4Pl/VjnBPYfn7TbrNOzhgDj0kL+SOCfxKvU9Frq0or3bVVlsZj7lWBYn5J7Ss5Tp6UQ2+hL6jpq9SlYtU7dyuFPdiOVB+w7n8SB1/XVlhS1jVHGRhT3IIHq7Y9uJvtvKAWsLGY+mteF+r5A7f2E5ZNfqE1DPaq2KTty4UAhfasMRgAnG7tmZs+ZqkuvO38aKuRE6n1BtCqI1bdiFsBRVO45yByxPIz7e0eGes2sH86weUTlt3/wBbZBGcc4IB557TR4h1tFgsaw52IatPsUlQxG4jfnDbeR8d5F6BaaKl1AbawbbuYZQgqc8ZGWB7e3qmaU1HIknsUVKVnZa7rVKV+bVfjGEBJBVz3AyRkjvzLvo4Z82uKst9JrJbj7t2P6TzS/RPqt9xpLYw6FUaprADyrbcrux2OJ1vRtd51FHkONOOfQALGJB+ly2MN3P3nfHNudy46e/zuWi9zs5jE0aOt1HrcOfY7dp/BAM35m86kTUWPuC1qMHlnb6R+AOSZUeIutHSUswdbLMgKvpGNxAztHPE+eo9ec2WV0LuNabjwSzZOBtHYD7n9JV6Hw5XSTfrrk86w4TcwCoT/lyfU39pllklK1j/AD0X9OblfBT9fZUqUWYv1N5yxbnyhnhUGeCTgSk0NWoUMVXa9JVq/MVcqxZQUIJ7bWGOPaTdaGpW/V7kCocBkKG247gqsu7Iqr9hgEnvOEu6m19oLLgMQCRnByfcnvMbhUr+fLIOjt6U/kPYFByxLYOa1O7Ycj2bkfgSi1VZrXyt2AW3MuBhWAxlSPYiWvTesMr7WRTWPSychHIJGW5wXHHMjdM1VY1DC9Q9JbaVLYKc4BV/tz9jKVfD/JVu9kd3oddpq3rY6darbKlIAYeXejDADrtwGyPidPq9bcKPNpatFrUl0dc42dxuDent8TkuueDD5Nb6aw3BTtUAqQqk+kqR3IbH8zOiTplDardXqlFjgDUUZUrb6cOCndWPP9pqj9S2nt859+xKvguPDnWRqkJ7EHB+O2Zczl+leH7NJqAaXB07ZDI31LwSMH3AOP0M6ia8WrTU+TpC63ERE6lhMTMrutai5EJoRGb3axtqKPcn3OJEnSshmOoaWx3UpZ5ar3wAWb4A+B/Wc/4rro2N+1JVkqRTY7fvC2OMKo4HvxLLw/1my0YdGcjvYlbV1fp5jbm/IEp/FOg1Op1SnTsAtdeC7Y2oSTvHIyWwF9pmySThqirs5y3Vo3eB+lJp1JS0WlgCdpyqk+3zj3yfiTeuarV0GtxtsrzixVTnBPcc5yB7zmLPE509FgDg6qsBAHHL/vAfpGMkIT+k7Ho976umqx/QSgJCEEbj+c9uOPkn4lMbU4KMLTqyYtcI12PfU7WeTSyEDsxFu0fJIwxx7cS2r1gODhgDjBI45/pI+jSxWdLCGTgo2ACfZlbHGRx+cyclYAAHYDAH2E0xTsujF9oRSx7AZ/l8Sm6po/2hqjYStK5sZewJXaV3n4HPEttRp95XJOAc4HvjtmbHrDDBGR8HtJlHVsQ1fJyXiLrbCs2VVlqlwu85CnccEqPjjBb7zzzW9Zuvqw7hg2TWpQbFXGCyn2HGBnv956/17pI1NBoztRiu4DjKhgWX7ZAxK9PDNFQLMFCLYbCD9OFUhFP+le+PmY8uDJLa7/RSUG2eMoPMKoMsSQBzwN329hOqp1N9iJQK0D72sZ1RcqqkhlUEYBOGP8pX+INVpVaw0VKQBlTg7izPklhnGB7D8THRvFNu+hq6CWRiMKSTYCgDKCRkAkbj9zM+NKLab9hGrJnh3xBrNC7I5LUqxASwZ2jcRncO2Ox9sgzuendSuJO2nTumcq9T4DZOSvI9L55wT7zn+m9bqrTV2ayshhYSKRhmVLyAy8f6lJweRidR0XpdQY2UH924xZW3PIOVYY/9M0QjkTVO1/qEbOhqbIBwRkdj3H5grzn3hmCjJPA7kyBrWZ0LZatVIb0/UwHJGPYGbW6R0bKy3p2oqs/+Oa1DsbL3sG4n4VffsO+eJx/iJqtaz26lwE0q7mWrLgknHJ9snAxwf6y71qX6p2CWhawwBy4IOOWwgxke0qvCnVG1FN9bhGFT+pEUbnVTu3N8+oD9BMTry06OfJC1XVWdUq/ZKKFtA8p9QPSoX+LDcZx2J9/mchqdCFZ281LVrBy1YAQsT9ORwQPkT1U9Co1ztfYr5sH0MT9O0IhTJAAGC36zhOp+Ek0wrp32vaweyxK13FVQnBPPAx7/AGnOUclW910Duim6V1NlsGwVqG3Bsj0hXADbR3HHbvidB4d8MWapSrWCytWIKLsLhcna9bt7E+3Ej+EtVUgrU1587zKi3smQnqOf8uD34kXwr1ZtDqT5TCxNxVzjAsVc4IzyPmQ9Ma1cFpUmTtd4et0VpVXsQY9OCfWuefp+g9uCPeX/AEYaa9jvqu8xMM7u37wL23qyAbtpxnIziSum6+yy1tRoSLVf/rVWEKwYA4DbucH2IyPaffSetJrLQAn7Nq6ydo/hsH8dbfnnv+RENLlXvtfD7Pg50rO30FBRcGw2L/CWwWx8Fh9X5kuadK4KjAK+2DxjHtN09NKkd0IiJIEwy57zMQCJrbmXaqLlm4GfpXHct9vt7zndS2stsKV2LRUpIa5wm5z7+XWeAuf4j8GdYRPO/wDEXpi+YHwPUPfntx+k5ZFtdloY9cqsh9X8H12XeY+pBZiz2udgb0KqgLtwCWGPb5nS9J1SaOuqnay07Rm0Mj4duT5gBymSe/b8Tyv9lHwP+f7yTpelo7AbRzx74OZnjKKdpbmj/ia3PUPF/SXu07hHYnIZOTuDA8YYc7SCR9pa+Hb2s01LNncUGc9849/vJHTtN5VSJknaAOTk/wAzJCIAMAYE0qFS1exkrez6iInQkTXcilSGxtPfPabJV+I9GLdPYpGeMjPbjmQyUrdFb4h6dpXp2/ulAwOCoO0upcDHIJx3lX0jX6LT3W48mvyfQgyqhc43sD8Hjn3nnWr0gDEen+QkcdNQ90U/pM31I3dGleEZ6T4g6NXRp9Rq6jm1wWLKxZc2H6lHYYyfacX0rpepu0bWUE4qdh6WK2HgOSSPqAOcTs/8Oei1+TaWVSr+grztI9wV7TseldLr09QqrGFA7fpz/wC/eJYddNbIx5MVSoz0slqKtzbyUXLdtx2jJxIfiSi2yh66+WswoHYAE+ok/iW9aAAAdgMD9J9TvKGqNWS1tRR9G8PLp63APqdcFh7cYGPxmUHgPwW2iuvexg2R5aY7MpwST8HsP0M7uYlVhgqroRpRz3XdA1iKgdkJsUr5QO4Kh7fA49zInVdRTpl1DVOragUkvW7BnKop9+47/j7ToeqaffVYAWUlSMqdrD8MORPBep9PId8s5JyGJdsn/cc8/rIn9u51x4nPg09N0ZqLU2Fg1gNSFSNgcsNof/KGwR/KZt0rUXPVYNr+Xx8chWGP+ZBbpKkkktknP1H+s7XwJ4TTVO7Wl22AYJYt7EAcn2/8THPDr8vIy+GklZH6ZoLNIaLyGNdihmKngj3Xj3E7HQ6ZX1C3VumpCsOcBbq/gkgDzB7ZOe86DofQvJ05otxYMn24we34MpE8N2abXV2UD9weGAP0gjDAj3HYykMWTGourTatdUZtDR2VNoYZHb/3g/ebJpSgBiw4z3+D9/zN09U7CIiAIiIAnH/4hp6EP5nYTl/HtJaldqs2D7An+kpk8rOuB1kR5h7yz6Kubqx/qH9ZT6jUBGAYMC3b0t/zxxLvwxWzamr0tjcMnacDHyZiSepHpyktLPYBMz53QGnoHjn1ERAE06wZrcf6T/Sbp82jII+0Eo8P6kPWfzNCSb1yl0d9yOACf4W/445lZpbfMGVVz/2MD/IjMwNM9dNHrPgFMaX8sZ005/wWhXSIGBByTgjB7/Bl7vm2HlR5WTzs+4mBMyxQREQDDjieHeIExc/+4/1nuJnifiz06i0HjDH+s45uDV4XllMBPTP8K68V2n/UB/wZ5bTrEYEqwbHfBzier/4XsP2Zz8v/AEA/vOeHzHbxL+w7WYxMBxPqajzxERAEREAREQBERAMYgCZiAIiIAiIgCIiAYjEzEAxiZiIAiIgCIiAJpt0yP9SK35UH+s3RAIQ6VQO1NQ/7F/tJKUqowFAHwBgTZEAxtmYiAIiIAiIgCIiAIiIAiIgCIiAIiIAiIgCIiAIiIAiIgCIiAIiIAiIgCIiAIiIAiIgCIiAIiIAiIgCIiAIiIAiIgCIiAIiIAiIgCIiAIiIAiIgCIiAIiIAiIgH/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5" name="Diagram 4"/>
          <p:cNvGraphicFramePr/>
          <p:nvPr>
            <p:extLst>
              <p:ext uri="{D42A27DB-BD31-4B8C-83A1-F6EECF244321}">
                <p14:modId xmlns:p14="http://schemas.microsoft.com/office/powerpoint/2010/main" xmlns="" val="1124052239"/>
              </p:ext>
            </p:extLst>
          </p:nvPr>
        </p:nvGraphicFramePr>
        <p:xfrm>
          <a:off x="460375" y="457200"/>
          <a:ext cx="8150225" cy="6096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37781779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3400" y="5867400"/>
            <a:ext cx="8153400" cy="461665"/>
          </a:xfrm>
          <a:prstGeom prst="rect">
            <a:avLst/>
          </a:prstGeom>
          <a:noFill/>
        </p:spPr>
        <p:txBody>
          <a:bodyPr wrap="square" rtlCol="0">
            <a:spAutoFit/>
          </a:bodyPr>
          <a:lstStyle/>
          <a:p>
            <a:r>
              <a:rPr lang="en-US" sz="2400" dirty="0" smtClean="0">
                <a:latin typeface="+mj-lt"/>
              </a:rPr>
              <a:t>Building Your Personal Brand</a:t>
            </a:r>
            <a:r>
              <a:rPr lang="en-US" sz="2400" dirty="0" smtClean="0">
                <a:latin typeface="+mj-lt"/>
              </a:rPr>
              <a:t>		                          	10.19.15</a:t>
            </a:r>
            <a:endParaRPr lang="en-US" sz="1400" dirty="0">
              <a:latin typeface="+mj-lt"/>
            </a:endParaRPr>
          </a:p>
        </p:txBody>
      </p:sp>
      <p:pic>
        <p:nvPicPr>
          <p:cNvPr id="25602" name="Picture 2" descr="http://www.jamesbrockbank.co.uk/wp-content/uploads/2013/12/personal-branding.jpg"/>
          <p:cNvPicPr>
            <a:picLocks noChangeAspect="1" noChangeArrowheads="1"/>
          </p:cNvPicPr>
          <p:nvPr/>
        </p:nvPicPr>
        <p:blipFill>
          <a:blip r:embed="rId2" cstate="print"/>
          <a:srcRect/>
          <a:stretch>
            <a:fillRect/>
          </a:stretch>
        </p:blipFill>
        <p:spPr bwMode="auto">
          <a:xfrm>
            <a:off x="-50007" y="914400"/>
            <a:ext cx="9194007" cy="4114800"/>
          </a:xfrm>
          <a:prstGeom prst="rect">
            <a:avLst/>
          </a:prstGeom>
          <a:noFill/>
        </p:spPr>
      </p:pic>
    </p:spTree>
    <p:extLst>
      <p:ext uri="{BB962C8B-B14F-4D97-AF65-F5344CB8AC3E}">
        <p14:creationId xmlns:p14="http://schemas.microsoft.com/office/powerpoint/2010/main" xmlns="" val="18945198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www.tckpublishing.com/wp-content/uploads/2013/05/self-promotion.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33727" y="1676400"/>
            <a:ext cx="6858000" cy="4550486"/>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extBox 3"/>
          <p:cNvSpPr txBox="1"/>
          <p:nvPr/>
        </p:nvSpPr>
        <p:spPr>
          <a:xfrm>
            <a:off x="57656" y="801469"/>
            <a:ext cx="9010143" cy="646331"/>
          </a:xfrm>
          <a:prstGeom prst="rect">
            <a:avLst/>
          </a:prstGeom>
          <a:noFill/>
        </p:spPr>
        <p:txBody>
          <a:bodyPr wrap="square" rtlCol="0">
            <a:spAutoFit/>
          </a:bodyPr>
          <a:lstStyle/>
          <a:p>
            <a:pPr algn="ctr"/>
            <a:r>
              <a:rPr lang="en-US" dirty="0" smtClean="0"/>
              <a:t>You are your best advocate.</a:t>
            </a:r>
            <a:br>
              <a:rPr lang="en-US" dirty="0" smtClean="0"/>
            </a:br>
            <a:r>
              <a:rPr lang="en-US" dirty="0" smtClean="0"/>
              <a:t>It’s time to be bold and deliberate about your work and career.</a:t>
            </a:r>
            <a:endParaRPr lang="en-US" dirty="0"/>
          </a:p>
        </p:txBody>
      </p:sp>
    </p:spTree>
    <p:extLst>
      <p:ext uri="{BB962C8B-B14F-4D97-AF65-F5344CB8AC3E}">
        <p14:creationId xmlns:p14="http://schemas.microsoft.com/office/powerpoint/2010/main" xmlns="" val="10640772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ajeideas.files.wordpress.com/2012/07/hooray.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990599"/>
            <a:ext cx="9144000" cy="5666043"/>
          </a:xfrm>
          <a:prstGeom prst="rect">
            <a:avLst/>
          </a:prstGeom>
          <a:noFill/>
          <a:extLst>
            <a:ext uri="{909E8E84-426E-40DD-AFC4-6F175D3DCCD1}">
              <a14:hiddenFill xmlns:a14="http://schemas.microsoft.com/office/drawing/2010/main" xmlns="">
                <a:solidFill>
                  <a:srgbClr val="FFFFFF"/>
                </a:solidFill>
              </a14:hiddenFill>
            </a:ext>
          </a:extLst>
        </p:spPr>
      </p:pic>
      <p:sp>
        <p:nvSpPr>
          <p:cNvPr id="3" name="TextBox 2"/>
          <p:cNvSpPr txBox="1"/>
          <p:nvPr/>
        </p:nvSpPr>
        <p:spPr>
          <a:xfrm>
            <a:off x="57656" y="801469"/>
            <a:ext cx="9010143" cy="646331"/>
          </a:xfrm>
          <a:prstGeom prst="rect">
            <a:avLst/>
          </a:prstGeom>
          <a:noFill/>
        </p:spPr>
        <p:txBody>
          <a:bodyPr wrap="square" rtlCol="0">
            <a:spAutoFit/>
          </a:bodyPr>
          <a:lstStyle/>
          <a:p>
            <a:pPr algn="ctr"/>
            <a:r>
              <a:rPr lang="en-US" dirty="0" smtClean="0"/>
              <a:t>“The only difference between the professional salesmen and most people is the conscious effort it takes to be good at it.” – August </a:t>
            </a:r>
            <a:r>
              <a:rPr lang="en-US" dirty="0" err="1" smtClean="0"/>
              <a:t>Turak</a:t>
            </a:r>
            <a:r>
              <a:rPr lang="en-US" dirty="0" smtClean="0"/>
              <a:t> (Forbes Magazine)</a:t>
            </a:r>
            <a:endParaRPr lang="en-US" dirty="0"/>
          </a:p>
        </p:txBody>
      </p:sp>
    </p:spTree>
    <p:extLst>
      <p:ext uri="{BB962C8B-B14F-4D97-AF65-F5344CB8AC3E}">
        <p14:creationId xmlns:p14="http://schemas.microsoft.com/office/powerpoint/2010/main" xmlns="" val="27951117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p:cNvGraphicFramePr/>
          <p:nvPr>
            <p:extLst>
              <p:ext uri="{D42A27DB-BD31-4B8C-83A1-F6EECF244321}">
                <p14:modId xmlns:p14="http://schemas.microsoft.com/office/powerpoint/2010/main" xmlns="" val="1923068668"/>
              </p:ext>
            </p:extLst>
          </p:nvPr>
        </p:nvGraphicFramePr>
        <p:xfrm>
          <a:off x="152400" y="1676400"/>
          <a:ext cx="5410200" cy="4953000"/>
        </p:xfrm>
        <a:graphic>
          <a:graphicData uri="http://schemas.openxmlformats.org/drawingml/2006/chart">
            <c:chart xmlns:c="http://schemas.openxmlformats.org/drawingml/2006/chart" xmlns:r="http://schemas.openxmlformats.org/officeDocument/2006/relationships" r:id="rId2"/>
          </a:graphicData>
        </a:graphic>
      </p:graphicFrame>
      <p:sp>
        <p:nvSpPr>
          <p:cNvPr id="6" name="Title 5"/>
          <p:cNvSpPr>
            <a:spLocks noGrp="1"/>
          </p:cNvSpPr>
          <p:nvPr>
            <p:ph type="title"/>
          </p:nvPr>
        </p:nvSpPr>
        <p:spPr/>
        <p:txBody>
          <a:bodyPr>
            <a:noAutofit/>
          </a:bodyPr>
          <a:lstStyle/>
          <a:p>
            <a:r>
              <a:rPr lang="en-US" sz="3200" dirty="0" smtClean="0"/>
              <a:t>The Path to Making a Conscious Effort to be Good at Selling </a:t>
            </a:r>
            <a:r>
              <a:rPr lang="en-US" sz="3200" dirty="0" smtClean="0"/>
              <a:t>Yourself is </a:t>
            </a:r>
            <a:r>
              <a:rPr lang="en-US" sz="3200" dirty="0" smtClean="0"/>
              <a:t>based on P.I.E.</a:t>
            </a:r>
            <a:endParaRPr lang="en-US" sz="3200" dirty="0"/>
          </a:p>
        </p:txBody>
      </p:sp>
      <p:sp>
        <p:nvSpPr>
          <p:cNvPr id="7" name="TextBox 6"/>
          <p:cNvSpPr txBox="1"/>
          <p:nvPr/>
        </p:nvSpPr>
        <p:spPr>
          <a:xfrm>
            <a:off x="5334000" y="2890629"/>
            <a:ext cx="3581400" cy="1938992"/>
          </a:xfrm>
          <a:prstGeom prst="rect">
            <a:avLst/>
          </a:prstGeom>
          <a:noFill/>
        </p:spPr>
        <p:txBody>
          <a:bodyPr wrap="square" rtlCol="0">
            <a:spAutoFit/>
          </a:bodyPr>
          <a:lstStyle/>
          <a:p>
            <a:pPr marL="571500" indent="-571500">
              <a:buFont typeface="Arial" panose="020B0604020202020204" pitchFamily="34" charset="0"/>
              <a:buChar char="•"/>
            </a:pPr>
            <a:r>
              <a:rPr lang="en-US" sz="4000" dirty="0" smtClean="0"/>
              <a:t>Performance</a:t>
            </a:r>
          </a:p>
          <a:p>
            <a:pPr marL="571500" indent="-571500">
              <a:buFont typeface="Arial" panose="020B0604020202020204" pitchFamily="34" charset="0"/>
              <a:buChar char="•"/>
            </a:pPr>
            <a:r>
              <a:rPr lang="en-US" sz="4000" dirty="0" smtClean="0"/>
              <a:t>Image</a:t>
            </a:r>
          </a:p>
          <a:p>
            <a:pPr marL="571500" indent="-571500">
              <a:buFont typeface="Arial" panose="020B0604020202020204" pitchFamily="34" charset="0"/>
              <a:buChar char="•"/>
            </a:pPr>
            <a:r>
              <a:rPr lang="en-US" sz="4000" dirty="0" smtClean="0"/>
              <a:t>Exposure</a:t>
            </a:r>
            <a:endParaRPr lang="en-US" sz="4000" dirty="0"/>
          </a:p>
        </p:txBody>
      </p:sp>
      <p:sp>
        <p:nvSpPr>
          <p:cNvPr id="8" name="TextBox 7"/>
          <p:cNvSpPr txBox="1"/>
          <p:nvPr/>
        </p:nvSpPr>
        <p:spPr>
          <a:xfrm>
            <a:off x="2514600" y="4419600"/>
            <a:ext cx="1905000" cy="1077218"/>
          </a:xfrm>
          <a:prstGeom prst="rect">
            <a:avLst/>
          </a:prstGeom>
          <a:noFill/>
        </p:spPr>
        <p:txBody>
          <a:bodyPr wrap="square" rtlCol="0">
            <a:spAutoFit/>
          </a:bodyPr>
          <a:lstStyle/>
          <a:p>
            <a:pPr algn="ctr"/>
            <a:r>
              <a:rPr lang="en-US" sz="3200" dirty="0" smtClean="0">
                <a:solidFill>
                  <a:schemeClr val="bg1">
                    <a:lumMod val="95000"/>
                  </a:schemeClr>
                </a:solidFill>
              </a:rPr>
              <a:t>60% </a:t>
            </a:r>
            <a:br>
              <a:rPr lang="en-US" sz="3200" dirty="0" smtClean="0">
                <a:solidFill>
                  <a:schemeClr val="bg1">
                    <a:lumMod val="95000"/>
                  </a:schemeClr>
                </a:solidFill>
              </a:rPr>
            </a:br>
            <a:r>
              <a:rPr lang="en-US" sz="3200" dirty="0" smtClean="0">
                <a:solidFill>
                  <a:schemeClr val="bg1">
                    <a:lumMod val="95000"/>
                  </a:schemeClr>
                </a:solidFill>
              </a:rPr>
              <a:t>Exposure</a:t>
            </a:r>
            <a:endParaRPr lang="en-US" sz="3200" dirty="0">
              <a:solidFill>
                <a:schemeClr val="bg1">
                  <a:lumMod val="95000"/>
                </a:schemeClr>
              </a:solidFill>
            </a:endParaRPr>
          </a:p>
        </p:txBody>
      </p:sp>
      <p:sp>
        <p:nvSpPr>
          <p:cNvPr id="9" name="TextBox 8"/>
          <p:cNvSpPr txBox="1"/>
          <p:nvPr/>
        </p:nvSpPr>
        <p:spPr>
          <a:xfrm>
            <a:off x="990600" y="3010226"/>
            <a:ext cx="1524000" cy="830997"/>
          </a:xfrm>
          <a:prstGeom prst="rect">
            <a:avLst/>
          </a:prstGeom>
          <a:noFill/>
        </p:spPr>
        <p:txBody>
          <a:bodyPr wrap="square" rtlCol="0">
            <a:spAutoFit/>
          </a:bodyPr>
          <a:lstStyle/>
          <a:p>
            <a:pPr algn="ctr"/>
            <a:r>
              <a:rPr lang="en-US" sz="2400" dirty="0">
                <a:solidFill>
                  <a:schemeClr val="bg1">
                    <a:lumMod val="95000"/>
                  </a:schemeClr>
                </a:solidFill>
              </a:rPr>
              <a:t>3</a:t>
            </a:r>
            <a:r>
              <a:rPr lang="en-US" sz="2400" dirty="0" smtClean="0">
                <a:solidFill>
                  <a:schemeClr val="bg1">
                    <a:lumMod val="95000"/>
                  </a:schemeClr>
                </a:solidFill>
              </a:rPr>
              <a:t>0% </a:t>
            </a:r>
            <a:br>
              <a:rPr lang="en-US" sz="2400" dirty="0" smtClean="0">
                <a:solidFill>
                  <a:schemeClr val="bg1">
                    <a:lumMod val="95000"/>
                  </a:schemeClr>
                </a:solidFill>
              </a:rPr>
            </a:br>
            <a:r>
              <a:rPr lang="en-US" sz="2400" dirty="0" smtClean="0">
                <a:solidFill>
                  <a:schemeClr val="bg1">
                    <a:lumMod val="95000"/>
                  </a:schemeClr>
                </a:solidFill>
              </a:rPr>
              <a:t>Image</a:t>
            </a:r>
            <a:endParaRPr lang="en-US" sz="2400" dirty="0">
              <a:solidFill>
                <a:schemeClr val="bg1">
                  <a:lumMod val="95000"/>
                </a:schemeClr>
              </a:solidFill>
            </a:endParaRPr>
          </a:p>
        </p:txBody>
      </p:sp>
      <p:sp>
        <p:nvSpPr>
          <p:cNvPr id="10" name="TextBox 9"/>
          <p:cNvSpPr txBox="1"/>
          <p:nvPr/>
        </p:nvSpPr>
        <p:spPr>
          <a:xfrm>
            <a:off x="2286000" y="1940625"/>
            <a:ext cx="1919844" cy="830997"/>
          </a:xfrm>
          <a:prstGeom prst="rect">
            <a:avLst/>
          </a:prstGeom>
          <a:noFill/>
        </p:spPr>
        <p:txBody>
          <a:bodyPr wrap="square" rtlCol="0">
            <a:spAutoFit/>
          </a:bodyPr>
          <a:lstStyle/>
          <a:p>
            <a:pPr algn="ctr"/>
            <a:r>
              <a:rPr lang="en-US" sz="2400" dirty="0" smtClean="0">
                <a:solidFill>
                  <a:schemeClr val="bg1">
                    <a:lumMod val="95000"/>
                  </a:schemeClr>
                </a:solidFill>
              </a:rPr>
              <a:t>10% </a:t>
            </a:r>
            <a:br>
              <a:rPr lang="en-US" sz="2400" dirty="0" smtClean="0">
                <a:solidFill>
                  <a:schemeClr val="bg1">
                    <a:lumMod val="95000"/>
                  </a:schemeClr>
                </a:solidFill>
              </a:rPr>
            </a:br>
            <a:r>
              <a:rPr lang="en-US" sz="2400" dirty="0" smtClean="0">
                <a:solidFill>
                  <a:schemeClr val="bg1">
                    <a:lumMod val="95000"/>
                  </a:schemeClr>
                </a:solidFill>
              </a:rPr>
              <a:t>Performance</a:t>
            </a:r>
            <a:endParaRPr lang="en-US" sz="2400" dirty="0">
              <a:solidFill>
                <a:schemeClr val="bg1">
                  <a:lumMod val="95000"/>
                </a:schemeClr>
              </a:solidFill>
            </a:endParaRPr>
          </a:p>
        </p:txBody>
      </p:sp>
    </p:spTree>
    <p:extLst>
      <p:ext uri="{BB962C8B-B14F-4D97-AF65-F5344CB8AC3E}">
        <p14:creationId xmlns:p14="http://schemas.microsoft.com/office/powerpoint/2010/main" xmlns="" val="4094047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mph" presetSubtype="0" fill="hold" grpId="1" nodeType="clickEffect">
                                  <p:stCondLst>
                                    <p:cond delay="0"/>
                                  </p:stCondLst>
                                  <p:childTnLst>
                                    <p:anim calcmode="discrete" valueType="str">
                                      <p:cBhvr override="childStyle">
                                        <p:cTn id="21" dur="2000" fill="hold"/>
                                        <p:tgtEl>
                                          <p:spTgt spid="8"/>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childTnLst>
                          </p:cTn>
                        </p:par>
                      </p:childTnLst>
                    </p:cTn>
                  </p:par>
                  <p:par>
                    <p:cTn id="22" fill="hold">
                      <p:stCondLst>
                        <p:cond delay="indefinite"/>
                      </p:stCondLst>
                      <p:childTnLst>
                        <p:par>
                          <p:cTn id="23" fill="hold">
                            <p:stCondLst>
                              <p:cond delay="0"/>
                            </p:stCondLst>
                            <p:childTnLst>
                              <p:par>
                                <p:cTn id="24" presetID="26" presetClass="emph" presetSubtype="0" fill="hold" grpId="2" nodeType="clickEffect">
                                  <p:stCondLst>
                                    <p:cond delay="0"/>
                                  </p:stCondLst>
                                  <p:childTnLst>
                                    <p:animEffect transition="out" filter="fade">
                                      <p:cBhvr>
                                        <p:cTn id="25" dur="500" tmFilter="0, 0; .2, .5; .8, .5; 1, 0"/>
                                        <p:tgtEl>
                                          <p:spTgt spid="8"/>
                                        </p:tgtEl>
                                      </p:cBhvr>
                                    </p:animEffect>
                                    <p:animScale>
                                      <p:cBhvr>
                                        <p:cTn id="26" dur="250" autoRev="1" fill="hold"/>
                                        <p:tgtEl>
                                          <p:spTgt spid="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8" grpId="2"/>
      <p:bldP spid="9"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descr="http://1pnz5b3nkisg44kyp548t6yu.wpengine.netdna-cdn.com/wp-content/uploads/2012/09/not-equal.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886200" y="2668487"/>
            <a:ext cx="1511112" cy="1211251"/>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extBox 4"/>
          <p:cNvSpPr txBox="1"/>
          <p:nvPr/>
        </p:nvSpPr>
        <p:spPr>
          <a:xfrm>
            <a:off x="381000" y="2766282"/>
            <a:ext cx="3505200" cy="1015663"/>
          </a:xfrm>
          <a:prstGeom prst="rect">
            <a:avLst/>
          </a:prstGeom>
          <a:noFill/>
        </p:spPr>
        <p:txBody>
          <a:bodyPr wrap="square" rtlCol="0">
            <a:spAutoFit/>
          </a:bodyPr>
          <a:lstStyle/>
          <a:p>
            <a:pPr algn="ctr"/>
            <a:r>
              <a:rPr lang="en-US" sz="6000" dirty="0" smtClean="0"/>
              <a:t>marketing</a:t>
            </a:r>
            <a:endParaRPr lang="en-US" sz="6000" dirty="0"/>
          </a:p>
        </p:txBody>
      </p:sp>
      <p:sp>
        <p:nvSpPr>
          <p:cNvPr id="8" name="TextBox 7"/>
          <p:cNvSpPr txBox="1"/>
          <p:nvPr/>
        </p:nvSpPr>
        <p:spPr>
          <a:xfrm>
            <a:off x="5334000" y="2766282"/>
            <a:ext cx="3505200" cy="1015663"/>
          </a:xfrm>
          <a:prstGeom prst="rect">
            <a:avLst/>
          </a:prstGeom>
          <a:noFill/>
        </p:spPr>
        <p:txBody>
          <a:bodyPr wrap="square" rtlCol="0">
            <a:spAutoFit/>
          </a:bodyPr>
          <a:lstStyle/>
          <a:p>
            <a:pPr algn="ctr"/>
            <a:r>
              <a:rPr lang="en-US" sz="6000" dirty="0" smtClean="0"/>
              <a:t>branding</a:t>
            </a:r>
            <a:endParaRPr lang="en-US" sz="6000" dirty="0"/>
          </a:p>
        </p:txBody>
      </p:sp>
      <p:grpSp>
        <p:nvGrpSpPr>
          <p:cNvPr id="2" name="Group 8"/>
          <p:cNvGrpSpPr/>
          <p:nvPr/>
        </p:nvGrpSpPr>
        <p:grpSpPr>
          <a:xfrm>
            <a:off x="5715000" y="3918595"/>
            <a:ext cx="2667000" cy="1800870"/>
            <a:chOff x="5867400" y="3918595"/>
            <a:chExt cx="2667000" cy="1800870"/>
          </a:xfrm>
        </p:grpSpPr>
        <p:sp>
          <p:nvSpPr>
            <p:cNvPr id="10" name="Down Arrow 9"/>
            <p:cNvSpPr/>
            <p:nvPr/>
          </p:nvSpPr>
          <p:spPr>
            <a:xfrm rot="10800000">
              <a:off x="6991351" y="3918595"/>
              <a:ext cx="419100" cy="1073262"/>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a:p>
          </p:txBody>
        </p:sp>
        <p:sp>
          <p:nvSpPr>
            <p:cNvPr id="7" name="TextBox 6"/>
            <p:cNvSpPr txBox="1"/>
            <p:nvPr/>
          </p:nvSpPr>
          <p:spPr>
            <a:xfrm>
              <a:off x="5867400" y="5257800"/>
              <a:ext cx="2667000" cy="461665"/>
            </a:xfrm>
            <a:prstGeom prst="rect">
              <a:avLst/>
            </a:prstGeom>
            <a:noFill/>
          </p:spPr>
          <p:txBody>
            <a:bodyPr wrap="square" rtlCol="0">
              <a:spAutoFit/>
            </a:bodyPr>
            <a:lstStyle/>
            <a:p>
              <a:pPr algn="ctr"/>
              <a:r>
                <a:rPr lang="en-US" sz="2400" b="1" dirty="0" smtClean="0"/>
                <a:t>First</a:t>
              </a:r>
              <a:endParaRPr lang="en-US" sz="2400" b="1" dirty="0"/>
            </a:p>
          </p:txBody>
        </p:sp>
      </p:grpSp>
      <p:grpSp>
        <p:nvGrpSpPr>
          <p:cNvPr id="3" name="Group 10"/>
          <p:cNvGrpSpPr/>
          <p:nvPr/>
        </p:nvGrpSpPr>
        <p:grpSpPr>
          <a:xfrm>
            <a:off x="647700" y="1143000"/>
            <a:ext cx="2667000" cy="1623282"/>
            <a:chOff x="647700" y="1143000"/>
            <a:chExt cx="2667000" cy="1623282"/>
          </a:xfrm>
        </p:grpSpPr>
        <p:sp>
          <p:nvSpPr>
            <p:cNvPr id="6" name="Down Arrow 5"/>
            <p:cNvSpPr/>
            <p:nvPr/>
          </p:nvSpPr>
          <p:spPr>
            <a:xfrm>
              <a:off x="1771650" y="1693020"/>
              <a:ext cx="419100" cy="1073262"/>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a:p>
          </p:txBody>
        </p:sp>
        <p:sp>
          <p:nvSpPr>
            <p:cNvPr id="12" name="TextBox 11"/>
            <p:cNvSpPr txBox="1"/>
            <p:nvPr/>
          </p:nvSpPr>
          <p:spPr>
            <a:xfrm>
              <a:off x="647700" y="1143000"/>
              <a:ext cx="2667000" cy="461665"/>
            </a:xfrm>
            <a:prstGeom prst="rect">
              <a:avLst/>
            </a:prstGeom>
            <a:noFill/>
          </p:spPr>
          <p:txBody>
            <a:bodyPr wrap="square" rtlCol="0">
              <a:spAutoFit/>
            </a:bodyPr>
            <a:lstStyle/>
            <a:p>
              <a:pPr algn="ctr"/>
              <a:r>
                <a:rPr lang="en-US" sz="2400" b="1" dirty="0" smtClean="0"/>
                <a:t>Second</a:t>
              </a:r>
              <a:endParaRPr lang="en-US" sz="2400" b="1" dirty="0"/>
            </a:p>
          </p:txBody>
        </p:sp>
      </p:grpSp>
    </p:spTree>
    <p:extLst>
      <p:ext uri="{BB962C8B-B14F-4D97-AF65-F5344CB8AC3E}">
        <p14:creationId xmlns:p14="http://schemas.microsoft.com/office/powerpoint/2010/main" xmlns="" val="87641130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7172"/>
                                        </p:tgtEl>
                                        <p:attrNameLst>
                                          <p:attrName>style.visibility</p:attrName>
                                        </p:attrNameLst>
                                      </p:cBhvr>
                                      <p:to>
                                        <p:strVal val="visible"/>
                                      </p:to>
                                    </p:set>
                                    <p:animEffect transition="in" filter="fade">
                                      <p:cBhvr>
                                        <p:cTn id="10" dur="500"/>
                                        <p:tgtEl>
                                          <p:spTgt spid="717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008" y="2369790"/>
            <a:ext cx="8630392" cy="3647152"/>
          </a:xfrm>
          <a:prstGeom prst="rect">
            <a:avLst/>
          </a:prstGeom>
        </p:spPr>
        <p:txBody>
          <a:bodyPr wrap="square">
            <a:spAutoFit/>
          </a:bodyPr>
          <a:lstStyle/>
          <a:p>
            <a:r>
              <a:rPr lang="en-US" sz="3300" dirty="0" smtClean="0"/>
              <a:t>Your </a:t>
            </a:r>
            <a:r>
              <a:rPr lang="en-US" sz="3300" dirty="0"/>
              <a:t>brand is </a:t>
            </a:r>
            <a:r>
              <a:rPr lang="en-US" sz="3300" dirty="0" smtClean="0"/>
              <a:t>your </a:t>
            </a:r>
            <a:r>
              <a:rPr lang="en-US" sz="3300" dirty="0"/>
              <a:t>promise to </a:t>
            </a:r>
            <a:r>
              <a:rPr lang="en-US" sz="3300" dirty="0" smtClean="0"/>
              <a:t>your customer</a:t>
            </a:r>
            <a:r>
              <a:rPr lang="en-US" sz="3300" dirty="0"/>
              <a:t>. </a:t>
            </a:r>
            <a:r>
              <a:rPr lang="en-US" sz="3300" dirty="0" smtClean="0"/>
              <a:t>It </a:t>
            </a:r>
            <a:r>
              <a:rPr lang="en-US" sz="3300" dirty="0"/>
              <a:t>tells them what they can expect from your products and </a:t>
            </a:r>
            <a:r>
              <a:rPr lang="en-US" sz="3300" dirty="0" smtClean="0"/>
              <a:t>services </a:t>
            </a:r>
            <a:r>
              <a:rPr lang="en-US" sz="3300" dirty="0"/>
              <a:t>and it differentiates your offering from that of your competitors. </a:t>
            </a:r>
            <a:endParaRPr lang="en-US" sz="3300" dirty="0" smtClean="0"/>
          </a:p>
          <a:p>
            <a:endParaRPr lang="en-US" sz="3300" dirty="0"/>
          </a:p>
          <a:p>
            <a:r>
              <a:rPr lang="en-US" sz="3300" dirty="0" smtClean="0"/>
              <a:t>Your </a:t>
            </a:r>
            <a:r>
              <a:rPr lang="en-US" sz="3300" dirty="0"/>
              <a:t>brand is derived from who you are, who you want to be and who people perceive you to be</a:t>
            </a:r>
            <a:r>
              <a:rPr lang="en-US" sz="3300" dirty="0" smtClean="0"/>
              <a:t>.</a:t>
            </a:r>
            <a:endParaRPr lang="en-US" sz="3300" dirty="0"/>
          </a:p>
        </p:txBody>
      </p:sp>
      <p:pic>
        <p:nvPicPr>
          <p:cNvPr id="3" name="Picture 2" descr="http://raprehab.com/wp-content/uploads/2014/10/Brand.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676154" y="228600"/>
            <a:ext cx="3848100" cy="2180591"/>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extBox 3"/>
          <p:cNvSpPr txBox="1"/>
          <p:nvPr/>
        </p:nvSpPr>
        <p:spPr>
          <a:xfrm>
            <a:off x="457200" y="6434355"/>
            <a:ext cx="8159338" cy="276999"/>
          </a:xfrm>
          <a:prstGeom prst="rect">
            <a:avLst/>
          </a:prstGeom>
          <a:noFill/>
        </p:spPr>
        <p:txBody>
          <a:bodyPr wrap="square" rtlCol="0">
            <a:spAutoFit/>
          </a:bodyPr>
          <a:lstStyle/>
          <a:p>
            <a:r>
              <a:rPr lang="en-US" sz="1200" i="1" dirty="0" smtClean="0"/>
              <a:t>Source</a:t>
            </a:r>
            <a:r>
              <a:rPr lang="en-US" sz="1200" i="1" dirty="0"/>
              <a:t>:  http://www.entrepreneur.com/encyclopedia/branding</a:t>
            </a:r>
          </a:p>
        </p:txBody>
      </p:sp>
    </p:spTree>
    <p:extLst>
      <p:ext uri="{BB962C8B-B14F-4D97-AF65-F5344CB8AC3E}">
        <p14:creationId xmlns:p14="http://schemas.microsoft.com/office/powerpoint/2010/main" xmlns="" val="26377924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descr="http://www.eonline.com/eol_images/Entire_Site/201383/rs_634x1024-130903132917-634.Kim-Kardashian-Hair-Wedding.mh.090313.jpg"/>
          <p:cNvPicPr>
            <a:picLocks noChangeAspect="1" noChangeArrowheads="1"/>
          </p:cNvPicPr>
          <p:nvPr/>
        </p:nvPicPr>
        <p:blipFill>
          <a:blip r:embed="rId2" cstate="print"/>
          <a:srcRect/>
          <a:stretch>
            <a:fillRect/>
          </a:stretch>
        </p:blipFill>
        <p:spPr bwMode="auto">
          <a:xfrm>
            <a:off x="7271742" y="4038600"/>
            <a:ext cx="1556891" cy="2514600"/>
          </a:xfrm>
          <a:prstGeom prst="rect">
            <a:avLst/>
          </a:prstGeom>
          <a:noFill/>
        </p:spPr>
      </p:pic>
      <p:pic>
        <p:nvPicPr>
          <p:cNvPr id="38916" name="Picture 4" descr="http://49yzp92imhtx8radn224z7y1.wpengine.netdna-cdn.com/wp-content/uploads/2015/08/oprah.jpeg"/>
          <p:cNvPicPr>
            <a:picLocks noChangeAspect="1" noChangeArrowheads="1"/>
          </p:cNvPicPr>
          <p:nvPr/>
        </p:nvPicPr>
        <p:blipFill>
          <a:blip r:embed="rId3" cstate="print"/>
          <a:srcRect/>
          <a:stretch>
            <a:fillRect/>
          </a:stretch>
        </p:blipFill>
        <p:spPr bwMode="auto">
          <a:xfrm>
            <a:off x="228601" y="761998"/>
            <a:ext cx="2438400" cy="2438401"/>
          </a:xfrm>
          <a:prstGeom prst="rect">
            <a:avLst/>
          </a:prstGeom>
          <a:noFill/>
        </p:spPr>
      </p:pic>
      <p:pic>
        <p:nvPicPr>
          <p:cNvPr id="38918" name="Picture 6" descr="http://static3.businessinsider.com/image/5551ef45eab8ea9c672ccbfa/massive-instagram-celebrity-the-fat-jew-is-coming-out-with-a-wine-for-white-girls-this-summer.jpg"/>
          <p:cNvPicPr>
            <a:picLocks noChangeAspect="1" noChangeArrowheads="1"/>
          </p:cNvPicPr>
          <p:nvPr/>
        </p:nvPicPr>
        <p:blipFill>
          <a:blip r:embed="rId4" cstate="print"/>
          <a:srcRect/>
          <a:stretch>
            <a:fillRect/>
          </a:stretch>
        </p:blipFill>
        <p:spPr bwMode="auto">
          <a:xfrm>
            <a:off x="0" y="3390899"/>
            <a:ext cx="4622799" cy="3467101"/>
          </a:xfrm>
          <a:prstGeom prst="rect">
            <a:avLst/>
          </a:prstGeom>
          <a:noFill/>
        </p:spPr>
      </p:pic>
      <p:pic>
        <p:nvPicPr>
          <p:cNvPr id="38920" name="Picture 8" descr="http://www.mactrast.com/wp-content/uploads/2012/12/melinda_gates_lrg.jpg"/>
          <p:cNvPicPr>
            <a:picLocks noChangeAspect="1" noChangeArrowheads="1"/>
          </p:cNvPicPr>
          <p:nvPr/>
        </p:nvPicPr>
        <p:blipFill>
          <a:blip r:embed="rId5" cstate="print"/>
          <a:srcRect/>
          <a:stretch>
            <a:fillRect/>
          </a:stretch>
        </p:blipFill>
        <p:spPr bwMode="auto">
          <a:xfrm>
            <a:off x="5029200" y="228600"/>
            <a:ext cx="3848100" cy="2408381"/>
          </a:xfrm>
          <a:prstGeom prst="rect">
            <a:avLst/>
          </a:prstGeom>
          <a:noFill/>
        </p:spPr>
      </p:pic>
      <p:pic>
        <p:nvPicPr>
          <p:cNvPr id="38921" name="Picture 9"/>
          <p:cNvPicPr>
            <a:picLocks noChangeAspect="1" noChangeArrowheads="1"/>
          </p:cNvPicPr>
          <p:nvPr/>
        </p:nvPicPr>
        <p:blipFill>
          <a:blip r:embed="rId6" cstate="print"/>
          <a:srcRect/>
          <a:stretch>
            <a:fillRect/>
          </a:stretch>
        </p:blipFill>
        <p:spPr bwMode="auto">
          <a:xfrm>
            <a:off x="3733800" y="4114800"/>
            <a:ext cx="2781300" cy="1695450"/>
          </a:xfrm>
          <a:prstGeom prst="rect">
            <a:avLst/>
          </a:prstGeom>
          <a:noFill/>
          <a:ln w="9525">
            <a:noFill/>
            <a:miter lim="800000"/>
            <a:headEnd/>
            <a:tailEnd/>
          </a:ln>
        </p:spPr>
      </p:pic>
      <p:pic>
        <p:nvPicPr>
          <p:cNvPr id="38923" name="Picture 11" descr="http://www.logomaker.com/blog/wp-content/uploads/2012/03/portrait111-e1332173042365.jpg"/>
          <p:cNvPicPr>
            <a:picLocks noChangeAspect="1" noChangeArrowheads="1"/>
          </p:cNvPicPr>
          <p:nvPr/>
        </p:nvPicPr>
        <p:blipFill>
          <a:blip r:embed="rId7" cstate="print"/>
          <a:srcRect/>
          <a:stretch>
            <a:fillRect/>
          </a:stretch>
        </p:blipFill>
        <p:spPr bwMode="auto">
          <a:xfrm>
            <a:off x="3429000" y="2590800"/>
            <a:ext cx="1296537" cy="1447800"/>
          </a:xfrm>
          <a:prstGeom prst="rect">
            <a:avLst/>
          </a:prstGeom>
          <a:noFill/>
        </p:spPr>
      </p:pic>
      <p:sp>
        <p:nvSpPr>
          <p:cNvPr id="8" name="TextBox 7"/>
          <p:cNvSpPr txBox="1"/>
          <p:nvPr/>
        </p:nvSpPr>
        <p:spPr>
          <a:xfrm>
            <a:off x="4572000" y="3581400"/>
            <a:ext cx="1981200" cy="461665"/>
          </a:xfrm>
          <a:prstGeom prst="rect">
            <a:avLst/>
          </a:prstGeom>
          <a:noFill/>
        </p:spPr>
        <p:txBody>
          <a:bodyPr wrap="square" rtlCol="0">
            <a:spAutoFit/>
          </a:bodyPr>
          <a:lstStyle/>
          <a:p>
            <a:pPr algn="ctr"/>
            <a:r>
              <a:rPr lang="en-US" sz="2400" b="1" dirty="0" smtClean="0"/>
              <a:t>Paul Rand</a:t>
            </a:r>
            <a:endParaRPr 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916"/>
                                        </p:tgtEl>
                                        <p:attrNameLst>
                                          <p:attrName>style.visibility</p:attrName>
                                        </p:attrNameLst>
                                      </p:cBhvr>
                                      <p:to>
                                        <p:strVal val="visible"/>
                                      </p:to>
                                    </p:set>
                                    <p:animEffect transition="in" filter="fade">
                                      <p:cBhvr>
                                        <p:cTn id="7" dur="2000"/>
                                        <p:tgtEl>
                                          <p:spTgt spid="389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8920"/>
                                        </p:tgtEl>
                                        <p:attrNameLst>
                                          <p:attrName>style.visibility</p:attrName>
                                        </p:attrNameLst>
                                      </p:cBhvr>
                                      <p:to>
                                        <p:strVal val="visible"/>
                                      </p:to>
                                    </p:set>
                                    <p:animEffect transition="in" filter="fade">
                                      <p:cBhvr>
                                        <p:cTn id="12" dur="2000"/>
                                        <p:tgtEl>
                                          <p:spTgt spid="389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8918"/>
                                        </p:tgtEl>
                                        <p:attrNameLst>
                                          <p:attrName>style.visibility</p:attrName>
                                        </p:attrNameLst>
                                      </p:cBhvr>
                                      <p:to>
                                        <p:strVal val="visible"/>
                                      </p:to>
                                    </p:set>
                                    <p:animEffect transition="in" filter="fade">
                                      <p:cBhvr>
                                        <p:cTn id="17" dur="2000"/>
                                        <p:tgtEl>
                                          <p:spTgt spid="389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8914"/>
                                        </p:tgtEl>
                                        <p:attrNameLst>
                                          <p:attrName>style.visibility</p:attrName>
                                        </p:attrNameLst>
                                      </p:cBhvr>
                                      <p:to>
                                        <p:strVal val="visible"/>
                                      </p:to>
                                    </p:set>
                                    <p:animEffect transition="in" filter="fade">
                                      <p:cBhvr>
                                        <p:cTn id="22" dur="2000"/>
                                        <p:tgtEl>
                                          <p:spTgt spid="389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8921"/>
                                        </p:tgtEl>
                                        <p:attrNameLst>
                                          <p:attrName>style.visibility</p:attrName>
                                        </p:attrNameLst>
                                      </p:cBhvr>
                                      <p:to>
                                        <p:strVal val="visible"/>
                                      </p:to>
                                    </p:set>
                                    <p:animEffect transition="in" filter="fade">
                                      <p:cBhvr>
                                        <p:cTn id="27" dur="2000"/>
                                        <p:tgtEl>
                                          <p:spTgt spid="3892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2000"/>
                                        <p:tgtEl>
                                          <p:spTgt spid="8"/>
                                        </p:tgtEl>
                                      </p:cBhvr>
                                    </p:animEffect>
                                  </p:childTnLst>
                                </p:cTn>
                              </p:par>
                              <p:par>
                                <p:cTn id="33" presetID="10" presetClass="entr" presetSubtype="0" fill="hold" nodeType="withEffect">
                                  <p:stCondLst>
                                    <p:cond delay="0"/>
                                  </p:stCondLst>
                                  <p:childTnLst>
                                    <p:set>
                                      <p:cBhvr>
                                        <p:cTn id="34" dur="1" fill="hold">
                                          <p:stCondLst>
                                            <p:cond delay="0"/>
                                          </p:stCondLst>
                                        </p:cTn>
                                        <p:tgtEl>
                                          <p:spTgt spid="38923"/>
                                        </p:tgtEl>
                                        <p:attrNameLst>
                                          <p:attrName>style.visibility</p:attrName>
                                        </p:attrNameLst>
                                      </p:cBhvr>
                                      <p:to>
                                        <p:strVal val="visible"/>
                                      </p:to>
                                    </p:set>
                                    <p:animEffect transition="in" filter="fade">
                                      <p:cBhvr>
                                        <p:cTn id="35" dur="2000"/>
                                        <p:tgtEl>
                                          <p:spTgt spid="389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008" y="2369790"/>
            <a:ext cx="8630392" cy="600164"/>
          </a:xfrm>
          <a:prstGeom prst="rect">
            <a:avLst/>
          </a:prstGeom>
        </p:spPr>
        <p:txBody>
          <a:bodyPr wrap="square">
            <a:spAutoFit/>
          </a:bodyPr>
          <a:lstStyle/>
          <a:p>
            <a:endParaRPr lang="en-US" sz="3300" dirty="0"/>
          </a:p>
        </p:txBody>
      </p:sp>
      <p:sp>
        <p:nvSpPr>
          <p:cNvPr id="4" name="TextBox 3"/>
          <p:cNvSpPr txBox="1"/>
          <p:nvPr/>
        </p:nvSpPr>
        <p:spPr>
          <a:xfrm>
            <a:off x="457200" y="6434355"/>
            <a:ext cx="8159338" cy="276999"/>
          </a:xfrm>
          <a:prstGeom prst="rect">
            <a:avLst/>
          </a:prstGeom>
          <a:noFill/>
        </p:spPr>
        <p:txBody>
          <a:bodyPr wrap="square" rtlCol="0">
            <a:spAutoFit/>
          </a:bodyPr>
          <a:lstStyle/>
          <a:p>
            <a:r>
              <a:rPr lang="en-US" sz="1200" i="1" dirty="0" smtClean="0"/>
              <a:t>Source</a:t>
            </a:r>
            <a:r>
              <a:rPr lang="en-US" sz="1200" i="1" dirty="0"/>
              <a:t>:  http://www.investopedia.com/terms/b/brand-loyalty.asp</a:t>
            </a:r>
          </a:p>
        </p:txBody>
      </p:sp>
      <p:sp>
        <p:nvSpPr>
          <p:cNvPr id="5" name="Rectangle 4"/>
          <p:cNvSpPr/>
          <p:nvPr/>
        </p:nvSpPr>
        <p:spPr>
          <a:xfrm>
            <a:off x="0" y="934730"/>
            <a:ext cx="6039592" cy="2400657"/>
          </a:xfrm>
          <a:prstGeom prst="rect">
            <a:avLst/>
          </a:prstGeom>
        </p:spPr>
        <p:txBody>
          <a:bodyPr wrap="square">
            <a:spAutoFit/>
          </a:bodyPr>
          <a:lstStyle/>
          <a:p>
            <a:r>
              <a:rPr lang="en-US" sz="3000" dirty="0"/>
              <a:t>When consumers become committed to your brand and make repeat purchases over time. Brand loyalty is a result of consumer behavior and is affected by a person's preferences. </a:t>
            </a:r>
          </a:p>
        </p:txBody>
      </p:sp>
      <p:sp>
        <p:nvSpPr>
          <p:cNvPr id="6" name="AutoShape 2" descr="data:image/jpeg;base64,/9j/4AAQSkZJRgABAQAAAQABAAD/2wCEAAkGBxASEhIUEBAVFBAWFRUUFBQVFA8UEA8QFBQWFhQUFBQYHCggGBolHBQUITEhJSkrLi4uFx8zODMsNygtLisBCgoKDg0OFxAQGi0cICQsLCwsLCwtLCwsLCwsLCwsLCwsLCwsLCwsLCwsLCwsLCwsLCwsLCwsLCwsLCwsLDUtLP/AABEIALcBEwMBIgACEQEDEQH/xAAcAAAABwEBAAAAAAAAAAAAAAAAAgMEBQYHAQj/xAA9EAABAwIDBQYEBAQFBQAAAAABAAIDBBEFITEGEkFRYQcTIjJxkUKBobEUUnLRIzNishWCweHxFiRTosL/xAAbAQADAQEBAQEAAAAAAAAAAAAAAQIDBAUGB//EACgRAAICAQMEAgICAwAAAAAAAAABAhEDBBIxEyFBUWFxBfCR0UKBsf/aAAwDAQACEQMRAD8AxpdTqloJZPIwlT+H7GzPtvZBMCsAJ7SYTNJ5WFabgmwjG2Lm3PVXKh2aY23hCQGTYVsPI+xer1gmw8bLeFXqnw5jeCkIogNAgCDo8CYy2QVpoIQ0ZJg9uakqU5JiHSC4CuoEBBBFe+yBnHmygsdx2KBpc9wAC5jeMBgIGbuSz/EqJ9S68hJ5DgECIrHe0UyEtjjJb+Y5eypdbiUkhvor3PsXvDIKo43gb6c5g7v2SofAxosVfGeastD2gVEVt2EFvr4lTL5rQtndnmyMBtqihvuWnZrtIhmIbJdj+TsvYrQaOua8Ag3WO12yrWnIKUwKtlp7DeJZyOo9ExUa0F1QmE40yQDPPkppjgUAdXHBGQSAjKynadQoWswWN48oVkqmpjHqgZm+Odn0UlzuZqiYx2dysuY7+hXovuwdQkpsPY4aJgeR62hkiNpGkH6JuvRm1OxkUwPhzWW4n2dysJ3CbckAUVdUniGBVEPmYbcwo0hABUF1BAHEF1cQB6CwrZaNgHhCsNNhbG8E8a1KNCQBGxAaBKMajAIzQgQo1iWa1FjSyAG72peAojggwoAfAoyTjK5JLZMQaSUBV3GMbDfC05pXE6h7sm+6gzhhJudUDGoO+bnMqSpKMJOKhLVJUzUDHdPTC2irm2ODtdG7LgrZAFA7Z1QZA8nkUyTz1WQ7r3AcCQtd7OqhromjjZZC55c5zjxJPuVa+z7EXRzbl/Ccx68VIzY62jDhooCpwtxOQVtpW7zQlhTBMZTKbDJWHeaSCrNhWKnJr8nfdSn4YW0VfxehN7tyKALZFIClFXMIq3gAPU/HJdIQSp0TBgzT6pOSaxtQMcRhKWQYEchMQ3kYDqo+egY7UKTeE3cEhlexHZyN4N2j2VDx7s8Y65a2x6LXgER8AOoQB5ixfY6ohJs0ub9VXpYXNNnNIPUL1hV4PG8ZtCrWJ7CQSasHsEAecEFuzuzSD8g9l1AF+a1H3EGJYBAhMNRw1GDUdrUAcaEdCyMAgAhXLJUhEAQAZr1xzbo26iySNaLuNgmAk+AJIwhEmxNo0afnldKQzh4uMuY5KVJN0U4SStiL4lyCLNOShG3NUSLhmSzztQlIgcOi0Z7slmvabnE5MRj7W2T3Bqju543dQD6FNlxSUejMAqw+NpHJS7AqdsDNvQs9ArtE1MBZoyTaoiBTtIPQIbspgnLG2XGBdleGgk6DNIYnMVyEJg3Ed4+Ww4Z5/NSVMQUlJPgqUJR5HDQgUZFKZAm5JlqWsuEIGJBq7uo6FkAFAXd1HshZACXdjkglLLqBESQlY1HTYrEDo63O2X3RxicdvCS7oB976Jbl7K2y9EmAjgKElxV/wgN66n9k3GKzg33g4cQWt+4U9RDWOTLGutTahrGytu3IjIg6tKPU1TIxd7rchxPoFdrkindC7khJM1ubnADqQFFT4m+TJngbz+I/so+cAZuNzzWbyejWOJ+SXqMWJ/ktv/U69vk3U/RMamtcBvTEXGlh9hwUdPijY26qq4jjneOO87wqHJnRDGkWD/Fw52Zs1WXApA9rnDMZC/VQPZ9Qx1ETpnsB/iuay4B3WNDbW+d1foYg0WAVQh5MsuS7ikRpdmlolIWCFlqYDGVUPtAhvE70WlWUZiGO0MJ3Z6mFjvyufGHD/Le6G0uRxhKTqKs8w3HNdJHML09h+J0U5tBNBIeIY6NzgPQZp/3DPyN9ghO+AlGUXUlRlvZbU3hAvpl7LTYU3rsWo6c2mnhiJ0DnxtcfQHNFoNoKKZ27DVQvfwa2RhcfRt7pbldWV0p7d2117okHJBydIJkDdoTbE/5bvS/tmpFEkZdDGnTsoNXWEZtN7clL4RigeAC6z+aNtVD3dPNIGi7QHaDQOFx7XVFGJNFpIj4TqOR5LBraztjNZI1RqkdY4ecXHMa+ycgg5jRUzCcaDwATmp2mm4tNj9CqUzCeL0TC4QkYaoHJ2R+h9EuVqnZg1QRMMVxERABuch05Acyns0ga0ucbAC5VTe50r3PPHQcmjQKJypFQjbHdNUyON3vJ+eXsFMRzkDmOX+6iqeFJ1leGXz4XWSddzetxPisZzt8iuKnNxyR2bYyW8CNDbJBV1WT0Qu9c2OnFd7ogHc+XK6a0UgNjzUmGqFwXJlYbjpLi143XAlpHIjKynKF9x0Ve24w8tAnYOLRJbhwD/sPZKbOYhewJS4ZfMbRZC58e8YjZxFvXkqpNtIA7xElwyN73uFcgLjJZ52gYQWHv2DwuNpBwa7g756etuabFCr7kzDtMHDIgBJVeLi1y5Z9FO7gpPDqKoqHBkbXOceXD15I7lukLVeJvldutuc7C3FTuDbA1c9jN/BjOZLvOR0b+6uOyGw8dNuyTWfMMwPhjP+pVvWsYeznnmfERHZ/CYqWFsUQO6CTnmXOOpKkknDolFoYAQQTTFpzHBM9vmZFI8erWEj7IHFW0jKe0vb6UyPpaN5ZGwlssjTZ8jx5mNcNGjQ2zJB4a5igTfXX7oLyJzc3bP0TS6XHpsahBfb9/IaKRzSHMcWuBuHAkOaRoQRoVow7UZ/wHd3/77e7vvbZdzb+by3/ht8+izdBKGSUboM+kxZ9vUV07/fj4Dyyue4ue4ucTcucSXOJ1JJ1KIggpOg03s12+lbIylrHl8byGxSON3xvOTWucdWk5Z6XHDTYl5QB5ar1FgtSZaeCR3mfFG8+rmAn7rv0uRyTT8HyP53SQxTjkgq3Xa+fY9QQQXWeAJVNOyRjmPaHMcLOB0IPBZttB2fPi3n0bi5mZMR8zf0nj91pyCTSZUZuPB58grpY3AAkWOfRXrBsdBaLmxUltnsU2felpwGzauboJOo5FZgXSQuLXgtcDYg5ELCSaOqM1JGvx4g0jM3Xf8f7q294mf+w9DxWZ0u0VhYlJ1GMmSzWHNxDR6nJLc1wPpqXJpOJ4u2cMEV9zV1xYk8vkuQZJDD6MMaByAHsjzSAIbb7szSS7IdOqAAVnW2mP7srA08H3+iseMVu6wm/BYxjtcZJ3knIZBFX2NIpLubxQhrI2NFrBoH01QVKwfaiN8Mbnvs/ds4X+IZH7LqmmTQ5w3ERuMF/hH2Vlw+tDhZZpO7uJHxg3axxaP08PoprB8TzGadlONov89M17HNcLtcCCOYORWagOpp3xE+V2R5tObT7ELQ8Nq94Kn9oUG7PFIPjaWn1YQR/cfZOXAoOnRY8Frt4C5T7F8PZNE9js2vaWnpfQ/LVUnZ2ssQLq/wALt5iETLsyl7K7AOk8U/gjBIsPO+2RtyC0nDsLhp27sMYaONvM71PFL4e68bfS3tklyuiKVHPOTb7nWrhXWrpVEC0OiOiQ6I6QwIk8Qe1zXZtcC0jmCLFHQQB5cxnDn008sMnnjcWn+oDRw6EWPzTNbR2tbImdn4uBt5o22laNZIRnvAcXN+o9AFi68nLjcJUfoOg1cdVhU1z5+wIIILM7QIIIIAeYPhz6meKGPzyODR0B1cegFz8l6fp4Wsa1jRZrWhoHJrRYfZZ32SbImBn4udtppG2iadY4jq4jg530HqQtIXo6bHtjb8nxf5vWLNmUI91H/vkCCCC6TxQIIFBAHFAbTbLwVjTcbstsnjX0dzCn1xDVgnXB57x/A5qWQslbbkRo4cwUTZ+MfiIb6b49xmty2hwOKrjLXjxDyu4tP7LHMYweeilBc0+Fwc13wuseaxlGjqx5LVGktnAaoOuxFt9VEHFHSM3mHI+4PEHqoCsriDnms7LjAkNqMTjbGfGN4jTistq3Zkg5nM35q7YhUiRm7lp0VHqI7OIVxE7ob3cupcMQV2RtJoYm6SWdzr7rpHFp4Wvb/QKXwyotbNV2CazQAMk5iktpks2jVdjXdm6wEDNR3ahOBDA4WLu9tbjYsdf7BVjCcVMQuTYDMkmwAUHtBtA+qeP/ABsvujmTq4pJMlrvZJ4Tie64FaNheNNLM3ABY9RbxcALknQDMlbBsVsW8bstWLDVsR1J4F/Tomou+wTlFLuXjBrmFhIte5+ROSeFdagV0JUjibtnGoxRWoxTAVi0R0SPRHSGBBBBAAWRdpPZ6Wl9VRMuzN0sLRmw8XxgfDzbw4Zaa6goyY1NUzq0msyaXJvh/tezyggtl297Nmzb09CA2bMvhyDJjxLODXdND045B+Dl7zuu7f329u93uu7zf/LuWvfovMyYpQdM+40muxamG6D+15X77EVqHZv2el5ZVVrLR+aKFwzk5PkB+Hk3jxy1lNguzVsO7PXAOm1ZDkWRHgX8HO6aDrw0tdODT/5S/g8P8p+YtPFgf3L+v7/gCCCC7T5kCCCCAOFBAoIABXAuriBAKb11DFM0slYHNPMaeicFAIApNXsJHH3joHusWn+GbEOI0seB6rN8aw/dJuc+RBut/VJ2/wADD2980WsPFlp1KznE3xZGnTMW3TmOPLooWsi8RVlrBZwDc3afJR9bRloz1P0WaZ1tEIGIJ6Iui4nZNCEMakKOC51sOZUYKkNsHA9bIT4k5w3Wjdb9XeqohsfYzmG7jiWXII5ngT9UzY3glcN3y4C1xyWi7L4XQMeySppw4DM3Mha08CWXsR0slfgbXax52VbKucW1MzLRNzjBGcrho79IWtJChqopGB0LmujtkW2sBytwVJ2r2/EbjDR2fIMnS5FjDyYPiPXT1WlqKOWpZJF7qKmONu9I9rG83EAfVV+r2zpxlEHSHn5We5z+izOWrlmO9NI57jxcSfbkn1A3VZvK/BvHBFcl0j2knectxg6C59ylZayqe28dRuu4eGK39qrbJt1OI8QKzcpezTpx8IveD1DzDH3zgZd3x+UeL0GSkGyjmPcKiU+I81JQVLTqrWUxlh+S2Bw4EIXVSpmNjlvHk2Q2e0aF3wvtz4fNWan8q2i9yMZR2uhxdcumdSoKubkUyS03TX/DoO97/umd/u7nebo7zc5by867YEipOZ9yopkh5n3KKGpNcHqm66vLrJDzPuVpGxVWTCASgRrSCrWCs4qdBQA4RHytGrgPmoOqxEuJDcmD3d1TYz9Vm8no2jifknnV7Od/QJE4kODT7hQDqoDilIa4cSp3s06MScbiLfiaR11CcRVLHeVwPTj7KJZK1wySZp097IeKP0T64FCMq5GaOuORzHvwT6mxKN2RO67kSLH0KtTTM5Y2h+qr2iyPFKQ02DjZ3UW0Vhrq6KFu/I8Nb9T0A4rOdo9oH1bgxjd2EG4v5nHmUptJBji3IyqenlZJcg7vqcvRLzsa4X3nH5q7T4SHDRQOIYaRlZYWd1FYAj/MR0N8kE8fSZnJBPcG1kRiMIL3EaA7o+Wv1uk46VPpo7OA5AE9Sf8AlOIqfJVZmoj/AAGAXzCslbMI4yeFlDYa3dsl8ffenfbhY/IEXUleSIhxSoZvtilexjsiGuIBB4ZJemZZM4GZA/NSMeqKG2SNKy+qfR1TWjqo5soATCSckndN00iLJmXEM9URuJoYDs3V1ebGWivYyPIDRztxd8gr9h/Z9SMA70vldx8RYy/QNz+qag2S8sUUMY04KUoMfHEq/wAGzVCzSlj/AMw3z7uunbMPp2+WCMHpGwH7I6PyS9QvRXsDkdM4OAPdtN78CeAHNXKA+FMZXaJy13hW0I7VRhOW52FqXqIqXA3T6oeompcqJMd2+Fqn3UExyne0P+e0+qrsZSAescrxsLPlu9VQmFXLs9zlIQBr2GMsE9nJ3XW13T9k1gyAS7XIArRqmgKMqsXa1WDEtm2yuLmymO+ZG6HC/G2Yso7/AKBid/MqJD+kMb97rHYzqWWBW5sdzySbsc0Vok7OKQjKWcH9UZ+m6oHF+zmojBdTSiUflI3JPlwPuEODGs0Wdpcctq72Uphe0W+dctFnFRQ1ETy2Vr2OtezgWm3PNHoql8ZvwU8FWma7+La7ikZCDkVSaDGsxnkpZmKggnpdKx1RJVlIHDnbToo6GlDmhw4H2zTqlrwbApLCZh/FHDvXge6mhjqOC4TOvoARopOKVtgjvsQnQroo0uEC5yXVZjE3oglRe4x6pF5HfJSFMMgmDTcn1T6jOVlZJNUsY+SLWgFrmnQgj3XaOTJJVlkEkLTHw2Oou0/JOoZffRN522ff4X5Ho8afT7Jenjvwz0KYN0LkucbAfuVdtltg3OtJVgtZqI/jd+r8o+vopfYPZxkUbZpW3ldmy4/lt4EDmVcbrSMTnnk8I5DE1jQ1jQ1jRYNAsAOQCNdcJXLqzE6SiOcgSkXuQMLK7RO7+EKNldmE/LvCEAMa2SyippU6xF6h3PJQMzTtFd/Fb6qtRlWjtJgLXMJ5qpRPQIesKuPZ1JacjoFSo3qy7Fz7tS3qgDcN9KxPTASZBOKd6AH5cjtckHFHa5AC4cjApAORw5ACeJYdDUM3JmBzeHNp5tPArPsf2DlZd0B71n5chKB6aO+XstHDkYOScUylJrgwCemewkEEWyIORB9ErDVOAsVs2N4FBUtO+0B9snjJw5X5joVk+N4a6BzmOb4wbD+rkR0WMo0bwyWKYfiGZPDQfLUp3hlWe63vzue4ehebfRQ9SzuorDzkWHqf908a4RtYzgxob8wP3Umtk9DMb+mvqnBqDzUKKjca2/mdmeiUgqboFZJX6oJn35XEBbMuDrZhPaVyawDgUrBkbeyoGS1POlJHXFkziHuls8vVAmwRwb7S22eo/UFedi9k97dmqGWaM2tORfyLhyUfsbgfeTFzge6FnE9eDfdaZ3iuMTCc/ArdDeSO+u7y0MhW6AKS3kA5ACpKQkKO56byOQAhK7xBSLzkFEPd4wpGZ2SAInEnJLD6S5uU7dBvFPI2BoQMy7tiiAYy35lmMblqPbHnG39QWVNKBDyNymdn5t2eM9VARuUlh0lnsPJw+6AN+gluxvonVI7NQ2GS3ib6BSdI7NAEkXo7XJo5+aUD0AOQ9GD01D0YPQA7DkcOTUPR2PQA5BUVj+DtqGgiwlb5HH+09FIByMHIasE6MjqsPeJrStLe7NyDzHltz5pvJDvSgfC3xO9eAWmbR4WJm7zR/Ebp/WOSoFTHuggedxz6LBxpnRGdoi5Zi5zs8tB0HFdimNhb0HUlcNPlYccv3KPvBlrZnytHXi5I0setmAyQUbuuOYFxzvqgkBU2cCnBjvYoIKgY4gT+khL3Bo1JAHrwQQTJZq2DUIp4gwZu1cebk77xBBbHKdEi6HrqCADBy5vLiCAOl6Re5BBADS/jCk3ZoIIGKNjsE0negggDNu1vOEeoWTtKCCBCjCnsD9EEEAbNs3PeFnoFP0b80EEDHDn5pQSIIIA73iMyRBBAg/eJWN6CCAF2uRg5BBABg5VXa7BhZ00YsfjH/wBBBBKStDi6ZS53BjetvZRUbzcknM/Rv7lBBYnShQTnnbpyCCCCRR//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data:image/jpeg;base64,/9j/4AAQSkZJRgABAQAAAQABAAD/2wCEAAkGBxASEhIUEBAVFBAWFRUUFBQVFA8UEA8QFBQWFhQUFBQYHCggGBolHBQUITEhJSkrLi4uFx8zODMsNygtLisBCgoKDg0OFxAQGi0cICQsLCwsLCwtLCwsLCwsLCwsLCwsLCwsLCwsLCwsLCwsLCwsLCwsLCwsLCwsLCwsLDUtLP/AABEIALcBEwMBIgACEQEDEQH/xAAcAAAABwEBAAAAAAAAAAAAAAAAAgMEBQYHAQj/xAA9EAABAwIDBQYEBAQFBQAAAAABAAIDBBEFITEGEkFRYQcTIjJxkUKBobEUUnLRIzNishWCweHxFiRTosL/xAAbAQADAQEBAQEAAAAAAAAAAAAAAQIDBAUGB//EACgRAAICAQMEAgICAwAAAAAAAAABAhEDBBIxEyFBUWFxBfCR0UKBsf/aAAwDAQACEQMRAD8AxpdTqloJZPIwlT+H7GzPtvZBMCsAJ7SYTNJ5WFabgmwjG2Lm3PVXKh2aY23hCQGTYVsPI+xer1gmw8bLeFXqnw5jeCkIogNAgCDo8CYy2QVpoIQ0ZJg9uakqU5JiHSC4CuoEBBBFe+yBnHmygsdx2KBpc9wAC5jeMBgIGbuSz/EqJ9S68hJ5DgECIrHe0UyEtjjJb+Y5eypdbiUkhvor3PsXvDIKo43gb6c5g7v2SofAxosVfGeastD2gVEVt2EFvr4lTL5rQtndnmyMBtqihvuWnZrtIhmIbJdj+TsvYrQaOua8Ag3WO12yrWnIKUwKtlp7DeJZyOo9ExUa0F1QmE40yQDPPkppjgUAdXHBGQSAjKynadQoWswWN48oVkqmpjHqgZm+Odn0UlzuZqiYx2dysuY7+hXovuwdQkpsPY4aJgeR62hkiNpGkH6JuvRm1OxkUwPhzWW4n2dysJ3CbckAUVdUniGBVEPmYbcwo0hABUF1BAHEF1cQB6CwrZaNgHhCsNNhbG8E8a1KNCQBGxAaBKMajAIzQgQo1iWa1FjSyAG72peAojggwoAfAoyTjK5JLZMQaSUBV3GMbDfC05pXE6h7sm+6gzhhJudUDGoO+bnMqSpKMJOKhLVJUzUDHdPTC2irm2ODtdG7LgrZAFA7Z1QZA8nkUyTz1WQ7r3AcCQtd7OqhromjjZZC55c5zjxJPuVa+z7EXRzbl/Ccx68VIzY62jDhooCpwtxOQVtpW7zQlhTBMZTKbDJWHeaSCrNhWKnJr8nfdSn4YW0VfxehN7tyKALZFIClFXMIq3gAPU/HJdIQSp0TBgzT6pOSaxtQMcRhKWQYEchMQ3kYDqo+egY7UKTeE3cEhlexHZyN4N2j2VDx7s8Y65a2x6LXgER8AOoQB5ixfY6ohJs0ub9VXpYXNNnNIPUL1hV4PG8ZtCrWJ7CQSasHsEAecEFuzuzSD8g9l1AF+a1H3EGJYBAhMNRw1GDUdrUAcaEdCyMAgAhXLJUhEAQAZr1xzbo26iySNaLuNgmAk+AJIwhEmxNo0afnldKQzh4uMuY5KVJN0U4SStiL4lyCLNOShG3NUSLhmSzztQlIgcOi0Z7slmvabnE5MRj7W2T3Bqju543dQD6FNlxSUejMAqw+NpHJS7AqdsDNvQs9ArtE1MBZoyTaoiBTtIPQIbspgnLG2XGBdleGgk6DNIYnMVyEJg3Ed4+Ww4Z5/NSVMQUlJPgqUJR5HDQgUZFKZAm5JlqWsuEIGJBq7uo6FkAFAXd1HshZACXdjkglLLqBESQlY1HTYrEDo63O2X3RxicdvCS7oB976Jbl7K2y9EmAjgKElxV/wgN66n9k3GKzg33g4cQWt+4U9RDWOTLGutTahrGytu3IjIg6tKPU1TIxd7rchxPoFdrkindC7khJM1ubnADqQFFT4m+TJngbz+I/so+cAZuNzzWbyejWOJ+SXqMWJ/ktv/U69vk3U/RMamtcBvTEXGlh9hwUdPijY26qq4jjneOO87wqHJnRDGkWD/Fw52Zs1WXApA9rnDMZC/VQPZ9Qx1ETpnsB/iuay4B3WNDbW+d1foYg0WAVQh5MsuS7ikRpdmlolIWCFlqYDGVUPtAhvE70WlWUZiGO0MJ3Z6mFjvyufGHD/Le6G0uRxhKTqKs8w3HNdJHML09h+J0U5tBNBIeIY6NzgPQZp/3DPyN9ghO+AlGUXUlRlvZbU3hAvpl7LTYU3rsWo6c2mnhiJ0DnxtcfQHNFoNoKKZ27DVQvfwa2RhcfRt7pbldWV0p7d2117okHJBydIJkDdoTbE/5bvS/tmpFEkZdDGnTsoNXWEZtN7clL4RigeAC6z+aNtVD3dPNIGi7QHaDQOFx7XVFGJNFpIj4TqOR5LBraztjNZI1RqkdY4ecXHMa+ycgg5jRUzCcaDwATmp2mm4tNj9CqUzCeL0TC4QkYaoHJ2R+h9EuVqnZg1QRMMVxERABuch05Acyns0ga0ucbAC5VTe50r3PPHQcmjQKJypFQjbHdNUyON3vJ+eXsFMRzkDmOX+6iqeFJ1leGXz4XWSddzetxPisZzt8iuKnNxyR2bYyW8CNDbJBV1WT0Qu9c2OnFd7ogHc+XK6a0UgNjzUmGqFwXJlYbjpLi143XAlpHIjKynKF9x0Ve24w8tAnYOLRJbhwD/sPZKbOYhewJS4ZfMbRZC58e8YjZxFvXkqpNtIA7xElwyN73uFcgLjJZ52gYQWHv2DwuNpBwa7g756etuabFCr7kzDtMHDIgBJVeLi1y5Z9FO7gpPDqKoqHBkbXOceXD15I7lukLVeJvldutuc7C3FTuDbA1c9jN/BjOZLvOR0b+6uOyGw8dNuyTWfMMwPhjP+pVvWsYeznnmfERHZ/CYqWFsUQO6CTnmXOOpKkknDolFoYAQQTTFpzHBM9vmZFI8erWEj7IHFW0jKe0vb6UyPpaN5ZGwlssjTZ8jx5mNcNGjQ2zJB4a5igTfXX7oLyJzc3bP0TS6XHpsahBfb9/IaKRzSHMcWuBuHAkOaRoQRoVow7UZ/wHd3/77e7vvbZdzb+by3/ht8+izdBKGSUboM+kxZ9vUV07/fj4Dyyue4ue4ucTcucSXOJ1JJ1KIggpOg03s12+lbIylrHl8byGxSON3xvOTWucdWk5Z6XHDTYl5QB5ar1FgtSZaeCR3mfFG8+rmAn7rv0uRyTT8HyP53SQxTjkgq3Xa+fY9QQQXWeAJVNOyRjmPaHMcLOB0IPBZttB2fPi3n0bi5mZMR8zf0nj91pyCTSZUZuPB58grpY3AAkWOfRXrBsdBaLmxUltnsU2felpwGzauboJOo5FZgXSQuLXgtcDYg5ELCSaOqM1JGvx4g0jM3Xf8f7q294mf+w9DxWZ0u0VhYlJ1GMmSzWHNxDR6nJLc1wPpqXJpOJ4u2cMEV9zV1xYk8vkuQZJDD6MMaByAHsjzSAIbb7szSS7IdOqAAVnW2mP7srA08H3+iseMVu6wm/BYxjtcZJ3knIZBFX2NIpLubxQhrI2NFrBoH01QVKwfaiN8Mbnvs/ds4X+IZH7LqmmTQ5w3ERuMF/hH2Vlw+tDhZZpO7uJHxg3axxaP08PoprB8TzGadlONov89M17HNcLtcCCOYORWagOpp3xE+V2R5tObT7ELQ8Nq94Kn9oUG7PFIPjaWn1YQR/cfZOXAoOnRY8Frt4C5T7F8PZNE9js2vaWnpfQ/LVUnZ2ssQLq/wALt5iETLsyl7K7AOk8U/gjBIsPO+2RtyC0nDsLhp27sMYaONvM71PFL4e68bfS3tklyuiKVHPOTb7nWrhXWrpVEC0OiOiQ6I6QwIk8Qe1zXZtcC0jmCLFHQQB5cxnDn008sMnnjcWn+oDRw6EWPzTNbR2tbImdn4uBt5o22laNZIRnvAcXN+o9AFi68nLjcJUfoOg1cdVhU1z5+wIIILM7QIIIIAeYPhz6meKGPzyODR0B1cegFz8l6fp4Wsa1jRZrWhoHJrRYfZZ32SbImBn4udtppG2iadY4jq4jg530HqQtIXo6bHtjb8nxf5vWLNmUI91H/vkCCCC6TxQIIFBAHFAbTbLwVjTcbstsnjX0dzCn1xDVgnXB57x/A5qWQslbbkRo4cwUTZ+MfiIb6b49xmty2hwOKrjLXjxDyu4tP7LHMYweeilBc0+Fwc13wuseaxlGjqx5LVGktnAaoOuxFt9VEHFHSM3mHI+4PEHqoCsriDnms7LjAkNqMTjbGfGN4jTistq3Zkg5nM35q7YhUiRm7lp0VHqI7OIVxE7ob3cupcMQV2RtJoYm6SWdzr7rpHFp4Wvb/QKXwyotbNV2CazQAMk5iktpks2jVdjXdm6wEDNR3ahOBDA4WLu9tbjYsdf7BVjCcVMQuTYDMkmwAUHtBtA+qeP/ABsvujmTq4pJMlrvZJ4Tie64FaNheNNLM3ABY9RbxcALknQDMlbBsVsW8bstWLDVsR1J4F/Tomou+wTlFLuXjBrmFhIte5+ROSeFdagV0JUjibtnGoxRWoxTAVi0R0SPRHSGBBBBAAWRdpPZ6Wl9VRMuzN0sLRmw8XxgfDzbw4Zaa6goyY1NUzq0msyaXJvh/tezyggtl297Nmzb09CA2bMvhyDJjxLODXdND045B+Dl7zuu7f329u93uu7zf/LuWvfovMyYpQdM+40muxamG6D+15X77EVqHZv2el5ZVVrLR+aKFwzk5PkB+Hk3jxy1lNguzVsO7PXAOm1ZDkWRHgX8HO6aDrw0tdODT/5S/g8P8p+YtPFgf3L+v7/gCCCC7T5kCCCCAOFBAoIABXAuriBAKb11DFM0slYHNPMaeicFAIApNXsJHH3joHusWn+GbEOI0seB6rN8aw/dJuc+RBut/VJ2/wADD2980WsPFlp1KznE3xZGnTMW3TmOPLooWsi8RVlrBZwDc3afJR9bRloz1P0WaZ1tEIGIJ6Iui4nZNCEMakKOC51sOZUYKkNsHA9bIT4k5w3Wjdb9XeqohsfYzmG7jiWXII5ngT9UzY3glcN3y4C1xyWi7L4XQMeySppw4DM3Mha08CWXsR0slfgbXax52VbKucW1MzLRNzjBGcrho79IWtJChqopGB0LmujtkW2sBytwVJ2r2/EbjDR2fIMnS5FjDyYPiPXT1WlqKOWpZJF7qKmONu9I9rG83EAfVV+r2zpxlEHSHn5We5z+izOWrlmO9NI57jxcSfbkn1A3VZvK/BvHBFcl0j2knectxg6C59ylZayqe28dRuu4eGK39qrbJt1OI8QKzcpezTpx8IveD1DzDH3zgZd3x+UeL0GSkGyjmPcKiU+I81JQVLTqrWUxlh+S2Bw4EIXVSpmNjlvHk2Q2e0aF3wvtz4fNWan8q2i9yMZR2uhxdcumdSoKubkUyS03TX/DoO97/umd/u7nebo7zc5by867YEipOZ9yopkh5n3KKGpNcHqm66vLrJDzPuVpGxVWTCASgRrSCrWCs4qdBQA4RHytGrgPmoOqxEuJDcmD3d1TYz9Vm8no2jifknnV7Od/QJE4kODT7hQDqoDilIa4cSp3s06MScbiLfiaR11CcRVLHeVwPTj7KJZK1wySZp097IeKP0T64FCMq5GaOuORzHvwT6mxKN2RO67kSLH0KtTTM5Y2h+qr2iyPFKQ02DjZ3UW0Vhrq6KFu/I8Nb9T0A4rOdo9oH1bgxjd2EG4v5nHmUptJBji3IyqenlZJcg7vqcvRLzsa4X3nH5q7T4SHDRQOIYaRlZYWd1FYAj/MR0N8kE8fSZnJBPcG1kRiMIL3EaA7o+Wv1uk46VPpo7OA5AE9Sf8AlOIqfJVZmoj/AAGAXzCslbMI4yeFlDYa3dsl8ffenfbhY/IEXUleSIhxSoZvtilexjsiGuIBB4ZJemZZM4GZA/NSMeqKG2SNKy+qfR1TWjqo5soATCSckndN00iLJmXEM9URuJoYDs3V1ebGWivYyPIDRztxd8gr9h/Z9SMA70vldx8RYy/QNz+qag2S8sUUMY04KUoMfHEq/wAGzVCzSlj/AMw3z7uunbMPp2+WCMHpGwH7I6PyS9QvRXsDkdM4OAPdtN78CeAHNXKA+FMZXaJy13hW0I7VRhOW52FqXqIqXA3T6oeompcqJMd2+Fqn3UExyne0P+e0+qrsZSAescrxsLPlu9VQmFXLs9zlIQBr2GMsE9nJ3XW13T9k1gyAS7XIArRqmgKMqsXa1WDEtm2yuLmymO+ZG6HC/G2Yso7/AKBid/MqJD+kMb97rHYzqWWBW5sdzySbsc0Vok7OKQjKWcH9UZ+m6oHF+zmojBdTSiUflI3JPlwPuEODGs0Wdpcctq72Uphe0W+dctFnFRQ1ETy2Vr2OtezgWm3PNHoql8ZvwU8FWma7+La7ikZCDkVSaDGsxnkpZmKggnpdKx1RJVlIHDnbToo6GlDmhw4H2zTqlrwbApLCZh/FHDvXge6mhjqOC4TOvoARopOKVtgjvsQnQroo0uEC5yXVZjE3oglRe4x6pF5HfJSFMMgmDTcn1T6jOVlZJNUsY+SLWgFrmnQgj3XaOTJJVlkEkLTHw2Oou0/JOoZffRN522ff4X5Ho8afT7Jenjvwz0KYN0LkucbAfuVdtltg3OtJVgtZqI/jd+r8o+vopfYPZxkUbZpW3ldmy4/lt4EDmVcbrSMTnnk8I5DE1jQ1jQ1jRYNAsAOQCNdcJXLqzE6SiOcgSkXuQMLK7RO7+EKNldmE/LvCEAMa2SyippU6xF6h3PJQMzTtFd/Fb6qtRlWjtJgLXMJ5qpRPQIesKuPZ1JacjoFSo3qy7Fz7tS3qgDcN9KxPTASZBOKd6AH5cjtckHFHa5AC4cjApAORw5ACeJYdDUM3JmBzeHNp5tPArPsf2DlZd0B71n5chKB6aO+XstHDkYOScUylJrgwCemewkEEWyIORB9ErDVOAsVs2N4FBUtO+0B9snjJw5X5joVk+N4a6BzmOb4wbD+rkR0WMo0bwyWKYfiGZPDQfLUp3hlWe63vzue4ehebfRQ9SzuorDzkWHqf908a4RtYzgxob8wP3Umtk9DMb+mvqnBqDzUKKjca2/mdmeiUgqboFZJX6oJn35XEBbMuDrZhPaVyawDgUrBkbeyoGS1POlJHXFkziHuls8vVAmwRwb7S22eo/UFedi9k97dmqGWaM2tORfyLhyUfsbgfeTFzge6FnE9eDfdaZ3iuMTCc/ArdDeSO+u7y0MhW6AKS3kA5ACpKQkKO56byOQAhK7xBSLzkFEPd4wpGZ2SAInEnJLD6S5uU7dBvFPI2BoQMy7tiiAYy35lmMblqPbHnG39QWVNKBDyNymdn5t2eM9VARuUlh0lnsPJw+6AN+gluxvonVI7NQ2GS3ib6BSdI7NAEkXo7XJo5+aUD0AOQ9GD01D0YPQA7DkcOTUPR2PQA5BUVj+DtqGgiwlb5HH+09FIByMHIasE6MjqsPeJrStLe7NyDzHltz5pvJDvSgfC3xO9eAWmbR4WJm7zR/Ebp/WOSoFTHuggedxz6LBxpnRGdoi5Zi5zs8tB0HFdimNhb0HUlcNPlYccv3KPvBlrZnytHXi5I0setmAyQUbuuOYFxzvqgkBU2cCnBjvYoIKgY4gT+khL3Bo1JAHrwQQTJZq2DUIp4gwZu1cebk77xBBbHKdEi6HrqCADBy5vLiCAOl6Re5BBADS/jCk3ZoIIGKNjsE0negggDNu1vOEeoWTtKCCBCjCnsD9EEEAbNs3PeFnoFP0b80EEDHDn5pQSIIIA73iMyRBBAg/eJWN6CCAF2uRg5BBABg5VXa7BhZ00YsfjH/wBBBBKStDi6ZS53BjetvZRUbzcknM/Rv7lBBYnShQTnnbpyCCCCRR//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5366" name="Picture 6" descr="http://www.stargroup1.com/sites/default/files/uploads/brand-loyalty-300x257.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190978" y="762000"/>
            <a:ext cx="2846380" cy="2438400"/>
          </a:xfrm>
          <a:prstGeom prst="rect">
            <a:avLst/>
          </a:prstGeom>
          <a:noFill/>
          <a:extLst>
            <a:ext uri="{909E8E84-426E-40DD-AFC4-6F175D3DCCD1}">
              <a14:hiddenFill xmlns:a14="http://schemas.microsoft.com/office/drawing/2010/main" xmlns="">
                <a:solidFill>
                  <a:srgbClr val="FFFFFF"/>
                </a:solidFill>
              </a14:hiddenFill>
            </a:ext>
          </a:extLst>
        </p:spPr>
      </p:pic>
      <p:pic>
        <p:nvPicPr>
          <p:cNvPr id="15368" name="Picture 8" descr="http://www.slate.com/content/dam/slate/articles/business/moneybox/2013/09/130903_$BOX_LoyaltyCards.jpg.CROP.rectangle3-large.jp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85008" y="3886201"/>
            <a:ext cx="3703106" cy="2255766"/>
          </a:xfrm>
          <a:prstGeom prst="rect">
            <a:avLst/>
          </a:prstGeom>
          <a:noFill/>
          <a:extLst>
            <a:ext uri="{909E8E84-426E-40DD-AFC4-6F175D3DCCD1}">
              <a14:hiddenFill xmlns:a14="http://schemas.microsoft.com/office/drawing/2010/main" xmlns="">
                <a:solidFill>
                  <a:srgbClr val="FFFFFF"/>
                </a:solidFill>
              </a14:hiddenFill>
            </a:ext>
          </a:extLst>
        </p:spPr>
      </p:pic>
      <p:sp>
        <p:nvSpPr>
          <p:cNvPr id="8" name="Rectangle 7"/>
          <p:cNvSpPr/>
          <p:nvPr/>
        </p:nvSpPr>
        <p:spPr>
          <a:xfrm>
            <a:off x="3988114" y="4191000"/>
            <a:ext cx="5155886" cy="1815882"/>
          </a:xfrm>
          <a:prstGeom prst="rect">
            <a:avLst/>
          </a:prstGeom>
        </p:spPr>
        <p:txBody>
          <a:bodyPr wrap="square">
            <a:spAutoFit/>
          </a:bodyPr>
          <a:lstStyle/>
          <a:p>
            <a:r>
              <a:rPr lang="en-US" sz="2800" dirty="0"/>
              <a:t>Loyal customers will consistently purchase products from their preferred brands, regardless of convenience or price. </a:t>
            </a:r>
          </a:p>
        </p:txBody>
      </p:sp>
      <p:sp>
        <p:nvSpPr>
          <p:cNvPr id="11" name="TextBox 10"/>
          <p:cNvSpPr txBox="1"/>
          <p:nvPr/>
        </p:nvSpPr>
        <p:spPr>
          <a:xfrm>
            <a:off x="0" y="312738"/>
            <a:ext cx="9144000" cy="461665"/>
          </a:xfrm>
          <a:prstGeom prst="rect">
            <a:avLst/>
          </a:prstGeom>
          <a:solidFill>
            <a:schemeClr val="tx1"/>
          </a:solidFill>
        </p:spPr>
        <p:txBody>
          <a:bodyPr wrap="square" rtlCol="0">
            <a:spAutoFit/>
          </a:bodyPr>
          <a:lstStyle/>
          <a:p>
            <a:r>
              <a:rPr lang="en-US" sz="2400" dirty="0" smtClean="0">
                <a:solidFill>
                  <a:schemeClr val="bg1"/>
                </a:solidFill>
                <a:latin typeface="+mj-lt"/>
              </a:rPr>
              <a:t>The Ultimate:  Brand Loyalty</a:t>
            </a:r>
            <a:endParaRPr lang="en-US" sz="1400" dirty="0">
              <a:solidFill>
                <a:schemeClr val="bg1"/>
              </a:solidFill>
              <a:latin typeface="+mj-lt"/>
            </a:endParaRPr>
          </a:p>
        </p:txBody>
      </p:sp>
    </p:spTree>
    <p:extLst>
      <p:ext uri="{BB962C8B-B14F-4D97-AF65-F5344CB8AC3E}">
        <p14:creationId xmlns:p14="http://schemas.microsoft.com/office/powerpoint/2010/main" xmlns="" val="265669050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306</TotalTime>
  <Words>727</Words>
  <Application>Microsoft Office PowerPoint</Application>
  <PresentationFormat>On-screen Show (4:3)</PresentationFormat>
  <Paragraphs>97</Paragraphs>
  <Slides>17</Slides>
  <Notes>5</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Slide 1</vt:lpstr>
      <vt:lpstr>Slide 2</vt:lpstr>
      <vt:lpstr>Slide 3</vt:lpstr>
      <vt:lpstr>Slide 4</vt:lpstr>
      <vt:lpstr>The Path to Making a Conscious Effort to be Good at Selling Yourself is based on P.I.E.</vt:lpstr>
      <vt:lpstr>Slide 6</vt:lpstr>
      <vt:lpstr>Slide 7</vt:lpstr>
      <vt:lpstr>Slide 8</vt:lpstr>
      <vt:lpstr>Slide 9</vt:lpstr>
      <vt:lpstr>Slide 10</vt:lpstr>
      <vt:lpstr>Slide 11</vt:lpstr>
      <vt:lpstr>Slide 12</vt:lpstr>
      <vt:lpstr>Slide 13</vt:lpstr>
      <vt:lpstr>Building Your Brand is all about  FOCUS &amp; DIFFERENTIATION</vt:lpstr>
      <vt:lpstr>Gaining Exposure is linked to having an ACTIVE &amp; ENGAGED NETWORK</vt:lpstr>
      <vt:lpstr>Challenges:</vt:lpstr>
      <vt:lpstr>Slide 17</vt:lpstr>
    </vt:vector>
  </TitlesOfParts>
  <Company>Kimberly-Clark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Hill, Kendra J</dc:creator>
  <cp:lastModifiedBy>Owner</cp:lastModifiedBy>
  <cp:revision>29</cp:revision>
  <dcterms:created xsi:type="dcterms:W3CDTF">2014-07-23T16:54:31Z</dcterms:created>
  <dcterms:modified xsi:type="dcterms:W3CDTF">2015-10-19T13:21:41Z</dcterms:modified>
</cp:coreProperties>
</file>