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oppins Bold" charset="1" panose="02000000000000000000"/>
      <p:regular r:id="rId25"/>
    </p:embeddedFont>
    <p:embeddedFont>
      <p:font typeface="Poppins Medium" charset="1" panose="02000000000000000000"/>
      <p:regular r:id="rId26"/>
    </p:embeddedFont>
    <p:embeddedFont>
      <p:font typeface="Poppins Light" charset="1" panose="02000000000000000000"/>
      <p:regular r:id="rId27"/>
    </p:embeddedFont>
    <p:embeddedFont>
      <p:font typeface="Canva Sans" charset="1" panose="020B0503030501040103"/>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6.fntdata"/><Relationship Id="rId8" Type="http://schemas.openxmlformats.org/officeDocument/2006/relationships/slide" Target="slides/slide3.xml"/><Relationship Id="rId21" Type="http://schemas.openxmlformats.org/officeDocument/2006/relationships/slide" Target="slides/slide16.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5.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29" Type="http://schemas.openxmlformats.org/officeDocument/2006/relationships/font" Target="fonts/font29.fntdata"/><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slide" Target="slides/slide19.xml"/><Relationship Id="rId6" Type="http://schemas.openxmlformats.org/officeDocument/2006/relationships/slide" Target="slides/slide1.xml"/><Relationship Id="rId32" Type="http://schemas.openxmlformats.org/officeDocument/2006/relationships/customXml" Target="../customXml/item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8.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2.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7.fntdata"/><Relationship Id="rId4" Type="http://schemas.openxmlformats.org/officeDocument/2006/relationships/theme" Target="theme/theme1.xml"/><Relationship Id="rId9" Type="http://schemas.openxmlformats.org/officeDocument/2006/relationships/slide" Target="slides/slide4.xml"/><Relationship Id="rId30" Type="http://schemas.openxmlformats.org/officeDocument/2006/relationships/customXml" Target="../customXml/item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028700" y="1977897"/>
            <a:ext cx="11906250" cy="6331206"/>
            <a:chOff x="0" y="0"/>
            <a:chExt cx="15875000" cy="8441608"/>
          </a:xfrm>
        </p:grpSpPr>
        <p:sp>
          <p:nvSpPr>
            <p:cNvPr name="TextBox 3" id="3"/>
            <p:cNvSpPr txBox="true"/>
            <p:nvPr/>
          </p:nvSpPr>
          <p:spPr>
            <a:xfrm rot="0">
              <a:off x="0" y="1177843"/>
              <a:ext cx="15875000" cy="62833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CARBON CAPTURE AND STORAGE</a:t>
              </a:r>
            </a:p>
          </p:txBody>
        </p:sp>
        <p:sp>
          <p:nvSpPr>
            <p:cNvPr name="TextBox 4" id="4"/>
            <p:cNvSpPr txBox="true"/>
            <p:nvPr/>
          </p:nvSpPr>
          <p:spPr>
            <a:xfrm rot="0">
              <a:off x="0" y="-28575"/>
              <a:ext cx="15875000" cy="75501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WEEK 3</a:t>
              </a:r>
            </a:p>
          </p:txBody>
        </p:sp>
        <p:sp>
          <p:nvSpPr>
            <p:cNvPr name="TextBox 5" id="5"/>
            <p:cNvSpPr txBox="true"/>
            <p:nvPr/>
          </p:nvSpPr>
          <p:spPr>
            <a:xfrm rot="0">
              <a:off x="0" y="7686593"/>
              <a:ext cx="15875000" cy="75501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Lecture 2</a:t>
              </a:r>
            </a:p>
          </p:txBody>
        </p:sp>
      </p:grpSp>
      <p:grpSp>
        <p:nvGrpSpPr>
          <p:cNvPr name="Group 6" id="6"/>
          <p:cNvGrpSpPr/>
          <p:nvPr/>
        </p:nvGrpSpPr>
        <p:grpSpPr>
          <a:xfrm rot="0">
            <a:off x="13818689" y="-155872"/>
            <a:ext cx="4854834" cy="5566072"/>
            <a:chOff x="0" y="0"/>
            <a:chExt cx="6473111" cy="7421429"/>
          </a:xfrm>
        </p:grpSpPr>
        <p:sp>
          <p:nvSpPr>
            <p:cNvPr name="Freeform 7" id="7"/>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4" id="14"/>
          <p:cNvGrpSpPr/>
          <p:nvPr/>
        </p:nvGrpSpPr>
        <p:grpSpPr>
          <a:xfrm rot="0">
            <a:off x="13856789" y="5486400"/>
            <a:ext cx="4854834" cy="5566072"/>
            <a:chOff x="0" y="0"/>
            <a:chExt cx="6473111" cy="7421429"/>
          </a:xfrm>
        </p:grpSpPr>
        <p:sp>
          <p:nvSpPr>
            <p:cNvPr name="Freeform 15" id="15"/>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2" id="22"/>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1440389">
            <a:off x="15353558" y="2391180"/>
            <a:ext cx="1520771" cy="181123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8" id="28"/>
          <p:cNvGrpSpPr/>
          <p:nvPr/>
        </p:nvGrpSpPr>
        <p:grpSpPr>
          <a:xfrm rot="1795201">
            <a:off x="774629" y="9405912"/>
            <a:ext cx="996069" cy="1186318"/>
            <a:chOff x="0" y="0"/>
            <a:chExt cx="6350000" cy="7562850"/>
          </a:xfrm>
        </p:grpSpPr>
        <p:sp>
          <p:nvSpPr>
            <p:cNvPr name="Freeform 29" id="29"/>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0" id="30"/>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1" id="31"/>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269582" y="2032535"/>
            <a:ext cx="13603744" cy="4349072"/>
          </a:xfrm>
          <a:prstGeom prst="rect">
            <a:avLst/>
          </a:prstGeom>
        </p:spPr>
        <p:txBody>
          <a:bodyPr anchor="t" rtlCol="false" tIns="0" lIns="0" bIns="0" rIns="0">
            <a:spAutoFit/>
          </a:bodyPr>
          <a:lstStyle/>
          <a:p>
            <a:pPr algn="l">
              <a:lnSpc>
                <a:spcPts val="3887"/>
              </a:lnSpc>
            </a:pPr>
          </a:p>
          <a:p>
            <a:pPr algn="l">
              <a:lnSpc>
                <a:spcPts val="3887"/>
              </a:lnSpc>
            </a:pP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Geochemical Trapping :Solubility Trapping: CO₂ dissolves in formation water, eliminating buoyant forces. This process is fast initially but slows down as saturation occurs.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Geochemical Trapping: Mineral Trapping: Dissolved CO₂ reacts with rock minerals, forming stable carbonate minerals over thousands of years. This is the most permanent form of CO₂ storage, enhancing long-term security.</a:t>
            </a:r>
          </a:p>
          <a:p>
            <a:pPr algn="ctr">
              <a:lnSpc>
                <a:spcPts val="3887"/>
              </a:lnSpc>
            </a:pPr>
          </a:p>
        </p:txBody>
      </p:sp>
      <p:sp>
        <p:nvSpPr>
          <p:cNvPr name="TextBox 29" id="29"/>
          <p:cNvSpPr txBox="true"/>
          <p:nvPr/>
        </p:nvSpPr>
        <p:spPr>
          <a:xfrm rot="0">
            <a:off x="2176137" y="1216385"/>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MECHANISM OF CO2 STORAGE-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67865" y="1709737"/>
            <a:ext cx="13603744" cy="8721047"/>
          </a:xfrm>
          <a:prstGeom prst="rect">
            <a:avLst/>
          </a:prstGeom>
        </p:spPr>
        <p:txBody>
          <a:bodyPr anchor="t" rtlCol="false" tIns="0" lIns="0" bIns="0" rIns="0">
            <a:spAutoFit/>
          </a:bodyPr>
          <a:lstStyle/>
          <a:p>
            <a:pPr algn="l">
              <a:lnSpc>
                <a:spcPts val="3887"/>
              </a:lnSpc>
            </a:pP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Depleted Oil and Gas Reservoirs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Deep Saline Aquifiers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Unmineable Coal Seams</a:t>
            </a:r>
          </a:p>
          <a:p>
            <a:pPr algn="l">
              <a:lnSpc>
                <a:spcPts val="3887"/>
              </a:lnSpc>
            </a:pPr>
          </a:p>
          <a:p>
            <a:pPr algn="l">
              <a:lnSpc>
                <a:spcPts val="3887"/>
              </a:lnSpc>
            </a:pPr>
            <a:r>
              <a:rPr lang="en-US" sz="2776">
                <a:solidFill>
                  <a:srgbClr val="130502"/>
                </a:solidFill>
                <a:latin typeface="Canva Sans"/>
                <a:ea typeface="Canva Sans"/>
                <a:cs typeface="Canva Sans"/>
                <a:sym typeface="Canva Sans"/>
              </a:rPr>
              <a:t>A)Depleted Oil and Gas Reservoirs-</a:t>
            </a:r>
          </a:p>
          <a:p>
            <a:pPr algn="l">
              <a:lnSpc>
                <a:spcPts val="3887"/>
              </a:lnSpc>
            </a:pP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Abandoned oil and gas fields:</a:t>
            </a:r>
          </a:p>
          <a:p>
            <a:pPr algn="l">
              <a:lnSpc>
                <a:spcPts val="3887"/>
              </a:lnSpc>
            </a:pPr>
            <a:r>
              <a:rPr lang="en-US" sz="2776">
                <a:solidFill>
                  <a:srgbClr val="130502"/>
                </a:solidFill>
                <a:latin typeface="Canva Sans"/>
                <a:ea typeface="Canva Sans"/>
                <a:cs typeface="Canva Sans"/>
                <a:sym typeface="Canva Sans"/>
              </a:rPr>
              <a:t>Depleted oil and gas reservoirs are ideal for CO₂ storage due to their proven long-term integrity, extensive geological characterization, and existing infrastructure. The geological structures that held hydrocarbons for millions of years are well-studied, and computer models can predict CO₂ behavior in these reservoirs. Existing wells and infrastructure can be repurposed for CO₂ storage. However, the integrity of old wells must be assessed, and caprock pressure must be managed to avoid damage. Shallow reservoirs (&lt;800 m) have lower capacity and may face technical challenges due to CO₂ being in the gas phase.</a:t>
            </a:r>
          </a:p>
          <a:p>
            <a:pPr algn="l">
              <a:lnSpc>
                <a:spcPts val="3887"/>
              </a:lnSpc>
            </a:pPr>
          </a:p>
          <a:p>
            <a:pPr algn="ctr">
              <a:lnSpc>
                <a:spcPts val="3887"/>
              </a:lnSpc>
            </a:pPr>
          </a:p>
        </p:txBody>
      </p:sp>
      <p:sp>
        <p:nvSpPr>
          <p:cNvPr name="TextBox 29" id="29"/>
          <p:cNvSpPr txBox="true"/>
          <p:nvPr/>
        </p:nvSpPr>
        <p:spPr>
          <a:xfrm rot="0">
            <a:off x="2176137" y="784383"/>
            <a:ext cx="998720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TYPES OF GEOLOGICAL FORMATIONS SUITABLE FOR STORAGE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2778164"/>
            <a:ext cx="13603744" cy="5320622"/>
          </a:xfrm>
          <a:prstGeom prst="rect">
            <a:avLst/>
          </a:prstGeom>
        </p:spPr>
        <p:txBody>
          <a:bodyPr anchor="t" rtlCol="false" tIns="0" lIns="0" bIns="0" rIns="0">
            <a:spAutoFit/>
          </a:bodyPr>
          <a:lstStyle/>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Enhanced oil recovery(EOR):</a:t>
            </a:r>
          </a:p>
          <a:p>
            <a:pPr algn="l">
              <a:lnSpc>
                <a:spcPts val="3887"/>
              </a:lnSpc>
            </a:pPr>
            <a:r>
              <a:rPr lang="en-US" sz="2776">
                <a:solidFill>
                  <a:srgbClr val="130502"/>
                </a:solidFill>
                <a:latin typeface="Canva Sans"/>
                <a:ea typeface="Canva Sans"/>
                <a:cs typeface="Canva Sans"/>
                <a:sym typeface="Canva Sans"/>
              </a:rPr>
              <a:t>EOR is mainly achieved by injecting different substances into the oil reservoir, i.e. gas injection, chemical injection or microbial injection. The most commonly used option for EOR is the injection of gas. Oil displacement by CO2 injection relies on the phase behaviour of the mixtures of the gas and the crude oil, which depends on reservoir temperature, pressure and the composition of the crude oil. In these applications, more than half and up to two thirds of the injected CO2 returns with the produced oil and is usually re-injected into the reservoir to minimise operating costs. The remainder is trapped in the oil reservoir by various means.</a:t>
            </a:r>
          </a:p>
          <a:p>
            <a:pPr algn="ctr">
              <a:lnSpc>
                <a:spcPts val="3887"/>
              </a:lnSpc>
            </a:pPr>
          </a:p>
        </p:txBody>
      </p:sp>
      <p:sp>
        <p:nvSpPr>
          <p:cNvPr name="TextBox 29" id="29"/>
          <p:cNvSpPr txBox="true"/>
          <p:nvPr/>
        </p:nvSpPr>
        <p:spPr>
          <a:xfrm rot="0">
            <a:off x="2176137" y="784383"/>
            <a:ext cx="998720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TYPES OF GEOLOGICAL FORMATIONS SUITABLE FOR STORAGE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67865" y="2696315"/>
            <a:ext cx="13603744" cy="5806397"/>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B) Saline Formation</a:t>
            </a:r>
          </a:p>
          <a:p>
            <a:pPr algn="l">
              <a:lnSpc>
                <a:spcPts val="3887"/>
              </a:lnSpc>
            </a:pP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Saline formations are deep sedimentary rocks saturated with formation waters or brines containing high concentrations of dissolved salts. These formations are widespread and contain enormous quantities of water, but are unsuitable for agriculture or human consumption. Saline brines are used locally by the chemical industry and formation waters of varying salinity are used in health spas and for producing low-enthalpy geothermal energy. Because the use of geothermal energy is likely to increase, potential geothermal areas may not be suitable for CO2 storage. </a:t>
            </a:r>
          </a:p>
          <a:p>
            <a:pPr algn="ctr">
              <a:lnSpc>
                <a:spcPts val="3887"/>
              </a:lnSpc>
            </a:pPr>
          </a:p>
          <a:p>
            <a:pPr algn="ctr">
              <a:lnSpc>
                <a:spcPts val="3887"/>
              </a:lnSpc>
            </a:pPr>
          </a:p>
        </p:txBody>
      </p:sp>
      <p:sp>
        <p:nvSpPr>
          <p:cNvPr name="TextBox 29" id="29"/>
          <p:cNvSpPr txBox="true"/>
          <p:nvPr/>
        </p:nvSpPr>
        <p:spPr>
          <a:xfrm rot="0">
            <a:off x="2176137" y="784383"/>
            <a:ext cx="998720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TYPES OF GEOLOGICAL FORMATIONS SUITABLE FOR STORAGE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2480353"/>
            <a:ext cx="13603744" cy="6777947"/>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It has been suggested that combined geological storage and geothermal energy may be feasible, but regions with good geothermal energy potential are generally less favourable for CO2 geological storage because of the high degree of faulting and fracturing and the sharp increase of temperature with depth. In very arid regions, deep saline formations may be considered for future water desalinization.</a:t>
            </a:r>
            <a:r>
              <a:rPr lang="en-US" sz="2776">
                <a:solidFill>
                  <a:srgbClr val="130502"/>
                </a:solidFill>
                <a:latin typeface="Canva Sans"/>
                <a:ea typeface="Canva Sans"/>
                <a:cs typeface="Canva Sans"/>
                <a:sym typeface="Canva Sans"/>
              </a:rPr>
              <a:t> </a:t>
            </a:r>
          </a:p>
          <a:p>
            <a:pPr algn="ctr">
              <a:lnSpc>
                <a:spcPts val="3887"/>
              </a:lnSpc>
            </a:pPr>
          </a:p>
          <a:p>
            <a:pPr algn="l">
              <a:lnSpc>
                <a:spcPts val="3887"/>
              </a:lnSpc>
            </a:pPr>
            <a:r>
              <a:rPr lang="en-US" sz="2776">
                <a:solidFill>
                  <a:srgbClr val="130502"/>
                </a:solidFill>
                <a:latin typeface="Canva Sans"/>
                <a:ea typeface="Canva Sans"/>
                <a:cs typeface="Canva Sans"/>
                <a:sym typeface="Canva Sans"/>
              </a:rPr>
              <a:t>The CO2 is injected into poorly cemented sands about 800– 1000 m below the sea floor. The sandstone contains secondary thin shale or clay layers, which influence the internal movement of injected CO2 . The overlying primary seal is an extensive thick shale or clay layer. The saline formation into which CO2 is injected has a very large storage capacity.  </a:t>
            </a:r>
          </a:p>
          <a:p>
            <a:pPr algn="ctr">
              <a:lnSpc>
                <a:spcPts val="3887"/>
              </a:lnSpc>
            </a:pPr>
          </a:p>
          <a:p>
            <a:pPr algn="ctr">
              <a:lnSpc>
                <a:spcPts val="3887"/>
              </a:lnSpc>
            </a:pPr>
          </a:p>
        </p:txBody>
      </p:sp>
      <p:sp>
        <p:nvSpPr>
          <p:cNvPr name="TextBox 29" id="29"/>
          <p:cNvSpPr txBox="true"/>
          <p:nvPr/>
        </p:nvSpPr>
        <p:spPr>
          <a:xfrm rot="0">
            <a:off x="2176137" y="784383"/>
            <a:ext cx="998720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TYPES OF GEOLOGICAL FORMATIONS SUITABLE FOR STORAGE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2266454"/>
            <a:ext cx="13603744" cy="7749497"/>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C) Unmineable Coal Seams</a:t>
            </a:r>
          </a:p>
          <a:p>
            <a:pPr algn="l">
              <a:lnSpc>
                <a:spcPts val="3887"/>
              </a:lnSpc>
            </a:pPr>
            <a:r>
              <a:rPr lang="en-US" sz="2776">
                <a:solidFill>
                  <a:srgbClr val="130502"/>
                </a:solidFill>
                <a:latin typeface="Canva Sans"/>
                <a:ea typeface="Canva Sans"/>
                <a:cs typeface="Canva Sans"/>
                <a:sym typeface="Canva Sans"/>
              </a:rPr>
              <a:t>Coal seams offer a unique CO₂ storage option due to their structure of cleats and micropores, which can adsorb gases. Coal has a higher affinity for CO₂ than methane, making it suitable for displacing methane in coalbed methane (CBM) recovery. However, the process involves challenges like coal plasticization and swelling, which reduce permeability and injectivity. High injection pressures may counteract these effects. Successful CO₂ injection projects in coal seams, such as the Allison Project, demonstrate the potential for enhanced methane recovery while storing CO₂. Nonetheless, coal permeability, which decreases with depth, remains a critical factor in site selection.</a:t>
            </a:r>
          </a:p>
          <a:p>
            <a:pPr algn="l">
              <a:lnSpc>
                <a:spcPts val="3887"/>
              </a:lnSpc>
            </a:pPr>
          </a:p>
          <a:p>
            <a:pPr algn="l">
              <a:lnSpc>
                <a:spcPts val="3887"/>
              </a:lnSpc>
            </a:pPr>
            <a:r>
              <a:rPr lang="en-US" sz="2776">
                <a:solidFill>
                  <a:srgbClr val="130502"/>
                </a:solidFill>
                <a:latin typeface="Canva Sans"/>
                <a:ea typeface="Canva Sans"/>
                <a:cs typeface="Canva Sans"/>
                <a:sym typeface="Canva Sans"/>
              </a:rPr>
              <a:t>Other geological media and/or structures – including basalts, oil or gas shale, salt caverns and abandoned mines – may locally provide niche options for geological storage of CO2 .</a:t>
            </a:r>
          </a:p>
          <a:p>
            <a:pPr algn="l">
              <a:lnSpc>
                <a:spcPts val="3887"/>
              </a:lnSpc>
            </a:pPr>
          </a:p>
          <a:p>
            <a:pPr algn="ctr">
              <a:lnSpc>
                <a:spcPts val="3887"/>
              </a:lnSpc>
            </a:pPr>
          </a:p>
        </p:txBody>
      </p:sp>
      <p:sp>
        <p:nvSpPr>
          <p:cNvPr name="TextBox 29" id="29"/>
          <p:cNvSpPr txBox="true"/>
          <p:nvPr/>
        </p:nvSpPr>
        <p:spPr>
          <a:xfrm rot="0">
            <a:off x="2176137" y="784383"/>
            <a:ext cx="998720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TYPES OF GEOLOGICAL FORMATIONS SUITABLE FOR STORAGE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07689" y="-414903"/>
            <a:ext cx="3063493" cy="3512298"/>
            <a:chOff x="0" y="0"/>
            <a:chExt cx="4084658" cy="4683064"/>
          </a:xfrm>
        </p:grpSpPr>
        <p:sp>
          <p:nvSpPr>
            <p:cNvPr name="Freeform 3" id="3"/>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247109">
            <a:off x="521678" y="304122"/>
            <a:ext cx="1073684" cy="1646315"/>
          </a:xfrm>
          <a:custGeom>
            <a:avLst/>
            <a:gdLst/>
            <a:ahLst/>
            <a:cxnLst/>
            <a:rect r="r" b="b" t="t" l="l"/>
            <a:pathLst>
              <a:path h="1646315" w="1073684">
                <a:moveTo>
                  <a:pt x="0" y="0"/>
                </a:moveTo>
                <a:lnTo>
                  <a:pt x="1073684" y="0"/>
                </a:lnTo>
                <a:lnTo>
                  <a:pt x="1073684" y="1646315"/>
                </a:lnTo>
                <a:lnTo>
                  <a:pt x="0" y="1646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9447828" y="453036"/>
            <a:ext cx="8840172" cy="3540506"/>
            <a:chOff x="0" y="0"/>
            <a:chExt cx="11786897" cy="4720675"/>
          </a:xfrm>
        </p:grpSpPr>
        <p:sp>
          <p:nvSpPr>
            <p:cNvPr name="TextBox 12" id="12"/>
            <p:cNvSpPr txBox="true"/>
            <p:nvPr/>
          </p:nvSpPr>
          <p:spPr>
            <a:xfrm rot="0">
              <a:off x="0" y="-66675"/>
              <a:ext cx="11786897" cy="707602"/>
            </a:xfrm>
            <a:prstGeom prst="rect">
              <a:avLst/>
            </a:prstGeom>
          </p:spPr>
          <p:txBody>
            <a:bodyPr anchor="t" rtlCol="false" tIns="0" lIns="0" bIns="0" rIns="0">
              <a:spAutoFit/>
            </a:bodyPr>
            <a:lstStyle/>
            <a:p>
              <a:pPr algn="l">
                <a:lnSpc>
                  <a:spcPts val="4480"/>
                </a:lnSpc>
              </a:pPr>
              <a:r>
                <a:rPr lang="en-US" sz="3200" spc="320">
                  <a:solidFill>
                    <a:srgbClr val="FFF7E7"/>
                  </a:solidFill>
                  <a:latin typeface="Poppins Medium"/>
                  <a:ea typeface="Poppins Medium"/>
                  <a:cs typeface="Poppins Medium"/>
                  <a:sym typeface="Poppins Medium"/>
                </a:rPr>
                <a:t>CAPACITY</a:t>
              </a:r>
            </a:p>
          </p:txBody>
        </p:sp>
        <p:sp>
          <p:nvSpPr>
            <p:cNvPr name="TextBox 13" id="13"/>
            <p:cNvSpPr txBox="true"/>
            <p:nvPr/>
          </p:nvSpPr>
          <p:spPr>
            <a:xfrm rot="0">
              <a:off x="0" y="809202"/>
              <a:ext cx="11786897" cy="3911473"/>
            </a:xfrm>
            <a:prstGeom prst="rect">
              <a:avLst/>
            </a:prstGeom>
          </p:spPr>
          <p:txBody>
            <a:bodyPr anchor="t" rtlCol="false" tIns="0" lIns="0" bIns="0" rIns="0">
              <a:spAutoFit/>
            </a:bodyPr>
            <a:lstStyle/>
            <a:p>
              <a:pPr algn="l">
                <a:lnSpc>
                  <a:spcPts val="4170"/>
                </a:lnSpc>
              </a:pPr>
              <a:r>
                <a:rPr lang="en-US" sz="2780">
                  <a:solidFill>
                    <a:srgbClr val="FFF7E7"/>
                  </a:solidFill>
                  <a:latin typeface="Poppins Light"/>
                  <a:ea typeface="Poppins Light"/>
                  <a:cs typeface="Poppins Light"/>
                  <a:sym typeface="Poppins Light"/>
                </a:rPr>
                <a:t>The selected site must have sufficient pore space to store the required volume of CO₂. This involves assessing the thickness and extent of the porous rock formations.</a:t>
              </a:r>
            </a:p>
            <a:p>
              <a:pPr algn="l">
                <a:lnSpc>
                  <a:spcPts val="3000"/>
                </a:lnSpc>
              </a:pPr>
            </a:p>
            <a:p>
              <a:pPr algn="l">
                <a:lnSpc>
                  <a:spcPts val="3900"/>
                </a:lnSpc>
              </a:pPr>
            </a:p>
          </p:txBody>
        </p:sp>
      </p:grpSp>
      <p:grpSp>
        <p:nvGrpSpPr>
          <p:cNvPr name="Group 14" id="14"/>
          <p:cNvGrpSpPr/>
          <p:nvPr/>
        </p:nvGrpSpPr>
        <p:grpSpPr>
          <a:xfrm rot="0">
            <a:off x="4257" y="3153348"/>
            <a:ext cx="8835915" cy="2660777"/>
            <a:chOff x="0" y="0"/>
            <a:chExt cx="11781220" cy="3547703"/>
          </a:xfrm>
        </p:grpSpPr>
        <p:sp>
          <p:nvSpPr>
            <p:cNvPr name="TextBox 15" id="15"/>
            <p:cNvSpPr txBox="true"/>
            <p:nvPr/>
          </p:nvSpPr>
          <p:spPr>
            <a:xfrm rot="0">
              <a:off x="0" y="-66675"/>
              <a:ext cx="11781220" cy="707602"/>
            </a:xfrm>
            <a:prstGeom prst="rect">
              <a:avLst/>
            </a:prstGeom>
          </p:spPr>
          <p:txBody>
            <a:bodyPr anchor="t" rtlCol="false" tIns="0" lIns="0" bIns="0" rIns="0">
              <a:spAutoFit/>
            </a:bodyPr>
            <a:lstStyle/>
            <a:p>
              <a:pPr algn="r">
                <a:lnSpc>
                  <a:spcPts val="4480"/>
                </a:lnSpc>
              </a:pPr>
              <a:r>
                <a:rPr lang="en-US" sz="3200" spc="320">
                  <a:solidFill>
                    <a:srgbClr val="FFF7E7"/>
                  </a:solidFill>
                  <a:latin typeface="Poppins Medium"/>
                  <a:ea typeface="Poppins Medium"/>
                  <a:cs typeface="Poppins Medium"/>
                  <a:sym typeface="Poppins Medium"/>
                </a:rPr>
                <a:t>INTEGRITY</a:t>
              </a:r>
            </a:p>
          </p:txBody>
        </p:sp>
        <p:sp>
          <p:nvSpPr>
            <p:cNvPr name="TextBox 16" id="16"/>
            <p:cNvSpPr txBox="true"/>
            <p:nvPr/>
          </p:nvSpPr>
          <p:spPr>
            <a:xfrm rot="0">
              <a:off x="0" y="809202"/>
              <a:ext cx="11781220" cy="2738501"/>
            </a:xfrm>
            <a:prstGeom prst="rect">
              <a:avLst/>
            </a:prstGeom>
          </p:spPr>
          <p:txBody>
            <a:bodyPr anchor="t" rtlCol="false" tIns="0" lIns="0" bIns="0" rIns="0">
              <a:spAutoFit/>
            </a:bodyPr>
            <a:lstStyle/>
            <a:p>
              <a:pPr algn="r">
                <a:lnSpc>
                  <a:spcPts val="4170"/>
                </a:lnSpc>
              </a:pPr>
              <a:r>
                <a:rPr lang="en-US" sz="2780">
                  <a:solidFill>
                    <a:srgbClr val="FFF7E7"/>
                  </a:solidFill>
                  <a:latin typeface="Poppins Light"/>
                  <a:ea typeface="Poppins Light"/>
                  <a:cs typeface="Poppins Light"/>
                  <a:sym typeface="Poppins Light"/>
                </a:rPr>
                <a:t>The site must have an impermeable caprock to ensure that CO₂ remains trapped. The integrity of the caprock is crucial to prevent CO₂ from migrating to the surface..</a:t>
              </a:r>
            </a:p>
          </p:txBody>
        </p:sp>
      </p:grpSp>
      <p:grpSp>
        <p:nvGrpSpPr>
          <p:cNvPr name="Group 17" id="17"/>
          <p:cNvGrpSpPr/>
          <p:nvPr/>
        </p:nvGrpSpPr>
        <p:grpSpPr>
          <a:xfrm rot="0">
            <a:off x="9447828" y="5441554"/>
            <a:ext cx="8571408" cy="2660777"/>
            <a:chOff x="0" y="0"/>
            <a:chExt cx="11428544" cy="3547703"/>
          </a:xfrm>
        </p:grpSpPr>
        <p:sp>
          <p:nvSpPr>
            <p:cNvPr name="TextBox 18" id="18"/>
            <p:cNvSpPr txBox="true"/>
            <p:nvPr/>
          </p:nvSpPr>
          <p:spPr>
            <a:xfrm rot="0">
              <a:off x="0" y="-66675"/>
              <a:ext cx="11428544" cy="707602"/>
            </a:xfrm>
            <a:prstGeom prst="rect">
              <a:avLst/>
            </a:prstGeom>
          </p:spPr>
          <p:txBody>
            <a:bodyPr anchor="t" rtlCol="false" tIns="0" lIns="0" bIns="0" rIns="0">
              <a:spAutoFit/>
            </a:bodyPr>
            <a:lstStyle/>
            <a:p>
              <a:pPr algn="l">
                <a:lnSpc>
                  <a:spcPts val="4480"/>
                </a:lnSpc>
              </a:pPr>
              <a:r>
                <a:rPr lang="en-US" sz="3200" spc="320">
                  <a:solidFill>
                    <a:srgbClr val="FFF7E7"/>
                  </a:solidFill>
                  <a:latin typeface="Poppins Medium"/>
                  <a:ea typeface="Poppins Medium"/>
                  <a:cs typeface="Poppins Medium"/>
                  <a:sym typeface="Poppins Medium"/>
                </a:rPr>
                <a:t>INJECTIVITY</a:t>
              </a:r>
            </a:p>
          </p:txBody>
        </p:sp>
        <p:sp>
          <p:nvSpPr>
            <p:cNvPr name="TextBox 19" id="19"/>
            <p:cNvSpPr txBox="true"/>
            <p:nvPr/>
          </p:nvSpPr>
          <p:spPr>
            <a:xfrm rot="0">
              <a:off x="0" y="809202"/>
              <a:ext cx="11428544" cy="2738501"/>
            </a:xfrm>
            <a:prstGeom prst="rect">
              <a:avLst/>
            </a:prstGeom>
          </p:spPr>
          <p:txBody>
            <a:bodyPr anchor="t" rtlCol="false" tIns="0" lIns="0" bIns="0" rIns="0">
              <a:spAutoFit/>
            </a:bodyPr>
            <a:lstStyle/>
            <a:p>
              <a:pPr algn="l">
                <a:lnSpc>
                  <a:spcPts val="4170"/>
                </a:lnSpc>
              </a:pPr>
              <a:r>
                <a:rPr lang="en-US" sz="2780">
                  <a:solidFill>
                    <a:srgbClr val="FFF7E7"/>
                  </a:solidFill>
                  <a:latin typeface="Poppins Light"/>
                  <a:ea typeface="Poppins Light"/>
                  <a:cs typeface="Poppins Light"/>
                  <a:sym typeface="Poppins Light"/>
                </a:rPr>
                <a:t>The rock formation must allow CO₂ to be injected at a practical rate. This involves understanding the permeability and porosity of the rock.</a:t>
              </a:r>
            </a:p>
            <a:p>
              <a:pPr algn="l">
                <a:lnSpc>
                  <a:spcPts val="4170"/>
                </a:lnSpc>
              </a:pPr>
            </a:p>
          </p:txBody>
        </p:sp>
      </p:grpSp>
      <p:grpSp>
        <p:nvGrpSpPr>
          <p:cNvPr name="Group 20" id="20"/>
          <p:cNvGrpSpPr/>
          <p:nvPr/>
        </p:nvGrpSpPr>
        <p:grpSpPr>
          <a:xfrm rot="0">
            <a:off x="0" y="7949502"/>
            <a:ext cx="8835915" cy="1613027"/>
            <a:chOff x="0" y="0"/>
            <a:chExt cx="11781220" cy="2150703"/>
          </a:xfrm>
        </p:grpSpPr>
        <p:sp>
          <p:nvSpPr>
            <p:cNvPr name="TextBox 21" id="21"/>
            <p:cNvSpPr txBox="true"/>
            <p:nvPr/>
          </p:nvSpPr>
          <p:spPr>
            <a:xfrm rot="0">
              <a:off x="0" y="-66675"/>
              <a:ext cx="11781220" cy="707602"/>
            </a:xfrm>
            <a:prstGeom prst="rect">
              <a:avLst/>
            </a:prstGeom>
          </p:spPr>
          <p:txBody>
            <a:bodyPr anchor="t" rtlCol="false" tIns="0" lIns="0" bIns="0" rIns="0">
              <a:spAutoFit/>
            </a:bodyPr>
            <a:lstStyle/>
            <a:p>
              <a:pPr algn="r">
                <a:lnSpc>
                  <a:spcPts val="4480"/>
                </a:lnSpc>
              </a:pPr>
              <a:r>
                <a:rPr lang="en-US" sz="3200" spc="320">
                  <a:solidFill>
                    <a:srgbClr val="FFF7E7"/>
                  </a:solidFill>
                  <a:latin typeface="Poppins Medium"/>
                  <a:ea typeface="Poppins Medium"/>
                  <a:cs typeface="Poppins Medium"/>
                  <a:sym typeface="Poppins Medium"/>
                </a:rPr>
                <a:t>MONITORING AND VERIFICATION</a:t>
              </a:r>
            </a:p>
          </p:txBody>
        </p:sp>
        <p:sp>
          <p:nvSpPr>
            <p:cNvPr name="TextBox 22" id="22"/>
            <p:cNvSpPr txBox="true"/>
            <p:nvPr/>
          </p:nvSpPr>
          <p:spPr>
            <a:xfrm rot="0">
              <a:off x="0" y="809202"/>
              <a:ext cx="11781220" cy="1341501"/>
            </a:xfrm>
            <a:prstGeom prst="rect">
              <a:avLst/>
            </a:prstGeom>
          </p:spPr>
          <p:txBody>
            <a:bodyPr anchor="t" rtlCol="false" tIns="0" lIns="0" bIns="0" rIns="0">
              <a:spAutoFit/>
            </a:bodyPr>
            <a:lstStyle/>
            <a:p>
              <a:pPr algn="r">
                <a:lnSpc>
                  <a:spcPts val="4170"/>
                </a:lnSpc>
              </a:pPr>
              <a:r>
                <a:rPr lang="en-US" sz="2780">
                  <a:solidFill>
                    <a:srgbClr val="FFF7E7"/>
                  </a:solidFill>
                  <a:latin typeface="Poppins Light"/>
                  <a:ea typeface="Poppins Light"/>
                  <a:cs typeface="Poppins Light"/>
                  <a:sym typeface="Poppins Light"/>
                </a:rPr>
                <a:t>Effective monitoring and verification methods must be in place to track CO₂ migration </a:t>
              </a:r>
            </a:p>
          </p:txBody>
        </p:sp>
      </p:grpSp>
      <p:sp>
        <p:nvSpPr>
          <p:cNvPr name="AutoShape 23" id="23"/>
          <p:cNvSpPr/>
          <p:nvPr/>
        </p:nvSpPr>
        <p:spPr>
          <a:xfrm rot="0">
            <a:off x="9124950" y="-190500"/>
            <a:ext cx="38100" cy="10668000"/>
          </a:xfrm>
          <a:prstGeom prst="rect">
            <a:avLst/>
          </a:prstGeom>
          <a:solidFill>
            <a:srgbClr val="FFF7E7"/>
          </a:solidFill>
        </p:spPr>
      </p:sp>
      <p:sp>
        <p:nvSpPr>
          <p:cNvPr name="AutoShape 24" id="24"/>
          <p:cNvSpPr/>
          <p:nvPr/>
        </p:nvSpPr>
        <p:spPr>
          <a:xfrm rot="0">
            <a:off x="9002097" y="6114734"/>
            <a:ext cx="283805" cy="286170"/>
          </a:xfrm>
          <a:prstGeom prst="rect">
            <a:avLst/>
          </a:prstGeom>
          <a:solidFill>
            <a:srgbClr val="FFF7E7"/>
          </a:solidFill>
        </p:spPr>
      </p:sp>
      <p:sp>
        <p:nvSpPr>
          <p:cNvPr name="AutoShape 25" id="25"/>
          <p:cNvSpPr/>
          <p:nvPr/>
        </p:nvSpPr>
        <p:spPr>
          <a:xfrm rot="0">
            <a:off x="9002097" y="8343372"/>
            <a:ext cx="283805" cy="286170"/>
          </a:xfrm>
          <a:prstGeom prst="rect">
            <a:avLst/>
          </a:prstGeom>
          <a:solidFill>
            <a:srgbClr val="FFF7E7"/>
          </a:solidFill>
        </p:spPr>
      </p:sp>
      <p:sp>
        <p:nvSpPr>
          <p:cNvPr name="AutoShape 26" id="26"/>
          <p:cNvSpPr/>
          <p:nvPr/>
        </p:nvSpPr>
        <p:spPr>
          <a:xfrm rot="0">
            <a:off x="9002097" y="3886096"/>
            <a:ext cx="283805" cy="286170"/>
          </a:xfrm>
          <a:prstGeom prst="rect">
            <a:avLst/>
          </a:prstGeom>
          <a:solidFill>
            <a:srgbClr val="FFF7E7"/>
          </a:solidFill>
        </p:spPr>
      </p:sp>
      <p:sp>
        <p:nvSpPr>
          <p:cNvPr name="AutoShape 27" id="27"/>
          <p:cNvSpPr/>
          <p:nvPr/>
        </p:nvSpPr>
        <p:spPr>
          <a:xfrm rot="0">
            <a:off x="9002097" y="1657457"/>
            <a:ext cx="283805" cy="286170"/>
          </a:xfrm>
          <a:prstGeom prst="rect">
            <a:avLst/>
          </a:prstGeom>
          <a:solidFill>
            <a:srgbClr val="FFF7E7"/>
          </a:solidFill>
        </p:spPr>
      </p:sp>
      <p:grpSp>
        <p:nvGrpSpPr>
          <p:cNvPr name="Group 28" id="28"/>
          <p:cNvGrpSpPr/>
          <p:nvPr/>
        </p:nvGrpSpPr>
        <p:grpSpPr>
          <a:xfrm rot="-5400000">
            <a:off x="16254631" y="7877928"/>
            <a:ext cx="3063493" cy="3512298"/>
            <a:chOff x="0" y="0"/>
            <a:chExt cx="4084658" cy="4683064"/>
          </a:xfrm>
        </p:grpSpPr>
        <p:sp>
          <p:nvSpPr>
            <p:cNvPr name="Freeform 29" id="29"/>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0" id="30"/>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1" id="31"/>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2" id="32"/>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3" id="33"/>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4" id="34"/>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35" id="35"/>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36" id="36"/>
          <p:cNvGrpSpPr/>
          <p:nvPr/>
        </p:nvGrpSpPr>
        <p:grpSpPr>
          <a:xfrm rot="8646984">
            <a:off x="16621589" y="8730279"/>
            <a:ext cx="1035195" cy="1232918"/>
            <a:chOff x="0" y="0"/>
            <a:chExt cx="6350000" cy="7562850"/>
          </a:xfrm>
        </p:grpSpPr>
        <p:sp>
          <p:nvSpPr>
            <p:cNvPr name="Freeform 37" id="37"/>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8" id="38"/>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9" id="39"/>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40" id="40"/>
          <p:cNvSpPr txBox="true"/>
          <p:nvPr/>
        </p:nvSpPr>
        <p:spPr>
          <a:xfrm rot="0">
            <a:off x="2862112" y="276350"/>
            <a:ext cx="4462224" cy="1811020"/>
          </a:xfrm>
          <a:prstGeom prst="rect">
            <a:avLst/>
          </a:prstGeom>
        </p:spPr>
        <p:txBody>
          <a:bodyPr anchor="t" rtlCol="false" tIns="0" lIns="0" bIns="0" rIns="0">
            <a:spAutoFit/>
          </a:bodyPr>
          <a:lstStyle/>
          <a:p>
            <a:pPr algn="ctr">
              <a:lnSpc>
                <a:spcPts val="7279"/>
              </a:lnSpc>
            </a:pPr>
            <a:r>
              <a:rPr lang="en-US" sz="5199">
                <a:solidFill>
                  <a:srgbClr val="FFF7E7"/>
                </a:solidFill>
                <a:latin typeface="Canva Sans Bold"/>
                <a:ea typeface="Canva Sans Bold"/>
                <a:cs typeface="Canva Sans Bold"/>
                <a:sym typeface="Canva Sans Bold"/>
              </a:rPr>
              <a:t>Site Selection</a:t>
            </a:r>
          </a:p>
          <a:p>
            <a:pPr algn="ctr">
              <a:lnSpc>
                <a:spcPts val="7279"/>
              </a:lnSpc>
            </a:pPr>
            <a:r>
              <a:rPr lang="en-US" sz="5199">
                <a:solidFill>
                  <a:srgbClr val="FFF7E7"/>
                </a:solidFill>
                <a:latin typeface="Canva Sans Bold"/>
                <a:ea typeface="Canva Sans Bold"/>
                <a:cs typeface="Canva Sans Bold"/>
                <a:sym typeface="Canva Sans Bold"/>
              </a:rPr>
              <a:t> Criteria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Freeform 2" id="2"/>
          <p:cNvSpPr/>
          <p:nvPr/>
        </p:nvSpPr>
        <p:spPr>
          <a:xfrm flipH="false" flipV="false" rot="0">
            <a:off x="4303985" y="0"/>
            <a:ext cx="8176951" cy="10287000"/>
          </a:xfrm>
          <a:custGeom>
            <a:avLst/>
            <a:gdLst/>
            <a:ahLst/>
            <a:cxnLst/>
            <a:rect r="r" b="b" t="t" l="l"/>
            <a:pathLst>
              <a:path h="10287000" w="8176951">
                <a:moveTo>
                  <a:pt x="0" y="0"/>
                </a:moveTo>
                <a:lnTo>
                  <a:pt x="8176951" y="0"/>
                </a:lnTo>
                <a:lnTo>
                  <a:pt x="8176951" y="10287000"/>
                </a:lnTo>
                <a:lnTo>
                  <a:pt x="0" y="10287000"/>
                </a:lnTo>
                <a:lnTo>
                  <a:pt x="0" y="0"/>
                </a:lnTo>
                <a:close/>
              </a:path>
            </a:pathLst>
          </a:custGeom>
          <a:blipFill>
            <a:blip r:embed="rId2"/>
            <a:stretch>
              <a:fillRect l="0" t="-1386" r="0" b="-1386"/>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035587" y="7822032"/>
            <a:ext cx="3747575" cy="4296598"/>
            <a:chOff x="0" y="0"/>
            <a:chExt cx="4996766" cy="5728798"/>
          </a:xfrm>
        </p:grpSpPr>
        <p:sp>
          <p:nvSpPr>
            <p:cNvPr name="Freeform 3" id="3"/>
            <p:cNvSpPr/>
            <p:nvPr/>
          </p:nvSpPr>
          <p:spPr>
            <a:xfrm flipH="false" flipV="false" rot="5400000">
              <a:off x="-2373116"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94117"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015117"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70185"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8815"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8781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4108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285474">
            <a:off x="579630" y="7587618"/>
            <a:ext cx="1432785" cy="2196936"/>
          </a:xfrm>
          <a:custGeom>
            <a:avLst/>
            <a:gdLst/>
            <a:ahLst/>
            <a:cxnLst/>
            <a:rect r="r" b="b" t="t" l="l"/>
            <a:pathLst>
              <a:path h="2196936" w="1432785">
                <a:moveTo>
                  <a:pt x="0" y="0"/>
                </a:moveTo>
                <a:lnTo>
                  <a:pt x="1432785" y="0"/>
                </a:lnTo>
                <a:lnTo>
                  <a:pt x="1432785" y="2196937"/>
                </a:lnTo>
                <a:lnTo>
                  <a:pt x="0" y="21969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4444980" y="-1855032"/>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9" id="19"/>
          <p:cNvGrpSpPr/>
          <p:nvPr/>
        </p:nvGrpSpPr>
        <p:grpSpPr>
          <a:xfrm rot="0">
            <a:off x="7765087" y="102625"/>
            <a:ext cx="7474432" cy="5754068"/>
            <a:chOff x="0" y="0"/>
            <a:chExt cx="9965910" cy="7672091"/>
          </a:xfrm>
        </p:grpSpPr>
        <p:sp>
          <p:nvSpPr>
            <p:cNvPr name="AutoShape 20" id="20"/>
            <p:cNvSpPr/>
            <p:nvPr/>
          </p:nvSpPr>
          <p:spPr>
            <a:xfrm rot="0">
              <a:off x="0" y="0"/>
              <a:ext cx="9965910" cy="7672091"/>
            </a:xfrm>
            <a:prstGeom prst="rect">
              <a:avLst/>
            </a:prstGeom>
            <a:solidFill>
              <a:srgbClr val="7A72BD">
                <a:alpha val="89804"/>
              </a:srgbClr>
            </a:solidFill>
          </p:spPr>
        </p:sp>
        <p:sp>
          <p:nvSpPr>
            <p:cNvPr name="TextBox 21" id="21"/>
            <p:cNvSpPr txBox="true"/>
            <p:nvPr/>
          </p:nvSpPr>
          <p:spPr>
            <a:xfrm rot="0">
              <a:off x="759411" y="753801"/>
              <a:ext cx="8447088" cy="1340603"/>
            </a:xfrm>
            <a:prstGeom prst="rect">
              <a:avLst/>
            </a:prstGeom>
          </p:spPr>
          <p:txBody>
            <a:bodyPr anchor="t" rtlCol="false" tIns="0" lIns="0" bIns="0" rIns="0">
              <a:spAutoFit/>
            </a:bodyPr>
            <a:lstStyle/>
            <a:p>
              <a:pPr algn="l">
                <a:lnSpc>
                  <a:spcPts val="4135"/>
                </a:lnSpc>
              </a:pPr>
              <a:r>
                <a:rPr lang="en-US" sz="2954" spc="295">
                  <a:solidFill>
                    <a:srgbClr val="FFF7E7"/>
                  </a:solidFill>
                  <a:latin typeface="Poppins Medium"/>
                  <a:ea typeface="Poppins Medium"/>
                  <a:cs typeface="Poppins Medium"/>
                  <a:sym typeface="Poppins Medium"/>
                </a:rPr>
                <a:t>WEYBURN-MIDALE PROJECT (CANADA):</a:t>
              </a:r>
            </a:p>
          </p:txBody>
        </p:sp>
        <p:sp>
          <p:nvSpPr>
            <p:cNvPr name="TextBox 22" id="22"/>
            <p:cNvSpPr txBox="true"/>
            <p:nvPr/>
          </p:nvSpPr>
          <p:spPr>
            <a:xfrm rot="0">
              <a:off x="759411" y="2496713"/>
              <a:ext cx="8447088" cy="4364426"/>
            </a:xfrm>
            <a:prstGeom prst="rect">
              <a:avLst/>
            </a:prstGeom>
          </p:spPr>
          <p:txBody>
            <a:bodyPr anchor="t" rtlCol="false" tIns="0" lIns="0" bIns="0" rIns="0">
              <a:spAutoFit/>
            </a:bodyPr>
            <a:lstStyle/>
            <a:p>
              <a:pPr algn="l" marL="523504" indent="-261752" lvl="1">
                <a:lnSpc>
                  <a:spcPts val="3637"/>
                </a:lnSpc>
                <a:buFont typeface="Arial"/>
                <a:buChar char="•"/>
              </a:pPr>
              <a:r>
                <a:rPr lang="en-US" sz="2424">
                  <a:solidFill>
                    <a:srgbClr val="FFF7E7"/>
                  </a:solidFill>
                  <a:latin typeface="Poppins Light"/>
                  <a:ea typeface="Poppins Light"/>
                  <a:cs typeface="Poppins Light"/>
                  <a:sym typeface="Poppins Light"/>
                </a:rPr>
                <a:t>This project uses CO₂ for EOR and has an extensive monitoring program to study CO₂ behavior and storage security. It has demonstrated the dual benefits of CO₂ storage and enhanced oil recovery.</a:t>
              </a:r>
            </a:p>
            <a:p>
              <a:pPr algn="l">
                <a:lnSpc>
                  <a:spcPts val="4431"/>
                </a:lnSpc>
              </a:pPr>
            </a:p>
          </p:txBody>
        </p:sp>
      </p:grpSp>
      <p:grpSp>
        <p:nvGrpSpPr>
          <p:cNvPr name="Group 23" id="23"/>
          <p:cNvGrpSpPr/>
          <p:nvPr/>
        </p:nvGrpSpPr>
        <p:grpSpPr>
          <a:xfrm rot="0">
            <a:off x="227889" y="1141108"/>
            <a:ext cx="7036149" cy="6539429"/>
            <a:chOff x="0" y="0"/>
            <a:chExt cx="9381532" cy="8719239"/>
          </a:xfrm>
        </p:grpSpPr>
        <p:sp>
          <p:nvSpPr>
            <p:cNvPr name="AutoShape 24" id="24"/>
            <p:cNvSpPr/>
            <p:nvPr/>
          </p:nvSpPr>
          <p:spPr>
            <a:xfrm rot="0">
              <a:off x="0" y="0"/>
              <a:ext cx="9381532" cy="8719239"/>
            </a:xfrm>
            <a:prstGeom prst="rect">
              <a:avLst/>
            </a:prstGeom>
            <a:solidFill>
              <a:srgbClr val="7A72BD">
                <a:alpha val="89804"/>
              </a:srgbClr>
            </a:solidFill>
          </p:spPr>
        </p:sp>
        <p:sp>
          <p:nvSpPr>
            <p:cNvPr name="TextBox 25" id="25"/>
            <p:cNvSpPr txBox="true"/>
            <p:nvPr/>
          </p:nvSpPr>
          <p:spPr>
            <a:xfrm rot="0">
              <a:off x="714881" y="662101"/>
              <a:ext cx="7951770" cy="1265344"/>
            </a:xfrm>
            <a:prstGeom prst="rect">
              <a:avLst/>
            </a:prstGeom>
          </p:spPr>
          <p:txBody>
            <a:bodyPr anchor="t" rtlCol="false" tIns="0" lIns="0" bIns="0" rIns="0">
              <a:spAutoFit/>
            </a:bodyPr>
            <a:lstStyle/>
            <a:p>
              <a:pPr algn="l">
                <a:lnSpc>
                  <a:spcPts val="3893"/>
                </a:lnSpc>
              </a:pPr>
              <a:r>
                <a:rPr lang="en-US" sz="2781" spc="278">
                  <a:solidFill>
                    <a:srgbClr val="FFF7E7"/>
                  </a:solidFill>
                  <a:latin typeface="Poppins Medium"/>
                  <a:ea typeface="Poppins Medium"/>
                  <a:cs typeface="Poppins Medium"/>
                  <a:sym typeface="Poppins Medium"/>
                </a:rPr>
                <a:t>SLEIPNER PROJECT (NORWAY):</a:t>
              </a:r>
            </a:p>
          </p:txBody>
        </p:sp>
        <p:sp>
          <p:nvSpPr>
            <p:cNvPr name="TextBox 26" id="26"/>
            <p:cNvSpPr txBox="true"/>
            <p:nvPr/>
          </p:nvSpPr>
          <p:spPr>
            <a:xfrm rot="0">
              <a:off x="714881" y="2302254"/>
              <a:ext cx="7951770" cy="5609438"/>
            </a:xfrm>
            <a:prstGeom prst="rect">
              <a:avLst/>
            </a:prstGeom>
          </p:spPr>
          <p:txBody>
            <a:bodyPr anchor="t" rtlCol="false" tIns="0" lIns="0" bIns="0" rIns="0">
              <a:spAutoFit/>
            </a:bodyPr>
            <a:lstStyle/>
            <a:p>
              <a:pPr algn="l" marL="539749" indent="-269875" lvl="1">
                <a:lnSpc>
                  <a:spcPts val="3749"/>
                </a:lnSpc>
                <a:buFont typeface="Arial"/>
                <a:buChar char="•"/>
              </a:pPr>
              <a:r>
                <a:rPr lang="en-US" sz="2499">
                  <a:solidFill>
                    <a:srgbClr val="FFF7E7"/>
                  </a:solidFill>
                  <a:latin typeface="Poppins Light"/>
                  <a:ea typeface="Poppins Light"/>
                  <a:cs typeface="Poppins Light"/>
                  <a:sym typeface="Poppins Light"/>
                </a:rPr>
                <a:t>The Sleipner Project is the world’s first commercial CO₂ storage project, injecting CO₂ into a saline aquifer in the North Sea since 1996. It has successfully stored millions of tons of CO₂ and provided valuable data on CO₂ behavior in the subsurface.</a:t>
              </a:r>
            </a:p>
            <a:p>
              <a:pPr algn="l">
                <a:lnSpc>
                  <a:spcPts val="4171"/>
                </a:lnSpc>
              </a:pPr>
            </a:p>
          </p:txBody>
        </p:sp>
      </p:grpSp>
      <p:grpSp>
        <p:nvGrpSpPr>
          <p:cNvPr name="Group 27" id="27"/>
          <p:cNvGrpSpPr/>
          <p:nvPr/>
        </p:nvGrpSpPr>
        <p:grpSpPr>
          <a:xfrm rot="-1440389">
            <a:off x="16251684" y="317893"/>
            <a:ext cx="1417085" cy="1687748"/>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31" id="31"/>
          <p:cNvSpPr txBox="true"/>
          <p:nvPr/>
        </p:nvSpPr>
        <p:spPr>
          <a:xfrm rot="0">
            <a:off x="1028700" y="7375"/>
            <a:ext cx="413277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Case Studies</a:t>
            </a:r>
          </a:p>
        </p:txBody>
      </p:sp>
      <p:grpSp>
        <p:nvGrpSpPr>
          <p:cNvPr name="Group 32" id="32"/>
          <p:cNvGrpSpPr/>
          <p:nvPr/>
        </p:nvGrpSpPr>
        <p:grpSpPr>
          <a:xfrm rot="0">
            <a:off x="7533115" y="6043433"/>
            <a:ext cx="10417686" cy="5059099"/>
            <a:chOff x="0" y="0"/>
            <a:chExt cx="13890249" cy="6745465"/>
          </a:xfrm>
        </p:grpSpPr>
        <p:sp>
          <p:nvSpPr>
            <p:cNvPr name="AutoShape 33" id="33"/>
            <p:cNvSpPr/>
            <p:nvPr/>
          </p:nvSpPr>
          <p:spPr>
            <a:xfrm rot="0">
              <a:off x="0" y="0"/>
              <a:ext cx="13890249" cy="6745465"/>
            </a:xfrm>
            <a:prstGeom prst="rect">
              <a:avLst/>
            </a:prstGeom>
            <a:solidFill>
              <a:srgbClr val="7A72BD">
                <a:alpha val="89804"/>
              </a:srgbClr>
            </a:solidFill>
          </p:spPr>
        </p:sp>
        <p:sp>
          <p:nvSpPr>
            <p:cNvPr name="TextBox 34" id="34"/>
            <p:cNvSpPr txBox="true"/>
            <p:nvPr/>
          </p:nvSpPr>
          <p:spPr>
            <a:xfrm rot="0">
              <a:off x="1058449" y="813352"/>
              <a:ext cx="11773351" cy="692302"/>
            </a:xfrm>
            <a:prstGeom prst="rect">
              <a:avLst/>
            </a:prstGeom>
          </p:spPr>
          <p:txBody>
            <a:bodyPr anchor="t" rtlCol="false" tIns="0" lIns="0" bIns="0" rIns="0">
              <a:spAutoFit/>
            </a:bodyPr>
            <a:lstStyle/>
            <a:p>
              <a:pPr algn="l">
                <a:lnSpc>
                  <a:spcPts val="4439"/>
                </a:lnSpc>
              </a:pPr>
              <a:r>
                <a:rPr lang="en-US" sz="3171" spc="317">
                  <a:solidFill>
                    <a:srgbClr val="FFF7E7"/>
                  </a:solidFill>
                  <a:latin typeface="Poppins Medium"/>
                  <a:ea typeface="Poppins Medium"/>
                  <a:cs typeface="Poppins Medium"/>
                  <a:sym typeface="Poppins Medium"/>
                </a:rPr>
                <a:t>GORGON PROJECT (AUSTRALIA):</a:t>
              </a:r>
            </a:p>
          </p:txBody>
        </p:sp>
        <p:sp>
          <p:nvSpPr>
            <p:cNvPr name="TextBox 35" id="35"/>
            <p:cNvSpPr txBox="true"/>
            <p:nvPr/>
          </p:nvSpPr>
          <p:spPr>
            <a:xfrm rot="0">
              <a:off x="1058449" y="1932877"/>
              <a:ext cx="11773351" cy="3942085"/>
            </a:xfrm>
            <a:prstGeom prst="rect">
              <a:avLst/>
            </a:prstGeom>
          </p:spPr>
          <p:txBody>
            <a:bodyPr anchor="t" rtlCol="false" tIns="0" lIns="0" bIns="0" rIns="0">
              <a:spAutoFit/>
            </a:bodyPr>
            <a:lstStyle/>
            <a:p>
              <a:pPr algn="l" marL="557220" indent="-278610" lvl="1">
                <a:lnSpc>
                  <a:spcPts val="3871"/>
                </a:lnSpc>
                <a:buFont typeface="Arial"/>
                <a:buChar char="•"/>
              </a:pPr>
              <a:r>
                <a:rPr lang="en-US" sz="2580">
                  <a:solidFill>
                    <a:srgbClr val="FFF7E7"/>
                  </a:solidFill>
                  <a:latin typeface="Poppins Light"/>
                  <a:ea typeface="Poppins Light"/>
                  <a:cs typeface="Poppins Light"/>
                  <a:sym typeface="Poppins Light"/>
                </a:rPr>
                <a:t>One of the largest CCS projects globally, it involves injecting CO₂ into a deep saline aquifer. The project aims to store up to 4 million tons of CO₂ per year and includes comprehensive monitoring and verification programs.</a:t>
              </a:r>
            </a:p>
            <a:p>
              <a:pPr algn="l">
                <a:lnSpc>
                  <a:spcPts val="4756"/>
                </a:lnSpc>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00448" y="368785"/>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1122521"/>
            <a:ext cx="13603744" cy="920682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In projects like these special care needs to be taken in regard to the Risk assessment and management for CO₂ storage. It involves identifying potential leakage pathways, such as faults, fractures, and abandoned wells, and evaluating environmental impacts on groundwater, ecosystems, and human health through modeling and monitoring.</a:t>
            </a:r>
          </a:p>
          <a:p>
            <a:pPr algn="l">
              <a:lnSpc>
                <a:spcPts val="3887"/>
              </a:lnSpc>
            </a:pPr>
          </a:p>
          <a:p>
            <a:pPr algn="l">
              <a:lnSpc>
                <a:spcPts val="3887"/>
              </a:lnSpc>
            </a:pPr>
            <a:r>
              <a:rPr lang="en-US" sz="2776">
                <a:solidFill>
                  <a:srgbClr val="130502"/>
                </a:solidFill>
                <a:latin typeface="Canva Sans"/>
                <a:ea typeface="Canva Sans"/>
                <a:cs typeface="Canva Sans"/>
                <a:sym typeface="Canva Sans"/>
              </a:rPr>
              <a:t> Adherence to regulatory compliance and engaging with the public for transparency are also some crucial aspects. </a:t>
            </a:r>
          </a:p>
          <a:p>
            <a:pPr algn="l">
              <a:lnSpc>
                <a:spcPts val="3887"/>
              </a:lnSpc>
            </a:pPr>
          </a:p>
          <a:p>
            <a:pPr algn="l">
              <a:lnSpc>
                <a:spcPts val="3887"/>
              </a:lnSpc>
            </a:pPr>
            <a:r>
              <a:rPr lang="en-US" sz="2776">
                <a:solidFill>
                  <a:srgbClr val="130502"/>
                </a:solidFill>
                <a:latin typeface="Canva Sans"/>
                <a:ea typeface="Canva Sans"/>
                <a:cs typeface="Canva Sans"/>
                <a:sym typeface="Canva Sans"/>
              </a:rPr>
              <a:t>Monitoring techniques like seismic surveys, well logging, and surface monitoring help track CO₂ movement and detect leaks. </a:t>
            </a:r>
          </a:p>
          <a:p>
            <a:pPr algn="l">
              <a:lnSpc>
                <a:spcPts val="3887"/>
              </a:lnSpc>
            </a:pPr>
          </a:p>
          <a:p>
            <a:pPr algn="l">
              <a:lnSpc>
                <a:spcPts val="3887"/>
              </a:lnSpc>
            </a:pPr>
            <a:r>
              <a:rPr lang="en-US" sz="2776">
                <a:solidFill>
                  <a:srgbClr val="130502"/>
                </a:solidFill>
                <a:latin typeface="Canva Sans"/>
                <a:ea typeface="Canva Sans"/>
                <a:cs typeface="Canva Sans"/>
                <a:sym typeface="Canva Sans"/>
              </a:rPr>
              <a:t>Long-term storage security relies on promoting geochemical reactions, managing pressure, and having adaptive management plans. </a:t>
            </a:r>
          </a:p>
          <a:p>
            <a:pPr algn="l">
              <a:lnSpc>
                <a:spcPts val="3887"/>
              </a:lnSpc>
            </a:pPr>
          </a:p>
          <a:p>
            <a:pPr algn="l">
              <a:lnSpc>
                <a:spcPts val="3887"/>
              </a:lnSpc>
            </a:pPr>
            <a:r>
              <a:rPr lang="en-US" sz="2776">
                <a:solidFill>
                  <a:srgbClr val="130502"/>
                </a:solidFill>
                <a:latin typeface="Canva Sans"/>
                <a:ea typeface="Canva Sans"/>
                <a:cs typeface="Canva Sans"/>
                <a:sym typeface="Canva Sans"/>
              </a:rPr>
              <a:t>Some of the challenges which are faced by Geological Storage include reducing costs, advancing technology, developing robust regulations, and enhancing public acceptance.</a:t>
            </a:r>
          </a:p>
          <a:p>
            <a:pPr algn="ctr">
              <a:lnSpc>
                <a:spcPts val="388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3525366" y="5374887"/>
            <a:ext cx="13733934" cy="3883413"/>
            <a:chOff x="0" y="0"/>
            <a:chExt cx="18311912" cy="5177884"/>
          </a:xfrm>
        </p:grpSpPr>
        <p:sp>
          <p:nvSpPr>
            <p:cNvPr name="TextBox 3" id="3"/>
            <p:cNvSpPr txBox="true"/>
            <p:nvPr/>
          </p:nvSpPr>
          <p:spPr>
            <a:xfrm rot="0">
              <a:off x="0" y="2185919"/>
              <a:ext cx="18311912" cy="2991966"/>
            </a:xfrm>
            <a:prstGeom prst="rect">
              <a:avLst/>
            </a:prstGeom>
          </p:spPr>
          <p:txBody>
            <a:bodyPr anchor="t" rtlCol="false" tIns="0" lIns="0" bIns="0" rIns="0">
              <a:spAutoFit/>
            </a:bodyPr>
            <a:lstStyle/>
            <a:p>
              <a:pPr algn="r">
                <a:lnSpc>
                  <a:spcPts val="9222"/>
                </a:lnSpc>
              </a:pPr>
              <a:r>
                <a:rPr lang="en-US" sz="6148">
                  <a:solidFill>
                    <a:srgbClr val="FFF7E7"/>
                  </a:solidFill>
                  <a:latin typeface="Poppins Light"/>
                  <a:ea typeface="Poppins Light"/>
                  <a:cs typeface="Poppins Light"/>
                  <a:sym typeface="Poppins Light"/>
                </a:rPr>
                <a:t>Storage of CO2</a:t>
              </a:r>
            </a:p>
            <a:p>
              <a:pPr algn="r">
                <a:lnSpc>
                  <a:spcPts val="9222"/>
                </a:lnSpc>
              </a:pPr>
            </a:p>
          </p:txBody>
        </p:sp>
        <p:sp>
          <p:nvSpPr>
            <p:cNvPr name="TextBox 4" id="4"/>
            <p:cNvSpPr txBox="true"/>
            <p:nvPr/>
          </p:nvSpPr>
          <p:spPr>
            <a:xfrm rot="0">
              <a:off x="0" y="0"/>
              <a:ext cx="18311912" cy="1390855"/>
            </a:xfrm>
            <a:prstGeom prst="rect">
              <a:avLst/>
            </a:prstGeom>
          </p:spPr>
          <p:txBody>
            <a:bodyPr anchor="t" rtlCol="false" tIns="0" lIns="0" bIns="0" rIns="0">
              <a:spAutoFit/>
            </a:bodyPr>
            <a:lstStyle/>
            <a:p>
              <a:pPr algn="r">
                <a:lnSpc>
                  <a:spcPts val="8300"/>
                </a:lnSpc>
              </a:pPr>
              <a:r>
                <a:rPr lang="en-US" sz="6916">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440389">
            <a:off x="759596" y="702279"/>
            <a:ext cx="785670" cy="935733"/>
            <a:chOff x="0" y="0"/>
            <a:chExt cx="6350000" cy="7562850"/>
          </a:xfrm>
        </p:grpSpPr>
        <p:sp>
          <p:nvSpPr>
            <p:cNvPr name="Freeform 4" id="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5" id="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6" id="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7" id="7"/>
          <p:cNvSpPr/>
          <p:nvPr/>
        </p:nvSpPr>
        <p:spPr>
          <a:xfrm flipH="false" flipV="false" rot="0">
            <a:off x="12886213" y="2271078"/>
            <a:ext cx="4961101" cy="6700794"/>
          </a:xfrm>
          <a:custGeom>
            <a:avLst/>
            <a:gdLst/>
            <a:ahLst/>
            <a:cxnLst/>
            <a:rect r="r" b="b" t="t" l="l"/>
            <a:pathLst>
              <a:path h="6700794" w="4961101">
                <a:moveTo>
                  <a:pt x="0" y="0"/>
                </a:moveTo>
                <a:lnTo>
                  <a:pt x="4961101" y="0"/>
                </a:lnTo>
                <a:lnTo>
                  <a:pt x="4961101" y="6700793"/>
                </a:lnTo>
                <a:lnTo>
                  <a:pt x="0" y="6700793"/>
                </a:lnTo>
                <a:lnTo>
                  <a:pt x="0" y="0"/>
                </a:lnTo>
                <a:close/>
              </a:path>
            </a:pathLst>
          </a:custGeom>
          <a:blipFill>
            <a:blip r:embed="rId4"/>
            <a:stretch>
              <a:fillRect l="0" t="0" r="-100000" b="0"/>
            </a:stretch>
          </a:blipFill>
        </p:spPr>
      </p:sp>
      <p:sp>
        <p:nvSpPr>
          <p:cNvPr name="TextBox 8" id="8"/>
          <p:cNvSpPr txBox="true"/>
          <p:nvPr/>
        </p:nvSpPr>
        <p:spPr>
          <a:xfrm rot="0">
            <a:off x="0" y="3100241"/>
            <a:ext cx="12450105" cy="6158059"/>
          </a:xfrm>
          <a:prstGeom prst="rect">
            <a:avLst/>
          </a:prstGeom>
        </p:spPr>
        <p:txBody>
          <a:bodyPr anchor="t" rtlCol="false" tIns="0" lIns="0" bIns="0" rIns="0">
            <a:spAutoFit/>
          </a:bodyPr>
          <a:lstStyle/>
          <a:p>
            <a:pPr algn="ctr">
              <a:lnSpc>
                <a:spcPts val="4124"/>
              </a:lnSpc>
            </a:pPr>
            <a:r>
              <a:rPr lang="en-US" sz="2946">
                <a:solidFill>
                  <a:srgbClr val="130502"/>
                </a:solidFill>
                <a:latin typeface="Canva Sans"/>
                <a:ea typeface="Canva Sans"/>
                <a:cs typeface="Canva Sans"/>
                <a:sym typeface="Canva Sans"/>
              </a:rPr>
              <a:t>The last but not least step in the CCS process is to store it safely underground. This can be achieved by finding deep geological formations that can be monitored and controlled for thousands of years.</a:t>
            </a:r>
          </a:p>
          <a:p>
            <a:pPr algn="ctr">
              <a:lnSpc>
                <a:spcPts val="4124"/>
              </a:lnSpc>
            </a:pPr>
          </a:p>
          <a:p>
            <a:pPr algn="ctr">
              <a:lnSpc>
                <a:spcPts val="4124"/>
              </a:lnSpc>
            </a:pPr>
            <a:r>
              <a:rPr lang="en-US" sz="2946">
                <a:solidFill>
                  <a:srgbClr val="130502"/>
                </a:solidFill>
                <a:latin typeface="Canva Sans"/>
                <a:ea typeface="Canva Sans"/>
                <a:cs typeface="Canva Sans"/>
                <a:sym typeface="Canva Sans"/>
              </a:rPr>
              <a:t> Natural accumulations of virtually pure CO2 can be found all over the planet in a wide range of geological settings: particularly in sedimentary basins, intra-plate volcanic regions and in faulted areas, or in dormant volcanic structures. Natural gas and oil reservoirs have demonstrated that a great many formations are capable of storing gas for millions of years.</a:t>
            </a:r>
          </a:p>
          <a:p>
            <a:pPr algn="ctr">
              <a:lnSpc>
                <a:spcPts val="4124"/>
              </a:lnSpc>
            </a:pPr>
          </a:p>
        </p:txBody>
      </p:sp>
      <p:sp>
        <p:nvSpPr>
          <p:cNvPr name="TextBox 9" id="9"/>
          <p:cNvSpPr txBox="true"/>
          <p:nvPr/>
        </p:nvSpPr>
        <p:spPr>
          <a:xfrm rot="0">
            <a:off x="2560938" y="1657667"/>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grpSp>
        <p:nvGrpSpPr>
          <p:cNvPr name="Group 10" id="10"/>
          <p:cNvGrpSpPr/>
          <p:nvPr/>
        </p:nvGrpSpPr>
        <p:grpSpPr>
          <a:xfrm rot="-1440389">
            <a:off x="14669226" y="397619"/>
            <a:ext cx="1395075" cy="1661534"/>
            <a:chOff x="0" y="0"/>
            <a:chExt cx="6350000" cy="7562850"/>
          </a:xfrm>
        </p:grpSpPr>
        <p:sp>
          <p:nvSpPr>
            <p:cNvPr name="Freeform 11" id="1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12" id="1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13" id="1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440389">
            <a:off x="759596" y="702279"/>
            <a:ext cx="785670" cy="935733"/>
            <a:chOff x="0" y="0"/>
            <a:chExt cx="6350000" cy="7562850"/>
          </a:xfrm>
        </p:grpSpPr>
        <p:sp>
          <p:nvSpPr>
            <p:cNvPr name="Freeform 4" id="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5" id="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6" id="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7" id="7"/>
          <p:cNvSpPr txBox="true"/>
          <p:nvPr/>
        </p:nvSpPr>
        <p:spPr>
          <a:xfrm rot="0">
            <a:off x="603229" y="2705855"/>
            <a:ext cx="12192806" cy="5312722"/>
          </a:xfrm>
          <a:prstGeom prst="rect">
            <a:avLst/>
          </a:prstGeom>
        </p:spPr>
        <p:txBody>
          <a:bodyPr anchor="t" rtlCol="false" tIns="0" lIns="0" bIns="0" rIns="0">
            <a:spAutoFit/>
          </a:bodyPr>
          <a:lstStyle/>
          <a:p>
            <a:pPr algn="ctr">
              <a:lnSpc>
                <a:spcPts val="3887"/>
              </a:lnSpc>
            </a:pPr>
            <a:r>
              <a:rPr lang="en-US" sz="2776">
                <a:solidFill>
                  <a:srgbClr val="130502"/>
                </a:solidFill>
                <a:latin typeface="Canva Sans"/>
                <a:ea typeface="Canva Sans"/>
                <a:cs typeface="Canva Sans"/>
                <a:sym typeface="Canva Sans"/>
              </a:rPr>
              <a:t>Geological carbon storage involves capturing CO₂ emissions from industrial sources and injecting them into deep underground rock formations for long-term storage. This method is a crucial part of CCS strategies aimed at mitigating climate change by reducing atmospheric CO₂ levels.</a:t>
            </a:r>
          </a:p>
          <a:p>
            <a:pPr algn="ctr">
              <a:lnSpc>
                <a:spcPts val="3887"/>
              </a:lnSpc>
            </a:pPr>
          </a:p>
          <a:p>
            <a:pPr algn="ctr">
              <a:lnSpc>
                <a:spcPts val="3887"/>
              </a:lnSpc>
            </a:pPr>
            <a:r>
              <a:rPr lang="en-US" sz="2776">
                <a:solidFill>
                  <a:srgbClr val="130502"/>
                </a:solidFill>
                <a:latin typeface="Canva Sans"/>
                <a:ea typeface="Canva Sans"/>
                <a:cs typeface="Canva Sans"/>
                <a:sym typeface="Canva Sans"/>
              </a:rPr>
              <a:t>To store CO₂ geologically, it is compressed to a supercritical state, where it behaves like a dense fluid. This typically occurs at depths of about 800 meters or more, where the geothermal gradient ensures the CO₂ reaches the necessary density.</a:t>
            </a:r>
          </a:p>
          <a:p>
            <a:pPr algn="ctr">
              <a:lnSpc>
                <a:spcPts val="3887"/>
              </a:lnSpc>
            </a:pPr>
          </a:p>
        </p:txBody>
      </p:sp>
      <p:sp>
        <p:nvSpPr>
          <p:cNvPr name="TextBox 8" id="8"/>
          <p:cNvSpPr txBox="true"/>
          <p:nvPr/>
        </p:nvSpPr>
        <p:spPr>
          <a:xfrm rot="0">
            <a:off x="2355711" y="1466750"/>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
        <p:nvSpPr>
          <p:cNvPr name="Freeform 9" id="9"/>
          <p:cNvSpPr/>
          <p:nvPr/>
        </p:nvSpPr>
        <p:spPr>
          <a:xfrm flipH="false" flipV="false" rot="0">
            <a:off x="13126679" y="403355"/>
            <a:ext cx="4596946" cy="9015112"/>
          </a:xfrm>
          <a:custGeom>
            <a:avLst/>
            <a:gdLst/>
            <a:ahLst/>
            <a:cxnLst/>
            <a:rect r="r" b="b" t="t" l="l"/>
            <a:pathLst>
              <a:path h="9015112" w="4596946">
                <a:moveTo>
                  <a:pt x="0" y="0"/>
                </a:moveTo>
                <a:lnTo>
                  <a:pt x="4596946" y="0"/>
                </a:lnTo>
                <a:lnTo>
                  <a:pt x="4596946" y="9015112"/>
                </a:lnTo>
                <a:lnTo>
                  <a:pt x="0" y="9015112"/>
                </a:lnTo>
                <a:lnTo>
                  <a:pt x="0" y="0"/>
                </a:lnTo>
                <a:close/>
              </a:path>
            </a:pathLst>
          </a:custGeom>
          <a:blipFill>
            <a:blip r:embed="rId4"/>
            <a:stretch>
              <a:fillRect l="0" t="-8106" r="0" b="-8106"/>
            </a:stretch>
          </a:blipFill>
        </p:spPr>
      </p:sp>
      <p:grpSp>
        <p:nvGrpSpPr>
          <p:cNvPr name="Group 10" id="10"/>
          <p:cNvGrpSpPr/>
          <p:nvPr/>
        </p:nvGrpSpPr>
        <p:grpSpPr>
          <a:xfrm rot="-1440389">
            <a:off x="10235041" y="440620"/>
            <a:ext cx="1395075" cy="1661534"/>
            <a:chOff x="0" y="0"/>
            <a:chExt cx="6350000" cy="7562850"/>
          </a:xfrm>
        </p:grpSpPr>
        <p:sp>
          <p:nvSpPr>
            <p:cNvPr name="Freeform 11" id="1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12" id="1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13" id="1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72417" y="2813414"/>
            <a:ext cx="13603744" cy="726372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CO₂ storage is feasible in various geological settings within sedimentary basins, including:</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Oil fields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Depleted gas fields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Deep coal seams</a:t>
            </a: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Saline formations</a:t>
            </a:r>
          </a:p>
          <a:p>
            <a:pPr algn="ctr">
              <a:lnSpc>
                <a:spcPts val="3887"/>
              </a:lnSpc>
            </a:pPr>
          </a:p>
          <a:p>
            <a:pPr algn="l">
              <a:lnSpc>
                <a:spcPts val="3887"/>
              </a:lnSpc>
            </a:pPr>
            <a:r>
              <a:rPr lang="en-US" sz="2776">
                <a:solidFill>
                  <a:srgbClr val="130502"/>
                </a:solidFill>
                <a:latin typeface="Canva Sans"/>
                <a:ea typeface="Canva Sans"/>
                <a:cs typeface="Canva Sans"/>
                <a:sym typeface="Canva Sans"/>
              </a:rPr>
              <a:t>CO₂ can be stored both onshore and offshore. Offshore storage sites are accessed via pipelines from the shore or offshore pla</a:t>
            </a:r>
            <a:r>
              <a:rPr lang="en-US" sz="2776">
                <a:solidFill>
                  <a:srgbClr val="130502"/>
                </a:solidFill>
                <a:latin typeface="Canva Sans"/>
                <a:ea typeface="Canva Sans"/>
                <a:cs typeface="Canva Sans"/>
                <a:sym typeface="Canva Sans"/>
              </a:rPr>
              <a:t>tforms. Suitable offshore sites include the continental shelf and adjacent deep-marine sedimentary basins. However, abyssal deep ocean floor sediments are generally too thin and impermeable for effective storage.</a:t>
            </a:r>
          </a:p>
          <a:p>
            <a:pPr algn="ctr">
              <a:lnSpc>
                <a:spcPts val="3887"/>
              </a:lnSpc>
            </a:pPr>
          </a:p>
          <a:p>
            <a:pPr algn="ctr">
              <a:lnSpc>
                <a:spcPts val="3887"/>
              </a:lnSpc>
            </a:pPr>
          </a:p>
          <a:p>
            <a:pPr algn="ctr">
              <a:lnSpc>
                <a:spcPts val="3887"/>
              </a:lnSpc>
            </a:pPr>
          </a:p>
        </p:txBody>
      </p:sp>
      <p:sp>
        <p:nvSpPr>
          <p:cNvPr name="TextBox 29" id="29"/>
          <p:cNvSpPr txBox="true"/>
          <p:nvPr/>
        </p:nvSpPr>
        <p:spPr>
          <a:xfrm rot="0">
            <a:off x="2150484" y="1417320"/>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6764" y="2444001"/>
            <a:ext cx="13603744" cy="823527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The principles of injecting fluids into the deep subsurface are well established, with many countries having regulations governing such activities. Fluids have been injected on a large scale for various purposes, including waste disposal, enhanced oil recovery, and natural gas storage. Although CO₂ injection has primarily been on a smaller scale, large-scale injection would be necessary to significantly reduce emissions from stationary sources.</a:t>
            </a:r>
          </a:p>
          <a:p>
            <a:pPr algn="l">
              <a:lnSpc>
                <a:spcPts val="3887"/>
              </a:lnSpc>
            </a:pPr>
          </a:p>
          <a:p>
            <a:pPr algn="l">
              <a:lnSpc>
                <a:spcPts val="3887"/>
              </a:lnSpc>
            </a:pPr>
          </a:p>
          <a:p>
            <a:pPr algn="l">
              <a:lnSpc>
                <a:spcPts val="3887"/>
              </a:lnSpc>
            </a:pPr>
            <a:r>
              <a:rPr lang="en-US" sz="2776">
                <a:solidFill>
                  <a:srgbClr val="130502"/>
                </a:solidFill>
                <a:latin typeface="Canva Sans"/>
                <a:ea typeface="Canva Sans"/>
                <a:cs typeface="Canva Sans"/>
                <a:sym typeface="Canva Sans"/>
              </a:rPr>
              <a:t>It is also important to know how securely and for how long stored CO2 will be retained – for decades, centuries, millennia or for geological time? To assure public safety, storage sites must be designed and operated to minimize the possibility of leakage. Consequently, potential leakage pathways must be identified and procedures must be established, to set appropriate design and operational standards as well as monitoring, measurement and verification requirements</a:t>
            </a:r>
          </a:p>
          <a:p>
            <a:pPr algn="l">
              <a:lnSpc>
                <a:spcPts val="3887"/>
              </a:lnSpc>
            </a:pPr>
          </a:p>
          <a:p>
            <a:pPr algn="ctr">
              <a:lnSpc>
                <a:spcPts val="3887"/>
              </a:lnSpc>
            </a:pPr>
          </a:p>
        </p:txBody>
      </p:sp>
      <p:sp>
        <p:nvSpPr>
          <p:cNvPr name="TextBox 29" id="29"/>
          <p:cNvSpPr txBox="true"/>
          <p:nvPr/>
        </p:nvSpPr>
        <p:spPr>
          <a:xfrm rot="0">
            <a:off x="2124830" y="1417320"/>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440389">
            <a:off x="759596" y="702279"/>
            <a:ext cx="785670" cy="935733"/>
            <a:chOff x="0" y="0"/>
            <a:chExt cx="6350000" cy="7562850"/>
          </a:xfrm>
        </p:grpSpPr>
        <p:sp>
          <p:nvSpPr>
            <p:cNvPr name="Freeform 4" id="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5" id="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6" id="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7" id="7"/>
          <p:cNvSpPr txBox="true"/>
          <p:nvPr/>
        </p:nvSpPr>
        <p:spPr>
          <a:xfrm rot="0">
            <a:off x="392783" y="1669256"/>
            <a:ext cx="8119274" cy="7263722"/>
          </a:xfrm>
          <a:prstGeom prst="rect">
            <a:avLst/>
          </a:prstGeom>
        </p:spPr>
        <p:txBody>
          <a:bodyPr anchor="t" rtlCol="false" tIns="0" lIns="0" bIns="0" rIns="0">
            <a:spAutoFit/>
          </a:bodyPr>
          <a:lstStyle/>
          <a:p>
            <a:pPr algn="l">
              <a:lnSpc>
                <a:spcPts val="3887"/>
              </a:lnSpc>
            </a:pPr>
          </a:p>
          <a:p>
            <a:pPr algn="l">
              <a:lnSpc>
                <a:spcPts val="3887"/>
              </a:lnSpc>
            </a:pPr>
          </a:p>
          <a:p>
            <a:pPr algn="l">
              <a:lnSpc>
                <a:spcPts val="3887"/>
              </a:lnSpc>
            </a:pPr>
            <a:r>
              <a:rPr lang="en-US" sz="2776">
                <a:solidFill>
                  <a:srgbClr val="130502"/>
                </a:solidFill>
                <a:latin typeface="Canva Sans"/>
                <a:ea typeface="Canva Sans"/>
                <a:cs typeface="Canva Sans"/>
                <a:sym typeface="Canva Sans"/>
              </a:rPr>
              <a:t>The effectiveness of geological storage depends on a combination of physical and geochemical trapping mechanisms (Figure 5.9). The most effective storage sites are those where CO2 is immobile because it is trapped permanently under a thick, low-permeability seal or is converted to solid minerals or is adsorbed on the surfaces of coal micropores or through a combination of physical and chemical trapping mechanisms</a:t>
            </a:r>
          </a:p>
          <a:p>
            <a:pPr algn="l">
              <a:lnSpc>
                <a:spcPts val="3887"/>
              </a:lnSpc>
            </a:pPr>
          </a:p>
          <a:p>
            <a:pPr algn="l">
              <a:lnSpc>
                <a:spcPts val="3887"/>
              </a:lnSpc>
            </a:pPr>
          </a:p>
          <a:p>
            <a:pPr algn="ctr">
              <a:lnSpc>
                <a:spcPts val="3887"/>
              </a:lnSpc>
            </a:pPr>
          </a:p>
        </p:txBody>
      </p:sp>
      <p:sp>
        <p:nvSpPr>
          <p:cNvPr name="TextBox 8" id="8"/>
          <p:cNvSpPr txBox="true"/>
          <p:nvPr/>
        </p:nvSpPr>
        <p:spPr>
          <a:xfrm rot="0">
            <a:off x="1701632" y="1063698"/>
            <a:ext cx="9179639" cy="653183"/>
          </a:xfrm>
          <a:prstGeom prst="rect">
            <a:avLst/>
          </a:prstGeom>
        </p:spPr>
        <p:txBody>
          <a:bodyPr anchor="t" rtlCol="false" tIns="0" lIns="0" bIns="0" rIns="0">
            <a:spAutoFit/>
          </a:bodyPr>
          <a:lstStyle/>
          <a:p>
            <a:pPr algn="l">
              <a:lnSpc>
                <a:spcPts val="5318"/>
              </a:lnSpc>
            </a:pPr>
            <a:r>
              <a:rPr lang="en-US" sz="3799" spc="379">
                <a:solidFill>
                  <a:srgbClr val="7A72BD"/>
                </a:solidFill>
                <a:latin typeface="Poppins Medium"/>
                <a:ea typeface="Poppins Medium"/>
                <a:cs typeface="Poppins Medium"/>
                <a:sym typeface="Poppins Medium"/>
              </a:rPr>
              <a:t>MECHANISM OF CO2 STORAGE-</a:t>
            </a:r>
          </a:p>
        </p:txBody>
      </p:sp>
      <p:sp>
        <p:nvSpPr>
          <p:cNvPr name="Freeform 9" id="9"/>
          <p:cNvSpPr/>
          <p:nvPr/>
        </p:nvSpPr>
        <p:spPr>
          <a:xfrm flipH="false" flipV="false" rot="0">
            <a:off x="9835553" y="1836546"/>
            <a:ext cx="6861425" cy="7601367"/>
          </a:xfrm>
          <a:custGeom>
            <a:avLst/>
            <a:gdLst/>
            <a:ahLst/>
            <a:cxnLst/>
            <a:rect r="r" b="b" t="t" l="l"/>
            <a:pathLst>
              <a:path h="7601367" w="6861425">
                <a:moveTo>
                  <a:pt x="0" y="0"/>
                </a:moveTo>
                <a:lnTo>
                  <a:pt x="6861425" y="0"/>
                </a:lnTo>
                <a:lnTo>
                  <a:pt x="6861425" y="7601367"/>
                </a:lnTo>
                <a:lnTo>
                  <a:pt x="0" y="7601367"/>
                </a:lnTo>
                <a:lnTo>
                  <a:pt x="0" y="0"/>
                </a:lnTo>
                <a:close/>
              </a:path>
            </a:pathLst>
          </a:custGeom>
          <a:blipFill>
            <a:blip r:embed="rId4"/>
            <a:stretch>
              <a:fillRect l="-4732" t="-1256" r="0" b="-1256"/>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111147" y="4142149"/>
            <a:ext cx="2743519" cy="4206728"/>
          </a:xfrm>
          <a:custGeom>
            <a:avLst/>
            <a:gdLst/>
            <a:ahLst/>
            <a:cxnLst/>
            <a:rect r="r" b="b" t="t" l="l"/>
            <a:pathLst>
              <a:path h="4206728" w="2743519">
                <a:moveTo>
                  <a:pt x="0" y="0"/>
                </a:moveTo>
                <a:lnTo>
                  <a:pt x="2743518" y="0"/>
                </a:lnTo>
                <a:lnTo>
                  <a:pt x="2743518" y="4206729"/>
                </a:lnTo>
                <a:lnTo>
                  <a:pt x="0" y="4206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6100562" y="5623326"/>
            <a:ext cx="7342255" cy="3947542"/>
          </a:xfrm>
          <a:custGeom>
            <a:avLst/>
            <a:gdLst/>
            <a:ahLst/>
            <a:cxnLst/>
            <a:rect r="r" b="b" t="t" l="l"/>
            <a:pathLst>
              <a:path h="3947542" w="7342255">
                <a:moveTo>
                  <a:pt x="0" y="0"/>
                </a:moveTo>
                <a:lnTo>
                  <a:pt x="7342254" y="0"/>
                </a:lnTo>
                <a:lnTo>
                  <a:pt x="7342254" y="3947541"/>
                </a:lnTo>
                <a:lnTo>
                  <a:pt x="0" y="3947541"/>
                </a:lnTo>
                <a:lnTo>
                  <a:pt x="0" y="0"/>
                </a:lnTo>
                <a:close/>
              </a:path>
            </a:pathLst>
          </a:custGeom>
          <a:blipFill>
            <a:blip r:embed="rId6"/>
            <a:stretch>
              <a:fillRect l="0" t="0" r="0" b="0"/>
            </a:stretch>
          </a:blipFill>
        </p:spPr>
      </p:sp>
      <p:sp>
        <p:nvSpPr>
          <p:cNvPr name="TextBox 29" id="29"/>
          <p:cNvSpPr txBox="true"/>
          <p:nvPr/>
        </p:nvSpPr>
        <p:spPr>
          <a:xfrm rot="0">
            <a:off x="346695" y="1482907"/>
            <a:ext cx="13603744" cy="5320622"/>
          </a:xfrm>
          <a:prstGeom prst="rect">
            <a:avLst/>
          </a:prstGeom>
        </p:spPr>
        <p:txBody>
          <a:bodyPr anchor="t" rtlCol="false" tIns="0" lIns="0" bIns="0" rIns="0">
            <a:spAutoFit/>
          </a:bodyPr>
          <a:lstStyle/>
          <a:p>
            <a:pPr algn="l">
              <a:lnSpc>
                <a:spcPts val="3887"/>
              </a:lnSpc>
            </a:pPr>
          </a:p>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Physical trapping: stratigraphic and structural-</a:t>
            </a:r>
          </a:p>
          <a:p>
            <a:pPr algn="l">
              <a:lnSpc>
                <a:spcPts val="3887"/>
              </a:lnSpc>
            </a:pPr>
            <a:r>
              <a:rPr lang="en-US" sz="2776">
                <a:solidFill>
                  <a:srgbClr val="130502"/>
                </a:solidFill>
                <a:latin typeface="Canva Sans"/>
                <a:ea typeface="Canva Sans"/>
                <a:cs typeface="Canva Sans"/>
                <a:sym typeface="Canva Sans"/>
              </a:rPr>
              <a:t>The initial method for storing CO₂ in geological formations relies on physical trapping beneath low-permeability caprocks, such as shale or salt beds. These caprocks prevent CO₂ from escaping. Structural and stratigraphic traps within sedimentary basins, which contain saline water, oil, and gas, are suitable for CO₂ storage. However, care must be taken to avoid exceeding the allowable pressure to prevent fracturing the caprock or reactivating faults, which could compromise storage integrity.</a:t>
            </a:r>
          </a:p>
          <a:p>
            <a:pPr algn="l">
              <a:lnSpc>
                <a:spcPts val="3887"/>
              </a:lnSpc>
            </a:pPr>
          </a:p>
          <a:p>
            <a:pPr algn="ctr">
              <a:lnSpc>
                <a:spcPts val="3887"/>
              </a:lnSpc>
            </a:pPr>
          </a:p>
        </p:txBody>
      </p:sp>
      <p:sp>
        <p:nvSpPr>
          <p:cNvPr name="TextBox 30" id="30"/>
          <p:cNvSpPr txBox="true"/>
          <p:nvPr/>
        </p:nvSpPr>
        <p:spPr>
          <a:xfrm rot="0">
            <a:off x="1701632" y="1063698"/>
            <a:ext cx="9179639" cy="653183"/>
          </a:xfrm>
          <a:prstGeom prst="rect">
            <a:avLst/>
          </a:prstGeom>
        </p:spPr>
        <p:txBody>
          <a:bodyPr anchor="t" rtlCol="false" tIns="0" lIns="0" bIns="0" rIns="0">
            <a:spAutoFit/>
          </a:bodyPr>
          <a:lstStyle/>
          <a:p>
            <a:pPr algn="l">
              <a:lnSpc>
                <a:spcPts val="5318"/>
              </a:lnSpc>
            </a:pPr>
            <a:r>
              <a:rPr lang="en-US" sz="3799" spc="379">
                <a:solidFill>
                  <a:srgbClr val="7A72BD"/>
                </a:solidFill>
                <a:latin typeface="Poppins Medium"/>
                <a:ea typeface="Poppins Medium"/>
                <a:cs typeface="Poppins Medium"/>
                <a:sym typeface="Poppins Medium"/>
              </a:rPr>
              <a:t>MECHANISM OF CO2 STORAGE-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2546380" y="8779963"/>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84802" y="1709737"/>
            <a:ext cx="13603744" cy="4834847"/>
          </a:xfrm>
          <a:prstGeom prst="rect">
            <a:avLst/>
          </a:prstGeom>
        </p:spPr>
        <p:txBody>
          <a:bodyPr anchor="t" rtlCol="false" tIns="0" lIns="0" bIns="0" rIns="0">
            <a:spAutoFit/>
          </a:bodyPr>
          <a:lstStyle/>
          <a:p>
            <a:pPr algn="l" marL="599487" indent="-299743" lvl="1">
              <a:lnSpc>
                <a:spcPts val="3887"/>
              </a:lnSpc>
              <a:buFont typeface="Arial"/>
              <a:buChar char="•"/>
            </a:pPr>
            <a:r>
              <a:rPr lang="en-US" sz="2776">
                <a:solidFill>
                  <a:srgbClr val="130502"/>
                </a:solidFill>
                <a:latin typeface="Canva Sans"/>
                <a:ea typeface="Canva Sans"/>
                <a:cs typeface="Canva Sans"/>
                <a:sym typeface="Canva Sans"/>
              </a:rPr>
              <a:t>Physical trapping: hydrodynamic</a:t>
            </a:r>
          </a:p>
          <a:p>
            <a:pPr algn="l">
              <a:lnSpc>
                <a:spcPts val="3887"/>
              </a:lnSpc>
            </a:pPr>
            <a:r>
              <a:rPr lang="en-US" sz="2776">
                <a:solidFill>
                  <a:srgbClr val="130502"/>
                </a:solidFill>
                <a:latin typeface="Canva Sans"/>
                <a:ea typeface="Canva Sans"/>
                <a:cs typeface="Canva Sans"/>
                <a:sym typeface="Canva Sans"/>
              </a:rPr>
              <a:t>Hydrodynamic trapping occurs in saline formations without closed traps, where fluids migrate slowly over long distances. Injected CO₂ displaces saline water and moves upward due to its lower density. It then continues as a separate phase until trapped as residual CO₂ saturation or in local structural or stratigraphic traps. Over time, significant amounts of CO₂ dissolve in formation water and migrate with groundwater. In extensive formations, the journey from injection site to surface can take millions of years, ensuring long-term storage</a:t>
            </a:r>
          </a:p>
          <a:p>
            <a:pPr algn="l">
              <a:lnSpc>
                <a:spcPts val="3887"/>
              </a:lnSpc>
            </a:pPr>
          </a:p>
          <a:p>
            <a:pPr algn="ctr">
              <a:lnSpc>
                <a:spcPts val="3887"/>
              </a:lnSpc>
            </a:pPr>
          </a:p>
        </p:txBody>
      </p:sp>
      <p:sp>
        <p:nvSpPr>
          <p:cNvPr name="Freeform 29" id="29"/>
          <p:cNvSpPr/>
          <p:nvPr/>
        </p:nvSpPr>
        <p:spPr>
          <a:xfrm flipH="false" flipV="false" rot="0">
            <a:off x="1028700" y="5803871"/>
            <a:ext cx="11279620" cy="4273266"/>
          </a:xfrm>
          <a:custGeom>
            <a:avLst/>
            <a:gdLst/>
            <a:ahLst/>
            <a:cxnLst/>
            <a:rect r="r" b="b" t="t" l="l"/>
            <a:pathLst>
              <a:path h="4273266" w="11279620">
                <a:moveTo>
                  <a:pt x="0" y="0"/>
                </a:moveTo>
                <a:lnTo>
                  <a:pt x="11279620" y="0"/>
                </a:lnTo>
                <a:lnTo>
                  <a:pt x="11279620" y="4273265"/>
                </a:lnTo>
                <a:lnTo>
                  <a:pt x="0" y="4273265"/>
                </a:lnTo>
                <a:lnTo>
                  <a:pt x="0" y="0"/>
                </a:lnTo>
                <a:close/>
              </a:path>
            </a:pathLst>
          </a:custGeom>
          <a:blipFill>
            <a:blip r:embed="rId6"/>
            <a:stretch>
              <a:fillRect l="0" t="-4176" r="0" b="-3900"/>
            </a:stretch>
          </a:blipFill>
        </p:spPr>
      </p:sp>
      <p:sp>
        <p:nvSpPr>
          <p:cNvPr name="TextBox 30" id="30"/>
          <p:cNvSpPr txBox="true"/>
          <p:nvPr/>
        </p:nvSpPr>
        <p:spPr>
          <a:xfrm rot="0">
            <a:off x="2153093" y="830103"/>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MECHANISM OF CO2 STORAGE-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D914B4-69AF-4E7A-B7EB-01B2ED693DD3}"/>
</file>

<file path=customXml/itemProps2.xml><?xml version="1.0" encoding="utf-8"?>
<ds:datastoreItem xmlns:ds="http://schemas.openxmlformats.org/officeDocument/2006/customXml" ds:itemID="{514EE0D2-E5CF-448E-92EC-E2F02C0D82F6}"/>
</file>

<file path=customXml/itemProps3.xml><?xml version="1.0" encoding="utf-8"?>
<ds:datastoreItem xmlns:ds="http://schemas.openxmlformats.org/officeDocument/2006/customXml" ds:itemID="{1A61A420-8DC2-4CE0-85D2-52807E32BA44}"/>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W3 Lecture 2</dc:title>
  <cp:revision>1</cp:revision>
  <dcterms:created xsi:type="dcterms:W3CDTF">2006-08-16T00:00:00Z</dcterms:created>
  <dcterms:modified xsi:type="dcterms:W3CDTF">2011-08-01T06:04:30Z</dcterms:modified>
  <dc:identifier>DAGIdXiS0tw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