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8288000" cy="10287000"/>
  <p:notesSz cx="6858000" cy="9144000"/>
  <p:embeddedFontLst>
    <p:embeddedFont>
      <p:font typeface="Poppins Bold" pitchFamily="2" charset="0"/>
      <p:regular r:id="rId15"/>
    </p:embeddedFont>
    <p:embeddedFont>
      <p:font typeface="Poppins Light" pitchFamily="2" charset="0"/>
      <p:regular r:id="rId16"/>
    </p:embeddedFont>
    <p:embeddedFont>
      <p:font typeface="Poppins Light Bold" panose="02000000000000000000" pitchFamily="2" charset="0"/>
      <p:regular r:id="rId17"/>
    </p:embeddedFont>
    <p:embeddedFont>
      <p:font typeface="Poppins Medium" pitchFamily="2"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4.fntdata"/><Relationship Id="rId3" Type="http://schemas.openxmlformats.org/officeDocument/2006/relationships/slideMaster" Target="slideMasters/slideMaster1.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ustomXml" Target="../customXml/item3.xml"/><Relationship Id="rId5" Type="http://schemas.openxmlformats.org/officeDocument/2006/relationships/slide" Target="slides/slide2.xml"/><Relationship Id="rId15" Type="http://schemas.openxmlformats.org/officeDocument/2006/relationships/font" Target="fonts/font1.fntdata"/><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ourya Goyal" userId="505209b6-7386-4d0f-9c91-b0312251ee22" providerId="ADAL" clId="{A4D53667-2E9A-BF4A-ABE4-FBE2C8003AD1}"/>
    <pc:docChg chg="modSld">
      <pc:chgData name="Shourya Goyal" userId="505209b6-7386-4d0f-9c91-b0312251ee22" providerId="ADAL" clId="{A4D53667-2E9A-BF4A-ABE4-FBE2C8003AD1}" dt="2024-07-02T05:21:54.604" v="1" actId="20577"/>
      <pc:docMkLst>
        <pc:docMk/>
      </pc:docMkLst>
      <pc:sldChg chg="modSp">
        <pc:chgData name="Shourya Goyal" userId="505209b6-7386-4d0f-9c91-b0312251ee22" providerId="ADAL" clId="{A4D53667-2E9A-BF4A-ABE4-FBE2C8003AD1}" dt="2024-07-02T05:21:54.604" v="1" actId="20577"/>
        <pc:sldMkLst>
          <pc:docMk/>
          <pc:sldMk cId="0" sldId="258"/>
        </pc:sldMkLst>
        <pc:spChg chg="mod">
          <ac:chgData name="Shourya Goyal" userId="505209b6-7386-4d0f-9c91-b0312251ee22" providerId="ADAL" clId="{A4D53667-2E9A-BF4A-ABE4-FBE2C8003AD1}" dt="2024-07-02T05:21:54.604" v="1" actId="20577"/>
          <ac:spMkLst>
            <pc:docMk/>
            <pc:sldMk cId="0" sldId="25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7" Type="http://schemas.openxmlformats.org/officeDocument/2006/relationships/image" Target="../media/image6.sv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5.png" /><Relationship Id="rId5" Type="http://schemas.openxmlformats.org/officeDocument/2006/relationships/image" Target="../media/image4.sv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Layout" Target="../slideLayouts/slideLayout7.xml" /><Relationship Id="rId6" Type="http://schemas.openxmlformats.org/officeDocument/2006/relationships/image" Target="../media/image24.png" /><Relationship Id="rId5" Type="http://schemas.openxmlformats.org/officeDocument/2006/relationships/image" Target="../media/image17.svg" /><Relationship Id="rId4" Type="http://schemas.openxmlformats.org/officeDocument/2006/relationships/image" Target="../media/image16.png" /></Relationships>
</file>

<file path=ppt/slides/_rels/slide11.xml.rels><?xml version="1.0" encoding="UTF-8" standalone="yes"?>
<Relationships xmlns="http://schemas.openxmlformats.org/package/2006/relationships"><Relationship Id="rId3" Type="http://schemas.openxmlformats.org/officeDocument/2006/relationships/image" Target="../media/image12.svg" /><Relationship Id="rId2" Type="http://schemas.openxmlformats.org/officeDocument/2006/relationships/image" Target="../media/image11.png" /><Relationship Id="rId1" Type="http://schemas.openxmlformats.org/officeDocument/2006/relationships/slideLayout" Target="../slideLayouts/slideLayout7.xml" /><Relationship Id="rId5" Type="http://schemas.openxmlformats.org/officeDocument/2006/relationships/image" Target="../media/image10.svg" /><Relationship Id="rId4" Type="http://schemas.openxmlformats.org/officeDocument/2006/relationships/image" Target="../media/image9.png" /></Relationships>
</file>

<file path=ppt/slides/_rels/slide2.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Layout" Target="../slideLayouts/slideLayout7.xml" /><Relationship Id="rId5" Type="http://schemas.openxmlformats.org/officeDocument/2006/relationships/image" Target="../media/image10.svg" /><Relationship Id="rId4" Type="http://schemas.openxmlformats.org/officeDocument/2006/relationships/image" Target="../media/image9.png" /></Relationships>
</file>

<file path=ppt/slides/_rels/slide3.xml.rels><?xml version="1.0" encoding="UTF-8" standalone="yes"?>
<Relationships xmlns="http://schemas.openxmlformats.org/package/2006/relationships"><Relationship Id="rId3" Type="http://schemas.openxmlformats.org/officeDocument/2006/relationships/image" Target="../media/image12.svg" /><Relationship Id="rId2" Type="http://schemas.openxmlformats.org/officeDocument/2006/relationships/image" Target="../media/image11.png" /><Relationship Id="rId1" Type="http://schemas.openxmlformats.org/officeDocument/2006/relationships/slideLayout" Target="../slideLayouts/slideLayout7.xml" /><Relationship Id="rId5" Type="http://schemas.openxmlformats.org/officeDocument/2006/relationships/image" Target="../media/image14.svg" /><Relationship Id="rId4" Type="http://schemas.openxmlformats.org/officeDocument/2006/relationships/image" Target="../media/image13.png" /></Relationships>
</file>

<file path=ppt/slides/_rels/slide4.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Layout" Target="../slideLayouts/slideLayout7.xml" /><Relationship Id="rId6" Type="http://schemas.openxmlformats.org/officeDocument/2006/relationships/image" Target="../media/image15.jpeg" /><Relationship Id="rId5" Type="http://schemas.openxmlformats.org/officeDocument/2006/relationships/image" Target="../media/image10.svg" /><Relationship Id="rId4" Type="http://schemas.openxmlformats.org/officeDocument/2006/relationships/image" Target="../media/image9.png" /></Relationships>
</file>

<file path=ppt/slides/_rels/slide5.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Layout" Target="../slideLayouts/slideLayout7.xml" /><Relationship Id="rId6" Type="http://schemas.openxmlformats.org/officeDocument/2006/relationships/image" Target="../media/image18.png" /><Relationship Id="rId5" Type="http://schemas.openxmlformats.org/officeDocument/2006/relationships/image" Target="../media/image17.svg" /><Relationship Id="rId4" Type="http://schemas.openxmlformats.org/officeDocument/2006/relationships/image" Target="../media/image16.png" /></Relationships>
</file>

<file path=ppt/slides/_rels/slide6.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Layout" Target="../slideLayouts/slideLayout7.xml" /><Relationship Id="rId5" Type="http://schemas.openxmlformats.org/officeDocument/2006/relationships/image" Target="../media/image14.svg" /><Relationship Id="rId4" Type="http://schemas.openxmlformats.org/officeDocument/2006/relationships/image" Target="../media/image13.png" /></Relationships>
</file>

<file path=ppt/slides/_rels/slide7.xml.rels><?xml version="1.0" encoding="UTF-8" standalone="yes"?>
<Relationships xmlns="http://schemas.openxmlformats.org/package/2006/relationships"><Relationship Id="rId8" Type="http://schemas.openxmlformats.org/officeDocument/2006/relationships/image" Target="../media/image19.jpeg" /><Relationship Id="rId3" Type="http://schemas.openxmlformats.org/officeDocument/2006/relationships/image" Target="../media/image8.svg" /><Relationship Id="rId7" Type="http://schemas.openxmlformats.org/officeDocument/2006/relationships/image" Target="../media/image17.svg" /><Relationship Id="rId2" Type="http://schemas.openxmlformats.org/officeDocument/2006/relationships/image" Target="../media/image7.png" /><Relationship Id="rId1" Type="http://schemas.openxmlformats.org/officeDocument/2006/relationships/slideLayout" Target="../slideLayouts/slideLayout7.xml" /><Relationship Id="rId6" Type="http://schemas.openxmlformats.org/officeDocument/2006/relationships/image" Target="../media/image16.png" /><Relationship Id="rId5" Type="http://schemas.openxmlformats.org/officeDocument/2006/relationships/image" Target="../media/image10.svg" /><Relationship Id="rId4" Type="http://schemas.openxmlformats.org/officeDocument/2006/relationships/image" Target="../media/image9.png" /></Relationships>
</file>

<file path=ppt/slides/_rels/slide8.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Layout" Target="../slideLayouts/slideLayout7.xml" /><Relationship Id="rId5" Type="http://schemas.openxmlformats.org/officeDocument/2006/relationships/image" Target="../media/image14.svg" /><Relationship Id="rId4" Type="http://schemas.openxmlformats.org/officeDocument/2006/relationships/image" Target="../media/image13.png" /></Relationships>
</file>

<file path=ppt/slides/_rels/slide9.xml.rels><?xml version="1.0" encoding="UTF-8" standalone="yes"?>
<Relationships xmlns="http://schemas.openxmlformats.org/package/2006/relationships"><Relationship Id="rId3" Type="http://schemas.openxmlformats.org/officeDocument/2006/relationships/image" Target="../media/image21.svg" /><Relationship Id="rId7" Type="http://schemas.openxmlformats.org/officeDocument/2006/relationships/image" Target="../media/image23.png" /><Relationship Id="rId2" Type="http://schemas.openxmlformats.org/officeDocument/2006/relationships/image" Target="../media/image20.png" /><Relationship Id="rId1" Type="http://schemas.openxmlformats.org/officeDocument/2006/relationships/slideLayout" Target="../slideLayouts/slideLayout7.xml" /><Relationship Id="rId6" Type="http://schemas.openxmlformats.org/officeDocument/2006/relationships/image" Target="../media/image22.png" /><Relationship Id="rId5" Type="http://schemas.openxmlformats.org/officeDocument/2006/relationships/image" Target="../media/image12.svg" /><Relationship Id="rId4" Type="http://schemas.openxmlformats.org/officeDocument/2006/relationships/image" Target="../media/image11.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7E7"/>
        </a:solidFill>
        <a:effectLst/>
      </p:bgPr>
    </p:bg>
    <p:spTree>
      <p:nvGrpSpPr>
        <p:cNvPr id="1" name=""/>
        <p:cNvGrpSpPr/>
        <p:nvPr/>
      </p:nvGrpSpPr>
      <p:grpSpPr>
        <a:xfrm>
          <a:off x="0" y="0"/>
          <a:ext cx="0" cy="0"/>
          <a:chOff x="0" y="0"/>
          <a:chExt cx="0" cy="0"/>
        </a:xfrm>
      </p:grpSpPr>
      <p:sp>
        <p:nvSpPr>
          <p:cNvPr id="2" name="TextBox 2"/>
          <p:cNvSpPr txBox="1"/>
          <p:nvPr/>
        </p:nvSpPr>
        <p:spPr>
          <a:xfrm>
            <a:off x="1028700" y="4194779"/>
            <a:ext cx="11906250" cy="1724025"/>
          </a:xfrm>
          <a:prstGeom prst="rect">
            <a:avLst/>
          </a:prstGeom>
        </p:spPr>
        <p:txBody>
          <a:bodyPr lIns="0" tIns="0" rIns="0" bIns="0" rtlCol="0" anchor="t">
            <a:spAutoFit/>
          </a:bodyPr>
          <a:lstStyle/>
          <a:p>
            <a:pPr algn="l">
              <a:lnSpc>
                <a:spcPts val="12000"/>
              </a:lnSpc>
            </a:pPr>
            <a:r>
              <a:rPr lang="en-US" sz="12000" spc="-120">
                <a:solidFill>
                  <a:srgbClr val="7A72BD"/>
                </a:solidFill>
                <a:latin typeface="Poppins Bold"/>
              </a:rPr>
              <a:t>WEEK 1</a:t>
            </a:r>
          </a:p>
        </p:txBody>
      </p:sp>
      <p:sp>
        <p:nvSpPr>
          <p:cNvPr id="3" name="TextBox 3"/>
          <p:cNvSpPr txBox="1"/>
          <p:nvPr/>
        </p:nvSpPr>
        <p:spPr>
          <a:xfrm>
            <a:off x="1028700" y="3118516"/>
            <a:ext cx="11906250" cy="611505"/>
          </a:xfrm>
          <a:prstGeom prst="rect">
            <a:avLst/>
          </a:prstGeom>
        </p:spPr>
        <p:txBody>
          <a:bodyPr lIns="0" tIns="0" rIns="0" bIns="0" rtlCol="0" anchor="t">
            <a:spAutoFit/>
          </a:bodyPr>
          <a:lstStyle/>
          <a:p>
            <a:pPr algn="l">
              <a:lnSpc>
                <a:spcPts val="4680"/>
              </a:lnSpc>
            </a:pPr>
            <a:r>
              <a:rPr lang="en-US" sz="3600" spc="540">
                <a:solidFill>
                  <a:srgbClr val="7A72BD"/>
                </a:solidFill>
                <a:latin typeface="Poppins Medium"/>
              </a:rPr>
              <a:t>CARBON CAPTURE</a:t>
            </a:r>
          </a:p>
        </p:txBody>
      </p:sp>
      <p:sp>
        <p:nvSpPr>
          <p:cNvPr id="4" name="TextBox 4"/>
          <p:cNvSpPr txBox="1"/>
          <p:nvPr/>
        </p:nvSpPr>
        <p:spPr>
          <a:xfrm>
            <a:off x="1028700" y="5856892"/>
            <a:ext cx="11906250" cy="611505"/>
          </a:xfrm>
          <a:prstGeom prst="rect">
            <a:avLst/>
          </a:prstGeom>
        </p:spPr>
        <p:txBody>
          <a:bodyPr lIns="0" tIns="0" rIns="0" bIns="0" rtlCol="0" anchor="t">
            <a:spAutoFit/>
          </a:bodyPr>
          <a:lstStyle/>
          <a:p>
            <a:pPr algn="l">
              <a:lnSpc>
                <a:spcPts val="4680"/>
              </a:lnSpc>
            </a:pPr>
            <a:r>
              <a:rPr lang="en-US" sz="3600">
                <a:solidFill>
                  <a:srgbClr val="7A72BD"/>
                </a:solidFill>
                <a:latin typeface="Poppins Medium"/>
              </a:rPr>
              <a:t>Carbon capture and Sequestration</a:t>
            </a:r>
          </a:p>
        </p:txBody>
      </p:sp>
      <p:grpSp>
        <p:nvGrpSpPr>
          <p:cNvPr id="5" name="Group 5"/>
          <p:cNvGrpSpPr/>
          <p:nvPr/>
        </p:nvGrpSpPr>
        <p:grpSpPr>
          <a:xfrm rot="5400000">
            <a:off x="11512981" y="2149836"/>
            <a:ext cx="5566072" cy="954656"/>
            <a:chOff x="0" y="0"/>
            <a:chExt cx="7421429" cy="1272875"/>
          </a:xfrm>
        </p:grpSpPr>
        <p:sp>
          <p:nvSpPr>
            <p:cNvPr id="6" name="Freeform 6"/>
            <p:cNvSpPr/>
            <p:nvPr/>
          </p:nvSpPr>
          <p:spPr>
            <a:xfrm>
              <a:off x="0" y="0"/>
              <a:ext cx="7421372" cy="1272921"/>
            </a:xfrm>
            <a:custGeom>
              <a:avLst/>
              <a:gdLst/>
              <a:ahLst/>
              <a:cxnLst/>
              <a:rect l="l" t="t" r="r" b="b"/>
              <a:pathLst>
                <a:path w="7421372" h="1272921">
                  <a:moveTo>
                    <a:pt x="0" y="0"/>
                  </a:moveTo>
                  <a:lnTo>
                    <a:pt x="7421372" y="0"/>
                  </a:lnTo>
                  <a:lnTo>
                    <a:pt x="7421372" y="1272921"/>
                  </a:lnTo>
                  <a:lnTo>
                    <a:pt x="0" y="1272921"/>
                  </a:lnTo>
                  <a:lnTo>
                    <a:pt x="0" y="0"/>
                  </a:lnTo>
                  <a:close/>
                </a:path>
              </a:pathLst>
            </a:custGeom>
            <a:blipFill>
              <a:blip r:embed="rId2"/>
              <a:stretch>
                <a:fillRect l="-46285" r="-46286" b="3"/>
              </a:stretch>
            </a:blipFill>
          </p:spPr>
        </p:sp>
      </p:grpSp>
      <p:grpSp>
        <p:nvGrpSpPr>
          <p:cNvPr id="7" name="Group 7"/>
          <p:cNvGrpSpPr/>
          <p:nvPr/>
        </p:nvGrpSpPr>
        <p:grpSpPr>
          <a:xfrm rot="5400000">
            <a:off x="12172693" y="2149836"/>
            <a:ext cx="5566072" cy="954656"/>
            <a:chOff x="0" y="0"/>
            <a:chExt cx="7421429" cy="1272875"/>
          </a:xfrm>
        </p:grpSpPr>
        <p:sp>
          <p:nvSpPr>
            <p:cNvPr id="8" name="Freeform 8"/>
            <p:cNvSpPr/>
            <p:nvPr/>
          </p:nvSpPr>
          <p:spPr>
            <a:xfrm>
              <a:off x="0" y="0"/>
              <a:ext cx="7421372" cy="1272921"/>
            </a:xfrm>
            <a:custGeom>
              <a:avLst/>
              <a:gdLst/>
              <a:ahLst/>
              <a:cxnLst/>
              <a:rect l="l" t="t" r="r" b="b"/>
              <a:pathLst>
                <a:path w="7421372" h="1272921">
                  <a:moveTo>
                    <a:pt x="0" y="0"/>
                  </a:moveTo>
                  <a:lnTo>
                    <a:pt x="7421372" y="0"/>
                  </a:lnTo>
                  <a:lnTo>
                    <a:pt x="7421372" y="1272921"/>
                  </a:lnTo>
                  <a:lnTo>
                    <a:pt x="0" y="1272921"/>
                  </a:lnTo>
                  <a:lnTo>
                    <a:pt x="0" y="0"/>
                  </a:lnTo>
                  <a:close/>
                </a:path>
              </a:pathLst>
            </a:custGeom>
            <a:blipFill>
              <a:blip r:embed="rId2"/>
              <a:stretch>
                <a:fillRect l="-46285" r="-46286" b="3"/>
              </a:stretch>
            </a:blipFill>
          </p:spPr>
        </p:sp>
      </p:grpSp>
      <p:grpSp>
        <p:nvGrpSpPr>
          <p:cNvPr id="9" name="Group 9"/>
          <p:cNvGrpSpPr/>
          <p:nvPr/>
        </p:nvGrpSpPr>
        <p:grpSpPr>
          <a:xfrm rot="5400000">
            <a:off x="12832406" y="2149836"/>
            <a:ext cx="5566072" cy="954656"/>
            <a:chOff x="0" y="0"/>
            <a:chExt cx="7421429" cy="1272875"/>
          </a:xfrm>
        </p:grpSpPr>
        <p:sp>
          <p:nvSpPr>
            <p:cNvPr id="10" name="Freeform 10"/>
            <p:cNvSpPr/>
            <p:nvPr/>
          </p:nvSpPr>
          <p:spPr>
            <a:xfrm>
              <a:off x="0" y="0"/>
              <a:ext cx="7421372" cy="1272921"/>
            </a:xfrm>
            <a:custGeom>
              <a:avLst/>
              <a:gdLst/>
              <a:ahLst/>
              <a:cxnLst/>
              <a:rect l="l" t="t" r="r" b="b"/>
              <a:pathLst>
                <a:path w="7421372" h="1272921">
                  <a:moveTo>
                    <a:pt x="0" y="0"/>
                  </a:moveTo>
                  <a:lnTo>
                    <a:pt x="7421372" y="0"/>
                  </a:lnTo>
                  <a:lnTo>
                    <a:pt x="7421372" y="1272921"/>
                  </a:lnTo>
                  <a:lnTo>
                    <a:pt x="0" y="1272921"/>
                  </a:lnTo>
                  <a:lnTo>
                    <a:pt x="0" y="0"/>
                  </a:lnTo>
                  <a:close/>
                </a:path>
              </a:pathLst>
            </a:custGeom>
            <a:blipFill>
              <a:blip r:embed="rId2"/>
              <a:stretch>
                <a:fillRect l="-46285" r="-46286" b="3"/>
              </a:stretch>
            </a:blipFill>
          </p:spPr>
        </p:sp>
      </p:grpSp>
      <p:grpSp>
        <p:nvGrpSpPr>
          <p:cNvPr id="11" name="Group 11"/>
          <p:cNvGrpSpPr/>
          <p:nvPr/>
        </p:nvGrpSpPr>
        <p:grpSpPr>
          <a:xfrm rot="5400000">
            <a:off x="13459019" y="2149836"/>
            <a:ext cx="5566072" cy="954656"/>
            <a:chOff x="0" y="0"/>
            <a:chExt cx="7421429" cy="1272875"/>
          </a:xfrm>
        </p:grpSpPr>
        <p:sp>
          <p:nvSpPr>
            <p:cNvPr id="12" name="Freeform 12"/>
            <p:cNvSpPr/>
            <p:nvPr/>
          </p:nvSpPr>
          <p:spPr>
            <a:xfrm>
              <a:off x="0" y="0"/>
              <a:ext cx="7421372" cy="1272921"/>
            </a:xfrm>
            <a:custGeom>
              <a:avLst/>
              <a:gdLst/>
              <a:ahLst/>
              <a:cxnLst/>
              <a:rect l="l" t="t" r="r" b="b"/>
              <a:pathLst>
                <a:path w="7421372" h="1272921">
                  <a:moveTo>
                    <a:pt x="0" y="0"/>
                  </a:moveTo>
                  <a:lnTo>
                    <a:pt x="7421372" y="0"/>
                  </a:lnTo>
                  <a:lnTo>
                    <a:pt x="7421372" y="1272921"/>
                  </a:lnTo>
                  <a:lnTo>
                    <a:pt x="0" y="1272921"/>
                  </a:lnTo>
                  <a:lnTo>
                    <a:pt x="0" y="0"/>
                  </a:lnTo>
                  <a:close/>
                </a:path>
              </a:pathLst>
            </a:custGeom>
            <a:blipFill>
              <a:blip r:embed="rId2"/>
              <a:stretch>
                <a:fillRect l="-46285" r="-46286" b="3"/>
              </a:stretch>
            </a:blipFill>
          </p:spPr>
        </p:sp>
      </p:grpSp>
      <p:grpSp>
        <p:nvGrpSpPr>
          <p:cNvPr id="13" name="Group 13"/>
          <p:cNvGrpSpPr/>
          <p:nvPr/>
        </p:nvGrpSpPr>
        <p:grpSpPr>
          <a:xfrm rot="5400000">
            <a:off x="14118732" y="2149836"/>
            <a:ext cx="5566072" cy="954656"/>
            <a:chOff x="0" y="0"/>
            <a:chExt cx="7421429" cy="1272875"/>
          </a:xfrm>
        </p:grpSpPr>
        <p:sp>
          <p:nvSpPr>
            <p:cNvPr id="14" name="Freeform 14"/>
            <p:cNvSpPr/>
            <p:nvPr/>
          </p:nvSpPr>
          <p:spPr>
            <a:xfrm>
              <a:off x="0" y="0"/>
              <a:ext cx="7421372" cy="1272921"/>
            </a:xfrm>
            <a:custGeom>
              <a:avLst/>
              <a:gdLst/>
              <a:ahLst/>
              <a:cxnLst/>
              <a:rect l="l" t="t" r="r" b="b"/>
              <a:pathLst>
                <a:path w="7421372" h="1272921">
                  <a:moveTo>
                    <a:pt x="0" y="0"/>
                  </a:moveTo>
                  <a:lnTo>
                    <a:pt x="7421372" y="0"/>
                  </a:lnTo>
                  <a:lnTo>
                    <a:pt x="7421372" y="1272921"/>
                  </a:lnTo>
                  <a:lnTo>
                    <a:pt x="0" y="1272921"/>
                  </a:lnTo>
                  <a:lnTo>
                    <a:pt x="0" y="0"/>
                  </a:lnTo>
                  <a:close/>
                </a:path>
              </a:pathLst>
            </a:custGeom>
            <a:blipFill>
              <a:blip r:embed="rId2"/>
              <a:stretch>
                <a:fillRect l="-46285" r="-46286" b="3"/>
              </a:stretch>
            </a:blipFill>
          </p:spPr>
        </p:sp>
      </p:grpSp>
      <p:grpSp>
        <p:nvGrpSpPr>
          <p:cNvPr id="15" name="Group 15"/>
          <p:cNvGrpSpPr/>
          <p:nvPr/>
        </p:nvGrpSpPr>
        <p:grpSpPr>
          <a:xfrm rot="5400000">
            <a:off x="14778445" y="2149836"/>
            <a:ext cx="5566072" cy="954656"/>
            <a:chOff x="0" y="0"/>
            <a:chExt cx="7421429" cy="1272875"/>
          </a:xfrm>
        </p:grpSpPr>
        <p:sp>
          <p:nvSpPr>
            <p:cNvPr id="16" name="Freeform 16"/>
            <p:cNvSpPr/>
            <p:nvPr/>
          </p:nvSpPr>
          <p:spPr>
            <a:xfrm>
              <a:off x="0" y="0"/>
              <a:ext cx="7421372" cy="1272921"/>
            </a:xfrm>
            <a:custGeom>
              <a:avLst/>
              <a:gdLst/>
              <a:ahLst/>
              <a:cxnLst/>
              <a:rect l="l" t="t" r="r" b="b"/>
              <a:pathLst>
                <a:path w="7421372" h="1272921">
                  <a:moveTo>
                    <a:pt x="0" y="0"/>
                  </a:moveTo>
                  <a:lnTo>
                    <a:pt x="7421372" y="0"/>
                  </a:lnTo>
                  <a:lnTo>
                    <a:pt x="7421372" y="1272921"/>
                  </a:lnTo>
                  <a:lnTo>
                    <a:pt x="0" y="1272921"/>
                  </a:lnTo>
                  <a:lnTo>
                    <a:pt x="0" y="0"/>
                  </a:lnTo>
                  <a:close/>
                </a:path>
              </a:pathLst>
            </a:custGeom>
            <a:blipFill>
              <a:blip r:embed="rId2"/>
              <a:stretch>
                <a:fillRect l="-46285" r="-46286" b="3"/>
              </a:stretch>
            </a:blipFill>
          </p:spPr>
        </p:sp>
      </p:grpSp>
      <p:grpSp>
        <p:nvGrpSpPr>
          <p:cNvPr id="17" name="Group 17"/>
          <p:cNvGrpSpPr/>
          <p:nvPr/>
        </p:nvGrpSpPr>
        <p:grpSpPr>
          <a:xfrm rot="5400000">
            <a:off x="15413160" y="2149836"/>
            <a:ext cx="5566072" cy="954656"/>
            <a:chOff x="0" y="0"/>
            <a:chExt cx="7421429" cy="1272875"/>
          </a:xfrm>
        </p:grpSpPr>
        <p:sp>
          <p:nvSpPr>
            <p:cNvPr id="18" name="Freeform 18"/>
            <p:cNvSpPr/>
            <p:nvPr/>
          </p:nvSpPr>
          <p:spPr>
            <a:xfrm>
              <a:off x="0" y="0"/>
              <a:ext cx="7421372" cy="1272921"/>
            </a:xfrm>
            <a:custGeom>
              <a:avLst/>
              <a:gdLst/>
              <a:ahLst/>
              <a:cxnLst/>
              <a:rect l="l" t="t" r="r" b="b"/>
              <a:pathLst>
                <a:path w="7421372" h="1272921">
                  <a:moveTo>
                    <a:pt x="0" y="0"/>
                  </a:moveTo>
                  <a:lnTo>
                    <a:pt x="7421372" y="0"/>
                  </a:lnTo>
                  <a:lnTo>
                    <a:pt x="7421372" y="1272921"/>
                  </a:lnTo>
                  <a:lnTo>
                    <a:pt x="0" y="1272921"/>
                  </a:lnTo>
                  <a:lnTo>
                    <a:pt x="0" y="0"/>
                  </a:lnTo>
                  <a:close/>
                </a:path>
              </a:pathLst>
            </a:custGeom>
            <a:blipFill>
              <a:blip r:embed="rId2"/>
              <a:stretch>
                <a:fillRect l="-46285" r="-46286" b="3"/>
              </a:stretch>
            </a:blipFill>
          </p:spPr>
        </p:sp>
      </p:grpSp>
      <p:grpSp>
        <p:nvGrpSpPr>
          <p:cNvPr id="19" name="Group 19"/>
          <p:cNvGrpSpPr/>
          <p:nvPr/>
        </p:nvGrpSpPr>
        <p:grpSpPr>
          <a:xfrm rot="5400000">
            <a:off x="11551081" y="7792108"/>
            <a:ext cx="5566072" cy="954656"/>
            <a:chOff x="0" y="0"/>
            <a:chExt cx="7421429" cy="1272875"/>
          </a:xfrm>
        </p:grpSpPr>
        <p:sp>
          <p:nvSpPr>
            <p:cNvPr id="20" name="Freeform 20"/>
            <p:cNvSpPr/>
            <p:nvPr/>
          </p:nvSpPr>
          <p:spPr>
            <a:xfrm>
              <a:off x="0" y="0"/>
              <a:ext cx="7421372" cy="1272921"/>
            </a:xfrm>
            <a:custGeom>
              <a:avLst/>
              <a:gdLst/>
              <a:ahLst/>
              <a:cxnLst/>
              <a:rect l="l" t="t" r="r" b="b"/>
              <a:pathLst>
                <a:path w="7421372" h="1272921">
                  <a:moveTo>
                    <a:pt x="0" y="0"/>
                  </a:moveTo>
                  <a:lnTo>
                    <a:pt x="7421372" y="0"/>
                  </a:lnTo>
                  <a:lnTo>
                    <a:pt x="7421372" y="1272921"/>
                  </a:lnTo>
                  <a:lnTo>
                    <a:pt x="0" y="1272921"/>
                  </a:lnTo>
                  <a:lnTo>
                    <a:pt x="0" y="0"/>
                  </a:lnTo>
                  <a:close/>
                </a:path>
              </a:pathLst>
            </a:custGeom>
            <a:blipFill>
              <a:blip r:embed="rId2"/>
              <a:stretch>
                <a:fillRect l="-46285" r="-46286" b="3"/>
              </a:stretch>
            </a:blipFill>
          </p:spPr>
        </p:sp>
      </p:grpSp>
      <p:grpSp>
        <p:nvGrpSpPr>
          <p:cNvPr id="21" name="Group 21"/>
          <p:cNvGrpSpPr/>
          <p:nvPr/>
        </p:nvGrpSpPr>
        <p:grpSpPr>
          <a:xfrm rot="5400000">
            <a:off x="12210793" y="7792108"/>
            <a:ext cx="5566072" cy="954656"/>
            <a:chOff x="0" y="0"/>
            <a:chExt cx="7421429" cy="1272875"/>
          </a:xfrm>
        </p:grpSpPr>
        <p:sp>
          <p:nvSpPr>
            <p:cNvPr id="22" name="Freeform 22"/>
            <p:cNvSpPr/>
            <p:nvPr/>
          </p:nvSpPr>
          <p:spPr>
            <a:xfrm>
              <a:off x="0" y="0"/>
              <a:ext cx="7421372" cy="1272921"/>
            </a:xfrm>
            <a:custGeom>
              <a:avLst/>
              <a:gdLst/>
              <a:ahLst/>
              <a:cxnLst/>
              <a:rect l="l" t="t" r="r" b="b"/>
              <a:pathLst>
                <a:path w="7421372" h="1272921">
                  <a:moveTo>
                    <a:pt x="0" y="0"/>
                  </a:moveTo>
                  <a:lnTo>
                    <a:pt x="7421372" y="0"/>
                  </a:lnTo>
                  <a:lnTo>
                    <a:pt x="7421372" y="1272921"/>
                  </a:lnTo>
                  <a:lnTo>
                    <a:pt x="0" y="1272921"/>
                  </a:lnTo>
                  <a:lnTo>
                    <a:pt x="0" y="0"/>
                  </a:lnTo>
                  <a:close/>
                </a:path>
              </a:pathLst>
            </a:custGeom>
            <a:blipFill>
              <a:blip r:embed="rId2"/>
              <a:stretch>
                <a:fillRect l="-46285" r="-46286" b="3"/>
              </a:stretch>
            </a:blipFill>
          </p:spPr>
        </p:sp>
      </p:grpSp>
      <p:grpSp>
        <p:nvGrpSpPr>
          <p:cNvPr id="23" name="Group 23"/>
          <p:cNvGrpSpPr/>
          <p:nvPr/>
        </p:nvGrpSpPr>
        <p:grpSpPr>
          <a:xfrm rot="5400000">
            <a:off x="12870506" y="7792108"/>
            <a:ext cx="5566072" cy="954656"/>
            <a:chOff x="0" y="0"/>
            <a:chExt cx="7421429" cy="1272875"/>
          </a:xfrm>
        </p:grpSpPr>
        <p:sp>
          <p:nvSpPr>
            <p:cNvPr id="24" name="Freeform 24"/>
            <p:cNvSpPr/>
            <p:nvPr/>
          </p:nvSpPr>
          <p:spPr>
            <a:xfrm>
              <a:off x="0" y="0"/>
              <a:ext cx="7421372" cy="1272921"/>
            </a:xfrm>
            <a:custGeom>
              <a:avLst/>
              <a:gdLst/>
              <a:ahLst/>
              <a:cxnLst/>
              <a:rect l="l" t="t" r="r" b="b"/>
              <a:pathLst>
                <a:path w="7421372" h="1272921">
                  <a:moveTo>
                    <a:pt x="0" y="0"/>
                  </a:moveTo>
                  <a:lnTo>
                    <a:pt x="7421372" y="0"/>
                  </a:lnTo>
                  <a:lnTo>
                    <a:pt x="7421372" y="1272921"/>
                  </a:lnTo>
                  <a:lnTo>
                    <a:pt x="0" y="1272921"/>
                  </a:lnTo>
                  <a:lnTo>
                    <a:pt x="0" y="0"/>
                  </a:lnTo>
                  <a:close/>
                </a:path>
              </a:pathLst>
            </a:custGeom>
            <a:blipFill>
              <a:blip r:embed="rId2"/>
              <a:stretch>
                <a:fillRect l="-46285" r="-46286" b="3"/>
              </a:stretch>
            </a:blipFill>
          </p:spPr>
        </p:sp>
      </p:grpSp>
      <p:grpSp>
        <p:nvGrpSpPr>
          <p:cNvPr id="25" name="Group 25"/>
          <p:cNvGrpSpPr/>
          <p:nvPr/>
        </p:nvGrpSpPr>
        <p:grpSpPr>
          <a:xfrm rot="5400000">
            <a:off x="13497119" y="7792108"/>
            <a:ext cx="5566072" cy="954656"/>
            <a:chOff x="0" y="0"/>
            <a:chExt cx="7421429" cy="1272875"/>
          </a:xfrm>
        </p:grpSpPr>
        <p:sp>
          <p:nvSpPr>
            <p:cNvPr id="26" name="Freeform 26"/>
            <p:cNvSpPr/>
            <p:nvPr/>
          </p:nvSpPr>
          <p:spPr>
            <a:xfrm>
              <a:off x="0" y="0"/>
              <a:ext cx="7421372" cy="1272921"/>
            </a:xfrm>
            <a:custGeom>
              <a:avLst/>
              <a:gdLst/>
              <a:ahLst/>
              <a:cxnLst/>
              <a:rect l="l" t="t" r="r" b="b"/>
              <a:pathLst>
                <a:path w="7421372" h="1272921">
                  <a:moveTo>
                    <a:pt x="0" y="0"/>
                  </a:moveTo>
                  <a:lnTo>
                    <a:pt x="7421372" y="0"/>
                  </a:lnTo>
                  <a:lnTo>
                    <a:pt x="7421372" y="1272921"/>
                  </a:lnTo>
                  <a:lnTo>
                    <a:pt x="0" y="1272921"/>
                  </a:lnTo>
                  <a:lnTo>
                    <a:pt x="0" y="0"/>
                  </a:lnTo>
                  <a:close/>
                </a:path>
              </a:pathLst>
            </a:custGeom>
            <a:blipFill>
              <a:blip r:embed="rId2"/>
              <a:stretch>
                <a:fillRect l="-46285" r="-46286" b="3"/>
              </a:stretch>
            </a:blipFill>
          </p:spPr>
        </p:sp>
      </p:grpSp>
      <p:grpSp>
        <p:nvGrpSpPr>
          <p:cNvPr id="27" name="Group 27"/>
          <p:cNvGrpSpPr/>
          <p:nvPr/>
        </p:nvGrpSpPr>
        <p:grpSpPr>
          <a:xfrm rot="5400000">
            <a:off x="14156832" y="7792108"/>
            <a:ext cx="5566072" cy="954656"/>
            <a:chOff x="0" y="0"/>
            <a:chExt cx="7421429" cy="1272875"/>
          </a:xfrm>
        </p:grpSpPr>
        <p:sp>
          <p:nvSpPr>
            <p:cNvPr id="28" name="Freeform 28"/>
            <p:cNvSpPr/>
            <p:nvPr/>
          </p:nvSpPr>
          <p:spPr>
            <a:xfrm>
              <a:off x="0" y="0"/>
              <a:ext cx="7421372" cy="1272921"/>
            </a:xfrm>
            <a:custGeom>
              <a:avLst/>
              <a:gdLst/>
              <a:ahLst/>
              <a:cxnLst/>
              <a:rect l="l" t="t" r="r" b="b"/>
              <a:pathLst>
                <a:path w="7421372" h="1272921">
                  <a:moveTo>
                    <a:pt x="0" y="0"/>
                  </a:moveTo>
                  <a:lnTo>
                    <a:pt x="7421372" y="0"/>
                  </a:lnTo>
                  <a:lnTo>
                    <a:pt x="7421372" y="1272921"/>
                  </a:lnTo>
                  <a:lnTo>
                    <a:pt x="0" y="1272921"/>
                  </a:lnTo>
                  <a:lnTo>
                    <a:pt x="0" y="0"/>
                  </a:lnTo>
                  <a:close/>
                </a:path>
              </a:pathLst>
            </a:custGeom>
            <a:blipFill>
              <a:blip r:embed="rId2"/>
              <a:stretch>
                <a:fillRect l="-46285" r="-46286" b="3"/>
              </a:stretch>
            </a:blipFill>
          </p:spPr>
        </p:sp>
      </p:grpSp>
      <p:grpSp>
        <p:nvGrpSpPr>
          <p:cNvPr id="29" name="Group 29"/>
          <p:cNvGrpSpPr/>
          <p:nvPr/>
        </p:nvGrpSpPr>
        <p:grpSpPr>
          <a:xfrm rot="5400000">
            <a:off x="14816545" y="7792108"/>
            <a:ext cx="5566072" cy="954656"/>
            <a:chOff x="0" y="0"/>
            <a:chExt cx="7421429" cy="1272875"/>
          </a:xfrm>
        </p:grpSpPr>
        <p:sp>
          <p:nvSpPr>
            <p:cNvPr id="30" name="Freeform 30"/>
            <p:cNvSpPr/>
            <p:nvPr/>
          </p:nvSpPr>
          <p:spPr>
            <a:xfrm>
              <a:off x="0" y="0"/>
              <a:ext cx="7421372" cy="1272921"/>
            </a:xfrm>
            <a:custGeom>
              <a:avLst/>
              <a:gdLst/>
              <a:ahLst/>
              <a:cxnLst/>
              <a:rect l="l" t="t" r="r" b="b"/>
              <a:pathLst>
                <a:path w="7421372" h="1272921">
                  <a:moveTo>
                    <a:pt x="0" y="0"/>
                  </a:moveTo>
                  <a:lnTo>
                    <a:pt x="7421372" y="0"/>
                  </a:lnTo>
                  <a:lnTo>
                    <a:pt x="7421372" y="1272921"/>
                  </a:lnTo>
                  <a:lnTo>
                    <a:pt x="0" y="1272921"/>
                  </a:lnTo>
                  <a:lnTo>
                    <a:pt x="0" y="0"/>
                  </a:lnTo>
                  <a:close/>
                </a:path>
              </a:pathLst>
            </a:custGeom>
            <a:blipFill>
              <a:blip r:embed="rId2"/>
              <a:stretch>
                <a:fillRect l="-46285" r="-46286" b="3"/>
              </a:stretch>
            </a:blipFill>
          </p:spPr>
        </p:sp>
      </p:grpSp>
      <p:grpSp>
        <p:nvGrpSpPr>
          <p:cNvPr id="31" name="Group 31"/>
          <p:cNvGrpSpPr/>
          <p:nvPr/>
        </p:nvGrpSpPr>
        <p:grpSpPr>
          <a:xfrm rot="5400000">
            <a:off x="15451260" y="7792108"/>
            <a:ext cx="5566072" cy="954656"/>
            <a:chOff x="0" y="0"/>
            <a:chExt cx="7421429" cy="1272875"/>
          </a:xfrm>
        </p:grpSpPr>
        <p:sp>
          <p:nvSpPr>
            <p:cNvPr id="32" name="Freeform 32"/>
            <p:cNvSpPr/>
            <p:nvPr/>
          </p:nvSpPr>
          <p:spPr>
            <a:xfrm>
              <a:off x="0" y="0"/>
              <a:ext cx="7421372" cy="1272921"/>
            </a:xfrm>
            <a:custGeom>
              <a:avLst/>
              <a:gdLst/>
              <a:ahLst/>
              <a:cxnLst/>
              <a:rect l="l" t="t" r="r" b="b"/>
              <a:pathLst>
                <a:path w="7421372" h="1272921">
                  <a:moveTo>
                    <a:pt x="0" y="0"/>
                  </a:moveTo>
                  <a:lnTo>
                    <a:pt x="7421372" y="0"/>
                  </a:lnTo>
                  <a:lnTo>
                    <a:pt x="7421372" y="1272921"/>
                  </a:lnTo>
                  <a:lnTo>
                    <a:pt x="0" y="1272921"/>
                  </a:lnTo>
                  <a:lnTo>
                    <a:pt x="0" y="0"/>
                  </a:lnTo>
                  <a:close/>
                </a:path>
              </a:pathLst>
            </a:custGeom>
            <a:blipFill>
              <a:blip r:embed="rId2"/>
              <a:stretch>
                <a:fillRect l="-46285" r="-46286" b="3"/>
              </a:stretch>
            </a:blipFill>
          </p:spPr>
        </p:sp>
      </p:grpSp>
      <p:grpSp>
        <p:nvGrpSpPr>
          <p:cNvPr id="33" name="Group 33"/>
          <p:cNvGrpSpPr/>
          <p:nvPr/>
        </p:nvGrpSpPr>
        <p:grpSpPr>
          <a:xfrm rot="1333342">
            <a:off x="15261712" y="3596330"/>
            <a:ext cx="2287306" cy="3507202"/>
            <a:chOff x="0" y="0"/>
            <a:chExt cx="3049741" cy="4676269"/>
          </a:xfrm>
        </p:grpSpPr>
        <p:sp>
          <p:nvSpPr>
            <p:cNvPr id="34" name="Freeform 34"/>
            <p:cNvSpPr/>
            <p:nvPr/>
          </p:nvSpPr>
          <p:spPr>
            <a:xfrm>
              <a:off x="0" y="0"/>
              <a:ext cx="3049778" cy="4676267"/>
            </a:xfrm>
            <a:custGeom>
              <a:avLst/>
              <a:gdLst/>
              <a:ahLst/>
              <a:cxnLst/>
              <a:rect l="l" t="t" r="r" b="b"/>
              <a:pathLst>
                <a:path w="3049778" h="4676267">
                  <a:moveTo>
                    <a:pt x="0" y="0"/>
                  </a:moveTo>
                  <a:lnTo>
                    <a:pt x="3049778" y="0"/>
                  </a:lnTo>
                  <a:lnTo>
                    <a:pt x="3049778" y="4676267"/>
                  </a:lnTo>
                  <a:lnTo>
                    <a:pt x="0" y="4676267"/>
                  </a:lnTo>
                  <a:lnTo>
                    <a:pt x="0" y="0"/>
                  </a:lnTo>
                  <a:close/>
                </a:path>
              </a:pathLst>
            </a:custGeom>
            <a:blipFill>
              <a:blip r:embed="rId3"/>
              <a:stretch>
                <a:fillRect l="-72" r="-71"/>
              </a:stretch>
            </a:blipFill>
          </p:spPr>
        </p:sp>
      </p:grpSp>
      <p:grpSp>
        <p:nvGrpSpPr>
          <p:cNvPr id="35" name="Group 35"/>
          <p:cNvGrpSpPr/>
          <p:nvPr/>
        </p:nvGrpSpPr>
        <p:grpSpPr>
          <a:xfrm rot="-9313530">
            <a:off x="7167804" y="-282397"/>
            <a:ext cx="1008717" cy="1546700"/>
            <a:chOff x="0" y="0"/>
            <a:chExt cx="1344956" cy="2062267"/>
          </a:xfrm>
        </p:grpSpPr>
        <p:sp>
          <p:nvSpPr>
            <p:cNvPr id="36" name="Freeform 36"/>
            <p:cNvSpPr/>
            <p:nvPr/>
          </p:nvSpPr>
          <p:spPr>
            <a:xfrm>
              <a:off x="0" y="0"/>
              <a:ext cx="1344930" cy="2062226"/>
            </a:xfrm>
            <a:custGeom>
              <a:avLst/>
              <a:gdLst/>
              <a:ahLst/>
              <a:cxnLst/>
              <a:rect l="l" t="t" r="r" b="b"/>
              <a:pathLst>
                <a:path w="1344930" h="2062226">
                  <a:moveTo>
                    <a:pt x="0" y="0"/>
                  </a:moveTo>
                  <a:lnTo>
                    <a:pt x="1344930" y="0"/>
                  </a:lnTo>
                  <a:lnTo>
                    <a:pt x="1344930" y="2062226"/>
                  </a:lnTo>
                  <a:lnTo>
                    <a:pt x="0" y="2062226"/>
                  </a:lnTo>
                  <a:lnTo>
                    <a:pt x="0" y="0"/>
                  </a:lnTo>
                  <a:close/>
                </a:path>
              </a:pathLst>
            </a:custGeom>
            <a:blipFill>
              <a:blip r:embed="rId3"/>
              <a:stretch>
                <a:fillRect t="-143" r="-1" b="-145"/>
              </a:stretch>
            </a:blipFill>
          </p:spPr>
        </p:sp>
      </p:grpSp>
      <p:sp>
        <p:nvSpPr>
          <p:cNvPr id="37" name="Freeform 37"/>
          <p:cNvSpPr/>
          <p:nvPr/>
        </p:nvSpPr>
        <p:spPr>
          <a:xfrm>
            <a:off x="15050890" y="2160161"/>
            <a:ext cx="2126108" cy="2273275"/>
          </a:xfrm>
          <a:custGeom>
            <a:avLst/>
            <a:gdLst/>
            <a:ahLst/>
            <a:cxnLst/>
            <a:rect l="l" t="t" r="r" b="b"/>
            <a:pathLst>
              <a:path w="2126108" h="2273275">
                <a:moveTo>
                  <a:pt x="0" y="0"/>
                </a:moveTo>
                <a:lnTo>
                  <a:pt x="2126107" y="0"/>
                </a:lnTo>
                <a:lnTo>
                  <a:pt x="2126107" y="2273276"/>
                </a:lnTo>
                <a:lnTo>
                  <a:pt x="0" y="2273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8" name="Freeform 38"/>
          <p:cNvSpPr/>
          <p:nvPr/>
        </p:nvSpPr>
        <p:spPr>
          <a:xfrm>
            <a:off x="545144" y="9236552"/>
            <a:ext cx="1455040" cy="1525038"/>
          </a:xfrm>
          <a:custGeom>
            <a:avLst/>
            <a:gdLst/>
            <a:ahLst/>
            <a:cxnLst/>
            <a:rect l="l" t="t" r="r" b="b"/>
            <a:pathLst>
              <a:path w="1455040" h="1525038">
                <a:moveTo>
                  <a:pt x="0" y="0"/>
                </a:moveTo>
                <a:lnTo>
                  <a:pt x="1455039" y="0"/>
                </a:lnTo>
                <a:lnTo>
                  <a:pt x="1455039" y="1525038"/>
                </a:lnTo>
                <a:lnTo>
                  <a:pt x="0" y="15250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7E7"/>
        </a:solidFill>
        <a:effectLst/>
      </p:bgPr>
    </p:bg>
    <p:spTree>
      <p:nvGrpSpPr>
        <p:cNvPr id="1" name=""/>
        <p:cNvGrpSpPr/>
        <p:nvPr/>
      </p:nvGrpSpPr>
      <p:grpSpPr>
        <a:xfrm>
          <a:off x="0" y="0"/>
          <a:ext cx="0" cy="0"/>
          <a:chOff x="0" y="0"/>
          <a:chExt cx="0" cy="0"/>
        </a:xfrm>
      </p:grpSpPr>
      <p:grpSp>
        <p:nvGrpSpPr>
          <p:cNvPr id="2" name="Group 2"/>
          <p:cNvGrpSpPr/>
          <p:nvPr/>
        </p:nvGrpSpPr>
        <p:grpSpPr>
          <a:xfrm>
            <a:off x="15199862" y="-1700821"/>
            <a:ext cx="3293520" cy="3776024"/>
            <a:chOff x="0" y="0"/>
            <a:chExt cx="4391360" cy="5034699"/>
          </a:xfrm>
        </p:grpSpPr>
        <p:sp>
          <p:nvSpPr>
            <p:cNvPr id="3" name="Freeform 3"/>
            <p:cNvSpPr/>
            <p:nvPr/>
          </p:nvSpPr>
          <p:spPr>
            <a:xfrm rot="5400000">
              <a:off x="-2085590"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4" name="Freeform 4"/>
            <p:cNvSpPr/>
            <p:nvPr/>
          </p:nvSpPr>
          <p:spPr>
            <a:xfrm rot="5400000">
              <a:off x="-1488858"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5" name="Freeform 5"/>
            <p:cNvSpPr/>
            <p:nvPr/>
          </p:nvSpPr>
          <p:spPr>
            <a:xfrm rot="5400000">
              <a:off x="-892126"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6" name="Freeform 6"/>
            <p:cNvSpPr/>
            <p:nvPr/>
          </p:nvSpPr>
          <p:spPr>
            <a:xfrm rot="5400000">
              <a:off x="-325333"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7" name="Freeform 7"/>
            <p:cNvSpPr/>
            <p:nvPr/>
          </p:nvSpPr>
          <p:spPr>
            <a:xfrm rot="5400000">
              <a:off x="271399"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8" name="Freeform 8"/>
            <p:cNvSpPr/>
            <p:nvPr/>
          </p:nvSpPr>
          <p:spPr>
            <a:xfrm rot="5400000">
              <a:off x="868131"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9" name="Freeform 9"/>
            <p:cNvSpPr/>
            <p:nvPr/>
          </p:nvSpPr>
          <p:spPr>
            <a:xfrm rot="5400000">
              <a:off x="1442251"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grpSp>
      <p:grpSp>
        <p:nvGrpSpPr>
          <p:cNvPr id="10" name="Group 10"/>
          <p:cNvGrpSpPr/>
          <p:nvPr/>
        </p:nvGrpSpPr>
        <p:grpSpPr>
          <a:xfrm rot="-5400000">
            <a:off x="-237060" y="8428433"/>
            <a:ext cx="3293520" cy="3776024"/>
            <a:chOff x="0" y="0"/>
            <a:chExt cx="4391360" cy="5034699"/>
          </a:xfrm>
        </p:grpSpPr>
        <p:sp>
          <p:nvSpPr>
            <p:cNvPr id="11" name="Freeform 11"/>
            <p:cNvSpPr/>
            <p:nvPr/>
          </p:nvSpPr>
          <p:spPr>
            <a:xfrm rot="5400000">
              <a:off x="-2085590"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2" name="Freeform 12"/>
            <p:cNvSpPr/>
            <p:nvPr/>
          </p:nvSpPr>
          <p:spPr>
            <a:xfrm rot="5400000">
              <a:off x="-1488858"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3" name="Freeform 13"/>
            <p:cNvSpPr/>
            <p:nvPr/>
          </p:nvSpPr>
          <p:spPr>
            <a:xfrm rot="5400000">
              <a:off x="-892126"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4" name="Freeform 14"/>
            <p:cNvSpPr/>
            <p:nvPr/>
          </p:nvSpPr>
          <p:spPr>
            <a:xfrm rot="5400000">
              <a:off x="-325333"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5" name="Freeform 15"/>
            <p:cNvSpPr/>
            <p:nvPr/>
          </p:nvSpPr>
          <p:spPr>
            <a:xfrm rot="5400000">
              <a:off x="271399"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6" name="Freeform 16"/>
            <p:cNvSpPr/>
            <p:nvPr/>
          </p:nvSpPr>
          <p:spPr>
            <a:xfrm rot="5400000">
              <a:off x="868131"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7" name="Freeform 17"/>
            <p:cNvSpPr/>
            <p:nvPr/>
          </p:nvSpPr>
          <p:spPr>
            <a:xfrm rot="5400000">
              <a:off x="1442251"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grpSp>
      <p:sp>
        <p:nvSpPr>
          <p:cNvPr id="18" name="Freeform 18"/>
          <p:cNvSpPr/>
          <p:nvPr/>
        </p:nvSpPr>
        <p:spPr>
          <a:xfrm rot="-8270681">
            <a:off x="412878" y="8220749"/>
            <a:ext cx="1353327" cy="2075102"/>
          </a:xfrm>
          <a:custGeom>
            <a:avLst/>
            <a:gdLst/>
            <a:ahLst/>
            <a:cxnLst/>
            <a:rect l="l" t="t" r="r" b="b"/>
            <a:pathLst>
              <a:path w="1353327" h="2075102">
                <a:moveTo>
                  <a:pt x="0" y="0"/>
                </a:moveTo>
                <a:lnTo>
                  <a:pt x="1353327" y="0"/>
                </a:lnTo>
                <a:lnTo>
                  <a:pt x="1353327" y="2075102"/>
                </a:lnTo>
                <a:lnTo>
                  <a:pt x="0" y="20751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1185348">
            <a:off x="6562774" y="454190"/>
            <a:ext cx="749361" cy="1149021"/>
          </a:xfrm>
          <a:custGeom>
            <a:avLst/>
            <a:gdLst/>
            <a:ahLst/>
            <a:cxnLst/>
            <a:rect l="l" t="t" r="r" b="b"/>
            <a:pathLst>
              <a:path w="749361" h="1149021">
                <a:moveTo>
                  <a:pt x="0" y="0"/>
                </a:moveTo>
                <a:lnTo>
                  <a:pt x="749361" y="0"/>
                </a:lnTo>
                <a:lnTo>
                  <a:pt x="749361" y="1149020"/>
                </a:lnTo>
                <a:lnTo>
                  <a:pt x="0" y="11490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20" name="Group 20"/>
          <p:cNvGrpSpPr/>
          <p:nvPr/>
        </p:nvGrpSpPr>
        <p:grpSpPr>
          <a:xfrm rot="-1440389">
            <a:off x="16538725" y="505993"/>
            <a:ext cx="952121" cy="1133976"/>
            <a:chOff x="0" y="0"/>
            <a:chExt cx="6350000" cy="7562850"/>
          </a:xfrm>
        </p:grpSpPr>
        <p:sp>
          <p:nvSpPr>
            <p:cNvPr id="21" name="Freeform 21"/>
            <p:cNvSpPr/>
            <p:nvPr/>
          </p:nvSpPr>
          <p:spPr>
            <a:xfrm>
              <a:off x="0" y="1925320"/>
              <a:ext cx="3175000" cy="5637530"/>
            </a:xfrm>
            <a:custGeom>
              <a:avLst/>
              <a:gdLst/>
              <a:ahLst/>
              <a:cxnLst/>
              <a:rect l="l" t="t" r="r" b="b"/>
              <a:pathLst>
                <a:path w="3175000" h="563753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id="22" name="Freeform 22"/>
            <p:cNvSpPr/>
            <p:nvPr/>
          </p:nvSpPr>
          <p:spPr>
            <a:xfrm>
              <a:off x="3175000" y="1925320"/>
              <a:ext cx="3175000" cy="5637530"/>
            </a:xfrm>
            <a:custGeom>
              <a:avLst/>
              <a:gdLst/>
              <a:ahLst/>
              <a:cxnLst/>
              <a:rect l="l" t="t" r="r" b="b"/>
              <a:pathLst>
                <a:path w="3175000" h="563753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id="23" name="Freeform 23"/>
            <p:cNvSpPr/>
            <p:nvPr/>
          </p:nvSpPr>
          <p:spPr>
            <a:xfrm>
              <a:off x="0" y="0"/>
              <a:ext cx="6350000" cy="3850640"/>
            </a:xfrm>
            <a:custGeom>
              <a:avLst/>
              <a:gdLst/>
              <a:ahLst/>
              <a:cxnLst/>
              <a:rect l="l" t="t" r="r" b="b"/>
              <a:pathLst>
                <a:path w="6350000" h="3850640">
                  <a:moveTo>
                    <a:pt x="3175000" y="3850640"/>
                  </a:moveTo>
                  <a:lnTo>
                    <a:pt x="0" y="1925320"/>
                  </a:lnTo>
                  <a:lnTo>
                    <a:pt x="3175000" y="0"/>
                  </a:lnTo>
                  <a:lnTo>
                    <a:pt x="6350000" y="1925320"/>
                  </a:lnTo>
                  <a:lnTo>
                    <a:pt x="3175000" y="3850640"/>
                  </a:lnTo>
                  <a:close/>
                </a:path>
              </a:pathLst>
            </a:custGeom>
            <a:solidFill>
              <a:srgbClr val="7A72BD"/>
            </a:solidFill>
          </p:spPr>
        </p:sp>
      </p:grpSp>
      <p:sp>
        <p:nvSpPr>
          <p:cNvPr id="24" name="Freeform 24"/>
          <p:cNvSpPr/>
          <p:nvPr/>
        </p:nvSpPr>
        <p:spPr>
          <a:xfrm>
            <a:off x="323491" y="361358"/>
            <a:ext cx="7697959" cy="6072636"/>
          </a:xfrm>
          <a:custGeom>
            <a:avLst/>
            <a:gdLst/>
            <a:ahLst/>
            <a:cxnLst/>
            <a:rect l="l" t="t" r="r" b="b"/>
            <a:pathLst>
              <a:path w="7697959" h="6072636">
                <a:moveTo>
                  <a:pt x="0" y="0"/>
                </a:moveTo>
                <a:lnTo>
                  <a:pt x="7697959" y="0"/>
                </a:lnTo>
                <a:lnTo>
                  <a:pt x="7697959" y="6072636"/>
                </a:lnTo>
                <a:lnTo>
                  <a:pt x="0" y="6072636"/>
                </a:lnTo>
                <a:lnTo>
                  <a:pt x="0" y="0"/>
                </a:lnTo>
                <a:close/>
              </a:path>
            </a:pathLst>
          </a:custGeom>
          <a:blipFill>
            <a:blip r:embed="rId6"/>
            <a:stretch>
              <a:fillRect/>
            </a:stretch>
          </a:blipFill>
        </p:spPr>
      </p:sp>
      <p:sp>
        <p:nvSpPr>
          <p:cNvPr id="25" name="TextBox 25"/>
          <p:cNvSpPr txBox="1"/>
          <p:nvPr/>
        </p:nvSpPr>
        <p:spPr>
          <a:xfrm>
            <a:off x="8208122" y="2819306"/>
            <a:ext cx="9472217" cy="6838950"/>
          </a:xfrm>
          <a:prstGeom prst="rect">
            <a:avLst/>
          </a:prstGeom>
        </p:spPr>
        <p:txBody>
          <a:bodyPr lIns="0" tIns="0" rIns="0" bIns="0" rtlCol="0" anchor="t">
            <a:spAutoFit/>
          </a:bodyPr>
          <a:lstStyle/>
          <a:p>
            <a:pPr algn="just">
              <a:lnSpc>
                <a:spcPts val="3000"/>
              </a:lnSpc>
            </a:pPr>
            <a:r>
              <a:rPr lang="en-US" sz="2000">
                <a:solidFill>
                  <a:srgbClr val="482F59"/>
                </a:solidFill>
                <a:latin typeface="Poppins Light Bold"/>
              </a:rPr>
              <a:t>The primary driver of rising carbon dioxide concentrations is the burning of fossil fuels for energy. Fossil fuels like coal and oil contain carbon that plants absorbed through photosynthesis over millions of years; burning these fuels releases that carbon back into the atmosphere in just a few hundred years. Since the mid-20th century, annual emissions from fossil fuel combustion have increased each decade, from nearly 11 billion tons of carbon dioxide per year in the 1960s to an estimated 36.6 billion tons in 2023, according to the Global Carbon Budget 2023.</a:t>
            </a:r>
          </a:p>
          <a:p>
            <a:pPr algn="just">
              <a:lnSpc>
                <a:spcPts val="3000"/>
              </a:lnSpc>
            </a:pPr>
            <a:endParaRPr lang="en-US" sz="2000">
              <a:solidFill>
                <a:srgbClr val="482F59"/>
              </a:solidFill>
              <a:latin typeface="Poppins Light Bold"/>
            </a:endParaRPr>
          </a:p>
          <a:p>
            <a:pPr algn="just">
              <a:lnSpc>
                <a:spcPts val="3000"/>
              </a:lnSpc>
            </a:pPr>
            <a:r>
              <a:rPr lang="en-US" sz="2000">
                <a:solidFill>
                  <a:srgbClr val="482F59"/>
                </a:solidFill>
                <a:latin typeface="Poppins Light Bold"/>
                <a:ea typeface="Poppins Light Bold"/>
              </a:rPr>
              <a:t>The overshooting of what natural processes can remove annually accelerates the rise in atmospheric carbon dioxide concentrations. In the 1960s, the global growth rate of atmospheric carbon dioxide was approximately 0.8 ± 0.1 ppm per year. Over the next 50 years, the annual growth rate tripled, reaching 2.4 ppm per year during the 2010s. The annual rate of increase in atmospheric carbon dioxide over the past 60 years is about 100 times faster than previous natural increases, such as those at the end of the last ice age 11,000-17,000 years ago.</a:t>
            </a:r>
          </a:p>
          <a:p>
            <a:pPr algn="just">
              <a:lnSpc>
                <a:spcPts val="3000"/>
              </a:lnSpc>
            </a:pPr>
            <a:endParaRPr lang="en-US" sz="2000">
              <a:solidFill>
                <a:srgbClr val="482F59"/>
              </a:solidFill>
              <a:latin typeface="Poppins Light Bold"/>
              <a:ea typeface="Poppins Light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A72B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60019" y="199785"/>
            <a:ext cx="3657374" cy="4193183"/>
            <a:chOff x="0" y="0"/>
            <a:chExt cx="4876498" cy="5590911"/>
          </a:xfrm>
        </p:grpSpPr>
        <p:sp>
          <p:nvSpPr>
            <p:cNvPr id="3" name="Freeform 3"/>
            <p:cNvSpPr/>
            <p:nvPr/>
          </p:nvSpPr>
          <p:spPr>
            <a:xfrm rot="5400000">
              <a:off x="-2315997" y="2315997"/>
              <a:ext cx="5590911" cy="958916"/>
            </a:xfrm>
            <a:custGeom>
              <a:avLst/>
              <a:gdLst/>
              <a:ahLst/>
              <a:cxnLst/>
              <a:rect l="l" t="t" r="r" b="b"/>
              <a:pathLst>
                <a:path w="5590911" h="958916">
                  <a:moveTo>
                    <a:pt x="0" y="0"/>
                  </a:moveTo>
                  <a:lnTo>
                    <a:pt x="5590910" y="0"/>
                  </a:lnTo>
                  <a:lnTo>
                    <a:pt x="5590910"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4" name="Freeform 4"/>
            <p:cNvSpPr/>
            <p:nvPr/>
          </p:nvSpPr>
          <p:spPr>
            <a:xfrm rot="5400000">
              <a:off x="-1653341" y="2315997"/>
              <a:ext cx="5590911" cy="958916"/>
            </a:xfrm>
            <a:custGeom>
              <a:avLst/>
              <a:gdLst/>
              <a:ahLst/>
              <a:cxnLst/>
              <a:rect l="l" t="t" r="r" b="b"/>
              <a:pathLst>
                <a:path w="5590911" h="958916">
                  <a:moveTo>
                    <a:pt x="0" y="0"/>
                  </a:moveTo>
                  <a:lnTo>
                    <a:pt x="5590911" y="0"/>
                  </a:lnTo>
                  <a:lnTo>
                    <a:pt x="5590911"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5" name="Freeform 5"/>
            <p:cNvSpPr/>
            <p:nvPr/>
          </p:nvSpPr>
          <p:spPr>
            <a:xfrm rot="5400000">
              <a:off x="-990684" y="2315997"/>
              <a:ext cx="5590911" cy="958916"/>
            </a:xfrm>
            <a:custGeom>
              <a:avLst/>
              <a:gdLst/>
              <a:ahLst/>
              <a:cxnLst/>
              <a:rect l="l" t="t" r="r" b="b"/>
              <a:pathLst>
                <a:path w="5590911" h="958916">
                  <a:moveTo>
                    <a:pt x="0" y="0"/>
                  </a:moveTo>
                  <a:lnTo>
                    <a:pt x="5590910" y="0"/>
                  </a:lnTo>
                  <a:lnTo>
                    <a:pt x="5590910"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6" name="Freeform 6"/>
            <p:cNvSpPr/>
            <p:nvPr/>
          </p:nvSpPr>
          <p:spPr>
            <a:xfrm rot="5400000">
              <a:off x="-361275" y="2315997"/>
              <a:ext cx="5590911" cy="958916"/>
            </a:xfrm>
            <a:custGeom>
              <a:avLst/>
              <a:gdLst/>
              <a:ahLst/>
              <a:cxnLst/>
              <a:rect l="l" t="t" r="r" b="b"/>
              <a:pathLst>
                <a:path w="5590911" h="958916">
                  <a:moveTo>
                    <a:pt x="0" y="0"/>
                  </a:moveTo>
                  <a:lnTo>
                    <a:pt x="5590911" y="0"/>
                  </a:lnTo>
                  <a:lnTo>
                    <a:pt x="5590911"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7" name="Freeform 7"/>
            <p:cNvSpPr/>
            <p:nvPr/>
          </p:nvSpPr>
          <p:spPr>
            <a:xfrm rot="5400000">
              <a:off x="301382" y="2315997"/>
              <a:ext cx="5590911" cy="958916"/>
            </a:xfrm>
            <a:custGeom>
              <a:avLst/>
              <a:gdLst/>
              <a:ahLst/>
              <a:cxnLst/>
              <a:rect l="l" t="t" r="r" b="b"/>
              <a:pathLst>
                <a:path w="5590911" h="958916">
                  <a:moveTo>
                    <a:pt x="0" y="0"/>
                  </a:moveTo>
                  <a:lnTo>
                    <a:pt x="5590910" y="0"/>
                  </a:lnTo>
                  <a:lnTo>
                    <a:pt x="5590910"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8" name="Freeform 8"/>
            <p:cNvSpPr/>
            <p:nvPr/>
          </p:nvSpPr>
          <p:spPr>
            <a:xfrm rot="5400000">
              <a:off x="964038" y="2315997"/>
              <a:ext cx="5590911" cy="958916"/>
            </a:xfrm>
            <a:custGeom>
              <a:avLst/>
              <a:gdLst/>
              <a:ahLst/>
              <a:cxnLst/>
              <a:rect l="l" t="t" r="r" b="b"/>
              <a:pathLst>
                <a:path w="5590911" h="958916">
                  <a:moveTo>
                    <a:pt x="0" y="0"/>
                  </a:moveTo>
                  <a:lnTo>
                    <a:pt x="5590911" y="0"/>
                  </a:lnTo>
                  <a:lnTo>
                    <a:pt x="5590911"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9" name="Freeform 9"/>
            <p:cNvSpPr/>
            <p:nvPr/>
          </p:nvSpPr>
          <p:spPr>
            <a:xfrm rot="5400000">
              <a:off x="1601585" y="2315997"/>
              <a:ext cx="5590911" cy="958916"/>
            </a:xfrm>
            <a:custGeom>
              <a:avLst/>
              <a:gdLst/>
              <a:ahLst/>
              <a:cxnLst/>
              <a:rect l="l" t="t" r="r" b="b"/>
              <a:pathLst>
                <a:path w="5590911" h="958916">
                  <a:moveTo>
                    <a:pt x="0" y="0"/>
                  </a:moveTo>
                  <a:lnTo>
                    <a:pt x="5590911" y="0"/>
                  </a:lnTo>
                  <a:lnTo>
                    <a:pt x="5590911"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grpSp>
      <p:grpSp>
        <p:nvGrpSpPr>
          <p:cNvPr id="10" name="Group 10"/>
          <p:cNvGrpSpPr/>
          <p:nvPr/>
        </p:nvGrpSpPr>
        <p:grpSpPr>
          <a:xfrm>
            <a:off x="2002829" y="1867691"/>
            <a:ext cx="14282342" cy="7516495"/>
            <a:chOff x="0" y="0"/>
            <a:chExt cx="19043123" cy="10021993"/>
          </a:xfrm>
        </p:grpSpPr>
        <p:sp>
          <p:nvSpPr>
            <p:cNvPr id="11" name="TextBox 11"/>
            <p:cNvSpPr txBox="1"/>
            <p:nvPr/>
          </p:nvSpPr>
          <p:spPr>
            <a:xfrm>
              <a:off x="0" y="466725"/>
              <a:ext cx="19043123" cy="8838142"/>
            </a:xfrm>
            <a:prstGeom prst="rect">
              <a:avLst/>
            </a:prstGeom>
          </p:spPr>
          <p:txBody>
            <a:bodyPr lIns="0" tIns="0" rIns="0" bIns="0" rtlCol="0" anchor="t">
              <a:spAutoFit/>
            </a:bodyPr>
            <a:lstStyle/>
            <a:p>
              <a:pPr algn="ctr">
                <a:lnSpc>
                  <a:spcPts val="25000"/>
                </a:lnSpc>
              </a:pPr>
              <a:r>
                <a:rPr lang="en-US" sz="25000" spc="-250">
                  <a:solidFill>
                    <a:srgbClr val="FDE9FF"/>
                  </a:solidFill>
                  <a:latin typeface="Poppins Bold"/>
                </a:rPr>
                <a:t>THANK YOU</a:t>
              </a:r>
            </a:p>
          </p:txBody>
        </p:sp>
        <p:sp>
          <p:nvSpPr>
            <p:cNvPr id="12" name="TextBox 12"/>
            <p:cNvSpPr txBox="1"/>
            <p:nvPr/>
          </p:nvSpPr>
          <p:spPr>
            <a:xfrm>
              <a:off x="2533650" y="9314392"/>
              <a:ext cx="13975823" cy="707602"/>
            </a:xfrm>
            <a:prstGeom prst="rect">
              <a:avLst/>
            </a:prstGeom>
          </p:spPr>
          <p:txBody>
            <a:bodyPr lIns="0" tIns="0" rIns="0" bIns="0" rtlCol="0" anchor="t">
              <a:spAutoFit/>
            </a:bodyPr>
            <a:lstStyle/>
            <a:p>
              <a:pPr algn="ctr">
                <a:lnSpc>
                  <a:spcPts val="4480"/>
                </a:lnSpc>
              </a:pPr>
              <a:endParaRPr/>
            </a:p>
          </p:txBody>
        </p:sp>
      </p:grpSp>
      <p:sp>
        <p:nvSpPr>
          <p:cNvPr id="13" name="Freeform 13"/>
          <p:cNvSpPr/>
          <p:nvPr/>
        </p:nvSpPr>
        <p:spPr>
          <a:xfrm rot="1236480">
            <a:off x="2429122" y="-1107950"/>
            <a:ext cx="1792273" cy="2748152"/>
          </a:xfrm>
          <a:custGeom>
            <a:avLst/>
            <a:gdLst/>
            <a:ahLst/>
            <a:cxnLst/>
            <a:rect l="l" t="t" r="r" b="b"/>
            <a:pathLst>
              <a:path w="1792273" h="2748152">
                <a:moveTo>
                  <a:pt x="0" y="0"/>
                </a:moveTo>
                <a:lnTo>
                  <a:pt x="1792273" y="0"/>
                </a:lnTo>
                <a:lnTo>
                  <a:pt x="1792273" y="2748152"/>
                </a:lnTo>
                <a:lnTo>
                  <a:pt x="0" y="27481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9770876">
            <a:off x="792664" y="9160128"/>
            <a:ext cx="829030" cy="1271180"/>
          </a:xfrm>
          <a:custGeom>
            <a:avLst/>
            <a:gdLst/>
            <a:ahLst/>
            <a:cxnLst/>
            <a:rect l="l" t="t" r="r" b="b"/>
            <a:pathLst>
              <a:path w="829030" h="1271180">
                <a:moveTo>
                  <a:pt x="0" y="0"/>
                </a:moveTo>
                <a:lnTo>
                  <a:pt x="829030" y="0"/>
                </a:lnTo>
                <a:lnTo>
                  <a:pt x="829030" y="1271180"/>
                </a:lnTo>
                <a:lnTo>
                  <a:pt x="0" y="12711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5" name="Group 15"/>
          <p:cNvGrpSpPr/>
          <p:nvPr/>
        </p:nvGrpSpPr>
        <p:grpSpPr>
          <a:xfrm rot="-5400000">
            <a:off x="16382408" y="7893900"/>
            <a:ext cx="3063493" cy="3512298"/>
            <a:chOff x="0" y="0"/>
            <a:chExt cx="4084658" cy="4683064"/>
          </a:xfrm>
        </p:grpSpPr>
        <p:sp>
          <p:nvSpPr>
            <p:cNvPr id="16" name="Freeform 16"/>
            <p:cNvSpPr/>
            <p:nvPr/>
          </p:nvSpPr>
          <p:spPr>
            <a:xfrm rot="5400000">
              <a:off x="-1939928"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7" name="Freeform 17"/>
            <p:cNvSpPr/>
            <p:nvPr/>
          </p:nvSpPr>
          <p:spPr>
            <a:xfrm rot="5400000">
              <a:off x="-1384873"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8" name="Freeform 18"/>
            <p:cNvSpPr/>
            <p:nvPr/>
          </p:nvSpPr>
          <p:spPr>
            <a:xfrm rot="5400000">
              <a:off x="-829818"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9" name="Freeform 19"/>
            <p:cNvSpPr/>
            <p:nvPr/>
          </p:nvSpPr>
          <p:spPr>
            <a:xfrm rot="5400000">
              <a:off x="-302611"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20" name="Freeform 20"/>
            <p:cNvSpPr/>
            <p:nvPr/>
          </p:nvSpPr>
          <p:spPr>
            <a:xfrm rot="5400000">
              <a:off x="252444"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21" name="Freeform 21"/>
            <p:cNvSpPr/>
            <p:nvPr/>
          </p:nvSpPr>
          <p:spPr>
            <a:xfrm rot="5400000">
              <a:off x="807499"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22" name="Freeform 22"/>
            <p:cNvSpPr/>
            <p:nvPr/>
          </p:nvSpPr>
          <p:spPr>
            <a:xfrm rot="5400000">
              <a:off x="1341521" y="1939928"/>
              <a:ext cx="4683064" cy="803208"/>
            </a:xfrm>
            <a:custGeom>
              <a:avLst/>
              <a:gdLst/>
              <a:ahLst/>
              <a:cxnLst/>
              <a:rect l="l" t="t" r="r" b="b"/>
              <a:pathLst>
                <a:path w="4683064" h="803208">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grpSp>
      <p:grpSp>
        <p:nvGrpSpPr>
          <p:cNvPr id="23" name="Group 23"/>
          <p:cNvGrpSpPr/>
          <p:nvPr/>
        </p:nvGrpSpPr>
        <p:grpSpPr>
          <a:xfrm rot="-1440389">
            <a:off x="16606363" y="8691312"/>
            <a:ext cx="952121" cy="1133976"/>
            <a:chOff x="0" y="0"/>
            <a:chExt cx="6350000" cy="7562850"/>
          </a:xfrm>
        </p:grpSpPr>
        <p:sp>
          <p:nvSpPr>
            <p:cNvPr id="24" name="Freeform 24"/>
            <p:cNvSpPr/>
            <p:nvPr/>
          </p:nvSpPr>
          <p:spPr>
            <a:xfrm>
              <a:off x="0" y="1925320"/>
              <a:ext cx="3175000" cy="5637530"/>
            </a:xfrm>
            <a:custGeom>
              <a:avLst/>
              <a:gdLst/>
              <a:ahLst/>
              <a:cxnLst/>
              <a:rect l="l" t="t" r="r" b="b"/>
              <a:pathLst>
                <a:path w="3175000" h="563753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id="25" name="Freeform 25"/>
            <p:cNvSpPr/>
            <p:nvPr/>
          </p:nvSpPr>
          <p:spPr>
            <a:xfrm>
              <a:off x="3175000" y="1925320"/>
              <a:ext cx="3175000" cy="5637530"/>
            </a:xfrm>
            <a:custGeom>
              <a:avLst/>
              <a:gdLst/>
              <a:ahLst/>
              <a:cxnLst/>
              <a:rect l="l" t="t" r="r" b="b"/>
              <a:pathLst>
                <a:path w="3175000" h="563753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id="26" name="Freeform 26"/>
            <p:cNvSpPr/>
            <p:nvPr/>
          </p:nvSpPr>
          <p:spPr>
            <a:xfrm>
              <a:off x="0" y="0"/>
              <a:ext cx="6350000" cy="3850640"/>
            </a:xfrm>
            <a:custGeom>
              <a:avLst/>
              <a:gdLst/>
              <a:ahLst/>
              <a:cxnLst/>
              <a:rect l="l" t="t" r="r" b="b"/>
              <a:pathLst>
                <a:path w="6350000" h="3850640">
                  <a:moveTo>
                    <a:pt x="3175000" y="3850640"/>
                  </a:moveTo>
                  <a:lnTo>
                    <a:pt x="0" y="1925320"/>
                  </a:lnTo>
                  <a:lnTo>
                    <a:pt x="3175000" y="0"/>
                  </a:lnTo>
                  <a:lnTo>
                    <a:pt x="6350000" y="1925320"/>
                  </a:lnTo>
                  <a:lnTo>
                    <a:pt x="3175000" y="3850640"/>
                  </a:lnTo>
                  <a:close/>
                </a:path>
              </a:pathLst>
            </a:custGeom>
            <a:solidFill>
              <a:srgbClr val="7A72BD"/>
            </a:solidFill>
          </p:spPr>
        </p:sp>
      </p:grpSp>
      <p:grpSp>
        <p:nvGrpSpPr>
          <p:cNvPr id="27" name="Group 27"/>
          <p:cNvGrpSpPr/>
          <p:nvPr/>
        </p:nvGrpSpPr>
        <p:grpSpPr>
          <a:xfrm rot="-6446006">
            <a:off x="15866965" y="-543630"/>
            <a:ext cx="1359793" cy="1619513"/>
            <a:chOff x="0" y="0"/>
            <a:chExt cx="6350000" cy="7562850"/>
          </a:xfrm>
        </p:grpSpPr>
        <p:sp>
          <p:nvSpPr>
            <p:cNvPr id="28" name="Freeform 28"/>
            <p:cNvSpPr/>
            <p:nvPr/>
          </p:nvSpPr>
          <p:spPr>
            <a:xfrm>
              <a:off x="0" y="1925320"/>
              <a:ext cx="3175000" cy="5637530"/>
            </a:xfrm>
            <a:custGeom>
              <a:avLst/>
              <a:gdLst/>
              <a:ahLst/>
              <a:cxnLst/>
              <a:rect l="l" t="t" r="r" b="b"/>
              <a:pathLst>
                <a:path w="3175000" h="563753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id="29" name="Freeform 29"/>
            <p:cNvSpPr/>
            <p:nvPr/>
          </p:nvSpPr>
          <p:spPr>
            <a:xfrm>
              <a:off x="3175000" y="1925320"/>
              <a:ext cx="3175000" cy="5637530"/>
            </a:xfrm>
            <a:custGeom>
              <a:avLst/>
              <a:gdLst/>
              <a:ahLst/>
              <a:cxnLst/>
              <a:rect l="l" t="t" r="r" b="b"/>
              <a:pathLst>
                <a:path w="3175000" h="563753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id="30" name="Freeform 30"/>
            <p:cNvSpPr/>
            <p:nvPr/>
          </p:nvSpPr>
          <p:spPr>
            <a:xfrm>
              <a:off x="0" y="0"/>
              <a:ext cx="6350000" cy="3850640"/>
            </a:xfrm>
            <a:custGeom>
              <a:avLst/>
              <a:gdLst/>
              <a:ahLst/>
              <a:cxnLst/>
              <a:rect l="l" t="t" r="r" b="b"/>
              <a:pathLst>
                <a:path w="6350000" h="385064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7E7"/>
        </a:solidFill>
        <a:effectLst/>
      </p:bgPr>
    </p:bg>
    <p:spTree>
      <p:nvGrpSpPr>
        <p:cNvPr id="1" name=""/>
        <p:cNvGrpSpPr/>
        <p:nvPr/>
      </p:nvGrpSpPr>
      <p:grpSpPr>
        <a:xfrm>
          <a:off x="0" y="0"/>
          <a:ext cx="0" cy="0"/>
          <a:chOff x="0" y="0"/>
          <a:chExt cx="0" cy="0"/>
        </a:xfrm>
      </p:grpSpPr>
      <p:grpSp>
        <p:nvGrpSpPr>
          <p:cNvPr id="2" name="Group 2"/>
          <p:cNvGrpSpPr/>
          <p:nvPr/>
        </p:nvGrpSpPr>
        <p:grpSpPr>
          <a:xfrm>
            <a:off x="13818689" y="-155872"/>
            <a:ext cx="4854834" cy="5566072"/>
            <a:chOff x="0" y="0"/>
            <a:chExt cx="6473111" cy="7421429"/>
          </a:xfrm>
        </p:grpSpPr>
        <p:sp>
          <p:nvSpPr>
            <p:cNvPr id="3" name="Freeform 3"/>
            <p:cNvSpPr/>
            <p:nvPr/>
          </p:nvSpPr>
          <p:spPr>
            <a:xfrm rot="5400000">
              <a:off x="-3074277" y="3074277"/>
              <a:ext cx="7421429" cy="1272875"/>
            </a:xfrm>
            <a:custGeom>
              <a:avLst/>
              <a:gdLst/>
              <a:ahLst/>
              <a:cxnLst/>
              <a:rect l="l" t="t" r="r" b="b"/>
              <a:pathLst>
                <a:path w="7421429" h="1272875">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4" name="Freeform 4"/>
            <p:cNvSpPr/>
            <p:nvPr/>
          </p:nvSpPr>
          <p:spPr>
            <a:xfrm rot="5400000">
              <a:off x="-2194661" y="3074277"/>
              <a:ext cx="7421429" cy="1272875"/>
            </a:xfrm>
            <a:custGeom>
              <a:avLst/>
              <a:gdLst/>
              <a:ahLst/>
              <a:cxnLst/>
              <a:rect l="l" t="t" r="r" b="b"/>
              <a:pathLst>
                <a:path w="7421429" h="1272875">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5" name="Freeform 5"/>
            <p:cNvSpPr/>
            <p:nvPr/>
          </p:nvSpPr>
          <p:spPr>
            <a:xfrm rot="5400000">
              <a:off x="-1315044" y="3074277"/>
              <a:ext cx="7421429" cy="1272875"/>
            </a:xfrm>
            <a:custGeom>
              <a:avLst/>
              <a:gdLst/>
              <a:ahLst/>
              <a:cxnLst/>
              <a:rect l="l" t="t" r="r" b="b"/>
              <a:pathLst>
                <a:path w="7421429" h="1272875">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6" name="Freeform 6"/>
            <p:cNvSpPr/>
            <p:nvPr/>
          </p:nvSpPr>
          <p:spPr>
            <a:xfrm rot="5400000">
              <a:off x="-479560" y="3074277"/>
              <a:ext cx="7421429" cy="1272875"/>
            </a:xfrm>
            <a:custGeom>
              <a:avLst/>
              <a:gdLst/>
              <a:ahLst/>
              <a:cxnLst/>
              <a:rect l="l" t="t" r="r" b="b"/>
              <a:pathLst>
                <a:path w="7421429" h="1272875">
                  <a:moveTo>
                    <a:pt x="0" y="0"/>
                  </a:moveTo>
                  <a:lnTo>
                    <a:pt x="7421430" y="0"/>
                  </a:lnTo>
                  <a:lnTo>
                    <a:pt x="7421430"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7" name="Freeform 7"/>
            <p:cNvSpPr/>
            <p:nvPr/>
          </p:nvSpPr>
          <p:spPr>
            <a:xfrm rot="5400000">
              <a:off x="400057" y="3074277"/>
              <a:ext cx="7421429" cy="1272875"/>
            </a:xfrm>
            <a:custGeom>
              <a:avLst/>
              <a:gdLst/>
              <a:ahLst/>
              <a:cxnLst/>
              <a:rect l="l" t="t" r="r" b="b"/>
              <a:pathLst>
                <a:path w="7421429" h="1272875">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8" name="Freeform 8"/>
            <p:cNvSpPr/>
            <p:nvPr/>
          </p:nvSpPr>
          <p:spPr>
            <a:xfrm rot="5400000">
              <a:off x="1279674" y="3074277"/>
              <a:ext cx="7421429" cy="1272875"/>
            </a:xfrm>
            <a:custGeom>
              <a:avLst/>
              <a:gdLst/>
              <a:ahLst/>
              <a:cxnLst/>
              <a:rect l="l" t="t" r="r" b="b"/>
              <a:pathLst>
                <a:path w="7421429" h="1272875">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9" name="Freeform 9"/>
            <p:cNvSpPr/>
            <p:nvPr/>
          </p:nvSpPr>
          <p:spPr>
            <a:xfrm rot="5400000">
              <a:off x="2125960" y="3074277"/>
              <a:ext cx="7421429" cy="1272875"/>
            </a:xfrm>
            <a:custGeom>
              <a:avLst/>
              <a:gdLst/>
              <a:ahLst/>
              <a:cxnLst/>
              <a:rect l="l" t="t" r="r" b="b"/>
              <a:pathLst>
                <a:path w="7421429" h="1272875">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grpSp>
      <p:grpSp>
        <p:nvGrpSpPr>
          <p:cNvPr id="10" name="Group 10"/>
          <p:cNvGrpSpPr/>
          <p:nvPr/>
        </p:nvGrpSpPr>
        <p:grpSpPr>
          <a:xfrm>
            <a:off x="13856789" y="5486400"/>
            <a:ext cx="4854834" cy="5566072"/>
            <a:chOff x="0" y="0"/>
            <a:chExt cx="6473111" cy="7421429"/>
          </a:xfrm>
        </p:grpSpPr>
        <p:sp>
          <p:nvSpPr>
            <p:cNvPr id="11" name="Freeform 11"/>
            <p:cNvSpPr/>
            <p:nvPr/>
          </p:nvSpPr>
          <p:spPr>
            <a:xfrm rot="5400000">
              <a:off x="-3074277" y="3074277"/>
              <a:ext cx="7421429" cy="1272875"/>
            </a:xfrm>
            <a:custGeom>
              <a:avLst/>
              <a:gdLst/>
              <a:ahLst/>
              <a:cxnLst/>
              <a:rect l="l" t="t" r="r" b="b"/>
              <a:pathLst>
                <a:path w="7421429" h="1272875">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2" name="Freeform 12"/>
            <p:cNvSpPr/>
            <p:nvPr/>
          </p:nvSpPr>
          <p:spPr>
            <a:xfrm rot="5400000">
              <a:off x="-2194661" y="3074277"/>
              <a:ext cx="7421429" cy="1272875"/>
            </a:xfrm>
            <a:custGeom>
              <a:avLst/>
              <a:gdLst/>
              <a:ahLst/>
              <a:cxnLst/>
              <a:rect l="l" t="t" r="r" b="b"/>
              <a:pathLst>
                <a:path w="7421429" h="1272875">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3" name="Freeform 13"/>
            <p:cNvSpPr/>
            <p:nvPr/>
          </p:nvSpPr>
          <p:spPr>
            <a:xfrm rot="5400000">
              <a:off x="-1315044" y="3074277"/>
              <a:ext cx="7421429" cy="1272875"/>
            </a:xfrm>
            <a:custGeom>
              <a:avLst/>
              <a:gdLst/>
              <a:ahLst/>
              <a:cxnLst/>
              <a:rect l="l" t="t" r="r" b="b"/>
              <a:pathLst>
                <a:path w="7421429" h="1272875">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4" name="Freeform 14"/>
            <p:cNvSpPr/>
            <p:nvPr/>
          </p:nvSpPr>
          <p:spPr>
            <a:xfrm rot="5400000">
              <a:off x="-479560" y="3074277"/>
              <a:ext cx="7421429" cy="1272875"/>
            </a:xfrm>
            <a:custGeom>
              <a:avLst/>
              <a:gdLst/>
              <a:ahLst/>
              <a:cxnLst/>
              <a:rect l="l" t="t" r="r" b="b"/>
              <a:pathLst>
                <a:path w="7421429" h="1272875">
                  <a:moveTo>
                    <a:pt x="0" y="0"/>
                  </a:moveTo>
                  <a:lnTo>
                    <a:pt x="7421430" y="0"/>
                  </a:lnTo>
                  <a:lnTo>
                    <a:pt x="7421430"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5" name="Freeform 15"/>
            <p:cNvSpPr/>
            <p:nvPr/>
          </p:nvSpPr>
          <p:spPr>
            <a:xfrm rot="5400000">
              <a:off x="400057" y="3074277"/>
              <a:ext cx="7421429" cy="1272875"/>
            </a:xfrm>
            <a:custGeom>
              <a:avLst/>
              <a:gdLst/>
              <a:ahLst/>
              <a:cxnLst/>
              <a:rect l="l" t="t" r="r" b="b"/>
              <a:pathLst>
                <a:path w="7421429" h="1272875">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6" name="Freeform 16"/>
            <p:cNvSpPr/>
            <p:nvPr/>
          </p:nvSpPr>
          <p:spPr>
            <a:xfrm rot="5400000">
              <a:off x="1279674" y="3074277"/>
              <a:ext cx="7421429" cy="1272875"/>
            </a:xfrm>
            <a:custGeom>
              <a:avLst/>
              <a:gdLst/>
              <a:ahLst/>
              <a:cxnLst/>
              <a:rect l="l" t="t" r="r" b="b"/>
              <a:pathLst>
                <a:path w="7421429" h="1272875">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7" name="Freeform 17"/>
            <p:cNvSpPr/>
            <p:nvPr/>
          </p:nvSpPr>
          <p:spPr>
            <a:xfrm rot="5400000">
              <a:off x="2125960" y="3074277"/>
              <a:ext cx="7421429" cy="1272875"/>
            </a:xfrm>
            <a:custGeom>
              <a:avLst/>
              <a:gdLst/>
              <a:ahLst/>
              <a:cxnLst/>
              <a:rect l="l" t="t" r="r" b="b"/>
              <a:pathLst>
                <a:path w="7421429" h="1272875">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grpSp>
      <p:sp>
        <p:nvSpPr>
          <p:cNvPr id="18" name="Freeform 18"/>
          <p:cNvSpPr/>
          <p:nvPr/>
        </p:nvSpPr>
        <p:spPr>
          <a:xfrm rot="1333342">
            <a:off x="15261712" y="3596330"/>
            <a:ext cx="2287306" cy="3507202"/>
          </a:xfrm>
          <a:custGeom>
            <a:avLst/>
            <a:gdLst/>
            <a:ahLst/>
            <a:cxnLst/>
            <a:rect l="l" t="t" r="r" b="b"/>
            <a:pathLst>
              <a:path w="2287306" h="3507202">
                <a:moveTo>
                  <a:pt x="0" y="0"/>
                </a:moveTo>
                <a:lnTo>
                  <a:pt x="2287306" y="0"/>
                </a:lnTo>
                <a:lnTo>
                  <a:pt x="2287306" y="3507202"/>
                </a:lnTo>
                <a:lnTo>
                  <a:pt x="0" y="35072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9313530">
            <a:off x="7167804" y="-282397"/>
            <a:ext cx="1008717" cy="1546700"/>
          </a:xfrm>
          <a:custGeom>
            <a:avLst/>
            <a:gdLst/>
            <a:ahLst/>
            <a:cxnLst/>
            <a:rect l="l" t="t" r="r" b="b"/>
            <a:pathLst>
              <a:path w="1008717" h="1546700">
                <a:moveTo>
                  <a:pt x="0" y="0"/>
                </a:moveTo>
                <a:lnTo>
                  <a:pt x="1008717" y="0"/>
                </a:lnTo>
                <a:lnTo>
                  <a:pt x="1008717" y="1546700"/>
                </a:lnTo>
                <a:lnTo>
                  <a:pt x="0" y="15467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20" name="Group 20"/>
          <p:cNvGrpSpPr/>
          <p:nvPr/>
        </p:nvGrpSpPr>
        <p:grpSpPr>
          <a:xfrm rot="-1440389">
            <a:off x="15353558" y="2391180"/>
            <a:ext cx="1520771" cy="1811238"/>
            <a:chOff x="0" y="0"/>
            <a:chExt cx="6350000" cy="7562850"/>
          </a:xfrm>
        </p:grpSpPr>
        <p:sp>
          <p:nvSpPr>
            <p:cNvPr id="21" name="Freeform 21"/>
            <p:cNvSpPr/>
            <p:nvPr/>
          </p:nvSpPr>
          <p:spPr>
            <a:xfrm>
              <a:off x="0" y="1925320"/>
              <a:ext cx="3175000" cy="5637530"/>
            </a:xfrm>
            <a:custGeom>
              <a:avLst/>
              <a:gdLst/>
              <a:ahLst/>
              <a:cxnLst/>
              <a:rect l="l" t="t" r="r" b="b"/>
              <a:pathLst>
                <a:path w="3175000" h="563753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id="22" name="Freeform 22"/>
            <p:cNvSpPr/>
            <p:nvPr/>
          </p:nvSpPr>
          <p:spPr>
            <a:xfrm>
              <a:off x="3175000" y="1925320"/>
              <a:ext cx="3175000" cy="5637530"/>
            </a:xfrm>
            <a:custGeom>
              <a:avLst/>
              <a:gdLst/>
              <a:ahLst/>
              <a:cxnLst/>
              <a:rect l="l" t="t" r="r" b="b"/>
              <a:pathLst>
                <a:path w="3175000" h="563753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id="23" name="Freeform 23"/>
            <p:cNvSpPr/>
            <p:nvPr/>
          </p:nvSpPr>
          <p:spPr>
            <a:xfrm>
              <a:off x="0" y="0"/>
              <a:ext cx="6350000" cy="3850640"/>
            </a:xfrm>
            <a:custGeom>
              <a:avLst/>
              <a:gdLst/>
              <a:ahLst/>
              <a:cxnLst/>
              <a:rect l="l" t="t" r="r" b="b"/>
              <a:pathLst>
                <a:path w="6350000" h="3850640">
                  <a:moveTo>
                    <a:pt x="3175000" y="3850640"/>
                  </a:moveTo>
                  <a:lnTo>
                    <a:pt x="0" y="1925320"/>
                  </a:lnTo>
                  <a:lnTo>
                    <a:pt x="3175000" y="0"/>
                  </a:lnTo>
                  <a:lnTo>
                    <a:pt x="6350000" y="1925320"/>
                  </a:lnTo>
                  <a:lnTo>
                    <a:pt x="3175000" y="3850640"/>
                  </a:lnTo>
                  <a:close/>
                </a:path>
              </a:pathLst>
            </a:custGeom>
            <a:solidFill>
              <a:srgbClr val="7A72BD"/>
            </a:solidFill>
          </p:spPr>
        </p:sp>
      </p:grpSp>
      <p:grpSp>
        <p:nvGrpSpPr>
          <p:cNvPr id="24" name="Group 24"/>
          <p:cNvGrpSpPr/>
          <p:nvPr/>
        </p:nvGrpSpPr>
        <p:grpSpPr>
          <a:xfrm rot="1795201">
            <a:off x="774629" y="9405912"/>
            <a:ext cx="996069" cy="1186318"/>
            <a:chOff x="0" y="0"/>
            <a:chExt cx="6350000" cy="7562850"/>
          </a:xfrm>
        </p:grpSpPr>
        <p:sp>
          <p:nvSpPr>
            <p:cNvPr id="25" name="Freeform 25"/>
            <p:cNvSpPr/>
            <p:nvPr/>
          </p:nvSpPr>
          <p:spPr>
            <a:xfrm>
              <a:off x="0" y="1925320"/>
              <a:ext cx="3175000" cy="5637530"/>
            </a:xfrm>
            <a:custGeom>
              <a:avLst/>
              <a:gdLst/>
              <a:ahLst/>
              <a:cxnLst/>
              <a:rect l="l" t="t" r="r" b="b"/>
              <a:pathLst>
                <a:path w="3175000" h="563753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id="26" name="Freeform 26"/>
            <p:cNvSpPr/>
            <p:nvPr/>
          </p:nvSpPr>
          <p:spPr>
            <a:xfrm>
              <a:off x="3175000" y="1925320"/>
              <a:ext cx="3175000" cy="5637530"/>
            </a:xfrm>
            <a:custGeom>
              <a:avLst/>
              <a:gdLst/>
              <a:ahLst/>
              <a:cxnLst/>
              <a:rect l="l" t="t" r="r" b="b"/>
              <a:pathLst>
                <a:path w="3175000" h="563753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id="27" name="Freeform 27"/>
            <p:cNvSpPr/>
            <p:nvPr/>
          </p:nvSpPr>
          <p:spPr>
            <a:xfrm>
              <a:off x="0" y="0"/>
              <a:ext cx="6350000" cy="3850640"/>
            </a:xfrm>
            <a:custGeom>
              <a:avLst/>
              <a:gdLst/>
              <a:ahLst/>
              <a:cxnLst/>
              <a:rect l="l" t="t" r="r" b="b"/>
              <a:pathLst>
                <a:path w="6350000" h="3850640">
                  <a:moveTo>
                    <a:pt x="3175000" y="3850640"/>
                  </a:moveTo>
                  <a:lnTo>
                    <a:pt x="0" y="1925320"/>
                  </a:lnTo>
                  <a:lnTo>
                    <a:pt x="3175000" y="0"/>
                  </a:lnTo>
                  <a:lnTo>
                    <a:pt x="6350000" y="1925320"/>
                  </a:lnTo>
                  <a:lnTo>
                    <a:pt x="3175000" y="3850640"/>
                  </a:lnTo>
                  <a:close/>
                </a:path>
              </a:pathLst>
            </a:custGeom>
            <a:solidFill>
              <a:srgbClr val="7A72BD"/>
            </a:solidFill>
          </p:spPr>
        </p:sp>
      </p:grpSp>
      <p:sp>
        <p:nvSpPr>
          <p:cNvPr id="28" name="TextBox 28"/>
          <p:cNvSpPr txBox="1"/>
          <p:nvPr/>
        </p:nvSpPr>
        <p:spPr>
          <a:xfrm>
            <a:off x="937027" y="4071169"/>
            <a:ext cx="11906250" cy="848360"/>
          </a:xfrm>
          <a:prstGeom prst="rect">
            <a:avLst/>
          </a:prstGeom>
        </p:spPr>
        <p:txBody>
          <a:bodyPr lIns="0" tIns="0" rIns="0" bIns="0" rtlCol="0" anchor="t">
            <a:spAutoFit/>
          </a:bodyPr>
          <a:lstStyle/>
          <a:p>
            <a:pPr algn="l">
              <a:lnSpc>
                <a:spcPts val="6399"/>
              </a:lnSpc>
            </a:pPr>
            <a:r>
              <a:rPr lang="en-US" sz="6399" spc="-63">
                <a:solidFill>
                  <a:srgbClr val="A376C6"/>
                </a:solidFill>
                <a:latin typeface="Poppins Bold"/>
              </a:rPr>
              <a:t>LECTURE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A72BD"/>
        </a:solidFill>
        <a:effectLst/>
      </p:bgPr>
    </p:bg>
    <p:spTree>
      <p:nvGrpSpPr>
        <p:cNvPr id="1" name=""/>
        <p:cNvGrpSpPr/>
        <p:nvPr/>
      </p:nvGrpSpPr>
      <p:grpSpPr>
        <a:xfrm>
          <a:off x="0" y="0"/>
          <a:ext cx="0" cy="0"/>
          <a:chOff x="0" y="0"/>
          <a:chExt cx="0" cy="0"/>
        </a:xfrm>
      </p:grpSpPr>
      <p:grpSp>
        <p:nvGrpSpPr>
          <p:cNvPr id="2" name="Group 2"/>
          <p:cNvGrpSpPr/>
          <p:nvPr/>
        </p:nvGrpSpPr>
        <p:grpSpPr>
          <a:xfrm>
            <a:off x="10111183" y="5408295"/>
            <a:ext cx="7148117" cy="3892332"/>
            <a:chOff x="0" y="0"/>
            <a:chExt cx="9530823" cy="5189776"/>
          </a:xfrm>
        </p:grpSpPr>
        <p:sp>
          <p:nvSpPr>
            <p:cNvPr id="3" name="TextBox 3"/>
            <p:cNvSpPr txBox="1"/>
            <p:nvPr/>
          </p:nvSpPr>
          <p:spPr>
            <a:xfrm>
              <a:off x="0" y="1127125"/>
              <a:ext cx="9530823" cy="4062651"/>
            </a:xfrm>
            <a:prstGeom prst="rect">
              <a:avLst/>
            </a:prstGeom>
          </p:spPr>
          <p:txBody>
            <a:bodyPr lIns="0" tIns="0" rIns="0" bIns="0" rtlCol="0" anchor="t">
              <a:spAutoFit/>
            </a:bodyPr>
            <a:lstStyle/>
            <a:p>
              <a:pPr algn="r">
                <a:lnSpc>
                  <a:spcPts val="4800"/>
                </a:lnSpc>
              </a:pPr>
              <a:r>
                <a:rPr lang="en-US" sz="3200">
                  <a:solidFill>
                    <a:srgbClr val="FFF7E7"/>
                  </a:solidFill>
                  <a:latin typeface="Poppins Light"/>
                </a:rPr>
                <a:t>Overview </a:t>
              </a:r>
              <a:r>
                <a:rPr lang="en-IN" sz="3200">
                  <a:solidFill>
                    <a:srgbClr val="FFF7E7"/>
                  </a:solidFill>
                  <a:latin typeface="Poppins Light"/>
                </a:rPr>
                <a:t>o</a:t>
              </a:r>
              <a:r>
                <a:rPr lang="en-US" sz="3200">
                  <a:solidFill>
                    <a:srgbClr val="FFF7E7"/>
                  </a:solidFill>
                  <a:latin typeface="Poppins Light"/>
                </a:rPr>
                <a:t>f Carbon Cycle</a:t>
              </a:r>
            </a:p>
            <a:p>
              <a:pPr algn="r">
                <a:lnSpc>
                  <a:spcPts val="4800"/>
                </a:lnSpc>
              </a:pPr>
              <a:r>
                <a:rPr lang="en-US" sz="3200">
                  <a:solidFill>
                    <a:srgbClr val="FFF7E7"/>
                  </a:solidFill>
                  <a:latin typeface="Poppins Light"/>
                </a:rPr>
                <a:t>Reservoirs</a:t>
              </a:r>
            </a:p>
            <a:p>
              <a:pPr algn="r">
                <a:lnSpc>
                  <a:spcPts val="4800"/>
                </a:lnSpc>
              </a:pPr>
              <a:r>
                <a:rPr lang="en-US" sz="3200">
                  <a:solidFill>
                    <a:srgbClr val="FFF7E7"/>
                  </a:solidFill>
                  <a:latin typeface="Poppins Light"/>
                </a:rPr>
                <a:t>Flux</a:t>
              </a:r>
            </a:p>
            <a:p>
              <a:pPr algn="r">
                <a:lnSpc>
                  <a:spcPts val="4800"/>
                </a:lnSpc>
              </a:pPr>
              <a:r>
                <a:rPr lang="en-US" sz="3200">
                  <a:solidFill>
                    <a:srgbClr val="FFF7E7"/>
                  </a:solidFill>
                  <a:latin typeface="Poppins Light"/>
                </a:rPr>
                <a:t>Data and Statistics</a:t>
              </a:r>
            </a:p>
            <a:p>
              <a:pPr algn="r">
                <a:lnSpc>
                  <a:spcPts val="4800"/>
                </a:lnSpc>
              </a:pPr>
              <a:endParaRPr lang="en-US" sz="3200">
                <a:solidFill>
                  <a:srgbClr val="FFF7E7"/>
                </a:solidFill>
                <a:latin typeface="Poppins Light"/>
              </a:endParaRPr>
            </a:p>
          </p:txBody>
        </p:sp>
        <p:sp>
          <p:nvSpPr>
            <p:cNvPr id="4" name="TextBox 4"/>
            <p:cNvSpPr txBox="1"/>
            <p:nvPr/>
          </p:nvSpPr>
          <p:spPr>
            <a:xfrm>
              <a:off x="0" y="0"/>
              <a:ext cx="9530823" cy="723900"/>
            </a:xfrm>
            <a:prstGeom prst="rect">
              <a:avLst/>
            </a:prstGeom>
          </p:spPr>
          <p:txBody>
            <a:bodyPr lIns="0" tIns="0" rIns="0" bIns="0" rtlCol="0" anchor="t">
              <a:spAutoFit/>
            </a:bodyPr>
            <a:lstStyle/>
            <a:p>
              <a:pPr algn="r">
                <a:lnSpc>
                  <a:spcPts val="4320"/>
                </a:lnSpc>
              </a:pPr>
              <a:r>
                <a:rPr lang="en-US" sz="3600">
                  <a:solidFill>
                    <a:srgbClr val="FFF7E7"/>
                  </a:solidFill>
                  <a:latin typeface="Poppins Bold"/>
                </a:rPr>
                <a:t>TOPIC OUTLINE</a:t>
              </a:r>
            </a:p>
          </p:txBody>
        </p:sp>
      </p:grpSp>
      <p:grpSp>
        <p:nvGrpSpPr>
          <p:cNvPr id="5" name="Group 5"/>
          <p:cNvGrpSpPr/>
          <p:nvPr/>
        </p:nvGrpSpPr>
        <p:grpSpPr>
          <a:xfrm rot="-5400000">
            <a:off x="15727553" y="-727449"/>
            <a:ext cx="3063493" cy="3512298"/>
            <a:chOff x="0" y="0"/>
            <a:chExt cx="4084658" cy="4683064"/>
          </a:xfrm>
        </p:grpSpPr>
        <p:sp>
          <p:nvSpPr>
            <p:cNvPr id="6" name="Freeform 6"/>
            <p:cNvSpPr/>
            <p:nvPr/>
          </p:nvSpPr>
          <p:spPr>
            <a:xfrm rot="5400000">
              <a:off x="-1939928"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7" name="Freeform 7"/>
            <p:cNvSpPr/>
            <p:nvPr/>
          </p:nvSpPr>
          <p:spPr>
            <a:xfrm rot="5400000">
              <a:off x="-1384873"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8" name="Freeform 8"/>
            <p:cNvSpPr/>
            <p:nvPr/>
          </p:nvSpPr>
          <p:spPr>
            <a:xfrm rot="5400000">
              <a:off x="-829818"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9" name="Freeform 9"/>
            <p:cNvSpPr/>
            <p:nvPr/>
          </p:nvSpPr>
          <p:spPr>
            <a:xfrm rot="5400000">
              <a:off x="-302611"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0" name="Freeform 10"/>
            <p:cNvSpPr/>
            <p:nvPr/>
          </p:nvSpPr>
          <p:spPr>
            <a:xfrm rot="5400000">
              <a:off x="252444"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1" name="Freeform 11"/>
            <p:cNvSpPr/>
            <p:nvPr/>
          </p:nvSpPr>
          <p:spPr>
            <a:xfrm rot="5400000">
              <a:off x="807499"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2" name="Freeform 12"/>
            <p:cNvSpPr/>
            <p:nvPr/>
          </p:nvSpPr>
          <p:spPr>
            <a:xfrm rot="5400000">
              <a:off x="1341521" y="1939928"/>
              <a:ext cx="4683064" cy="803208"/>
            </a:xfrm>
            <a:custGeom>
              <a:avLst/>
              <a:gdLst/>
              <a:ahLst/>
              <a:cxnLst/>
              <a:rect l="l" t="t" r="r" b="b"/>
              <a:pathLst>
                <a:path w="4683064" h="803208">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grpSp>
      <p:sp>
        <p:nvSpPr>
          <p:cNvPr id="13" name="Freeform 13"/>
          <p:cNvSpPr/>
          <p:nvPr/>
        </p:nvSpPr>
        <p:spPr>
          <a:xfrm rot="-9513412">
            <a:off x="16437948" y="-44462"/>
            <a:ext cx="1286480" cy="1972603"/>
          </a:xfrm>
          <a:custGeom>
            <a:avLst/>
            <a:gdLst/>
            <a:ahLst/>
            <a:cxnLst/>
            <a:rect l="l" t="t" r="r" b="b"/>
            <a:pathLst>
              <a:path w="1286480" h="1972603">
                <a:moveTo>
                  <a:pt x="0" y="0"/>
                </a:moveTo>
                <a:lnTo>
                  <a:pt x="1286480" y="0"/>
                </a:lnTo>
                <a:lnTo>
                  <a:pt x="1286480" y="1972603"/>
                </a:lnTo>
                <a:lnTo>
                  <a:pt x="0" y="19726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4" name="Group 14"/>
          <p:cNvGrpSpPr/>
          <p:nvPr/>
        </p:nvGrpSpPr>
        <p:grpSpPr>
          <a:xfrm rot="-5400000">
            <a:off x="-623740" y="7334878"/>
            <a:ext cx="3063493" cy="3512298"/>
            <a:chOff x="0" y="0"/>
            <a:chExt cx="4084658" cy="4683064"/>
          </a:xfrm>
        </p:grpSpPr>
        <p:sp>
          <p:nvSpPr>
            <p:cNvPr id="15" name="Freeform 15"/>
            <p:cNvSpPr/>
            <p:nvPr/>
          </p:nvSpPr>
          <p:spPr>
            <a:xfrm rot="5400000">
              <a:off x="-1939928"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6" name="Freeform 16"/>
            <p:cNvSpPr/>
            <p:nvPr/>
          </p:nvSpPr>
          <p:spPr>
            <a:xfrm rot="5400000">
              <a:off x="-1384873"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7" name="Freeform 17"/>
            <p:cNvSpPr/>
            <p:nvPr/>
          </p:nvSpPr>
          <p:spPr>
            <a:xfrm rot="5400000">
              <a:off x="-829818"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8" name="Freeform 18"/>
            <p:cNvSpPr/>
            <p:nvPr/>
          </p:nvSpPr>
          <p:spPr>
            <a:xfrm rot="5400000">
              <a:off x="-302611"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9" name="Freeform 19"/>
            <p:cNvSpPr/>
            <p:nvPr/>
          </p:nvSpPr>
          <p:spPr>
            <a:xfrm rot="5400000">
              <a:off x="252444"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20" name="Freeform 20"/>
            <p:cNvSpPr/>
            <p:nvPr/>
          </p:nvSpPr>
          <p:spPr>
            <a:xfrm rot="5400000">
              <a:off x="807499"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21" name="Freeform 21"/>
            <p:cNvSpPr/>
            <p:nvPr/>
          </p:nvSpPr>
          <p:spPr>
            <a:xfrm rot="5400000">
              <a:off x="1341521" y="1939928"/>
              <a:ext cx="4683064" cy="803208"/>
            </a:xfrm>
            <a:custGeom>
              <a:avLst/>
              <a:gdLst/>
              <a:ahLst/>
              <a:cxnLst/>
              <a:rect l="l" t="t" r="r" b="b"/>
              <a:pathLst>
                <a:path w="4683064" h="803208">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grpSp>
      <p:grpSp>
        <p:nvGrpSpPr>
          <p:cNvPr id="22" name="Group 22"/>
          <p:cNvGrpSpPr/>
          <p:nvPr/>
        </p:nvGrpSpPr>
        <p:grpSpPr>
          <a:xfrm rot="-1440389">
            <a:off x="1065556" y="8203297"/>
            <a:ext cx="952121" cy="1133976"/>
            <a:chOff x="0" y="0"/>
            <a:chExt cx="6350000" cy="7562850"/>
          </a:xfrm>
        </p:grpSpPr>
        <p:sp>
          <p:nvSpPr>
            <p:cNvPr id="23" name="Freeform 23"/>
            <p:cNvSpPr/>
            <p:nvPr/>
          </p:nvSpPr>
          <p:spPr>
            <a:xfrm>
              <a:off x="0" y="1925320"/>
              <a:ext cx="3175000" cy="5637530"/>
            </a:xfrm>
            <a:custGeom>
              <a:avLst/>
              <a:gdLst/>
              <a:ahLst/>
              <a:cxnLst/>
              <a:rect l="l" t="t" r="r" b="b"/>
              <a:pathLst>
                <a:path w="3175000" h="563753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id="24" name="Freeform 24"/>
            <p:cNvSpPr/>
            <p:nvPr/>
          </p:nvSpPr>
          <p:spPr>
            <a:xfrm>
              <a:off x="3175000" y="1925320"/>
              <a:ext cx="3175000" cy="5637530"/>
            </a:xfrm>
            <a:custGeom>
              <a:avLst/>
              <a:gdLst/>
              <a:ahLst/>
              <a:cxnLst/>
              <a:rect l="l" t="t" r="r" b="b"/>
              <a:pathLst>
                <a:path w="3175000" h="563753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id="25" name="Freeform 25"/>
            <p:cNvSpPr/>
            <p:nvPr/>
          </p:nvSpPr>
          <p:spPr>
            <a:xfrm>
              <a:off x="0" y="0"/>
              <a:ext cx="6350000" cy="3850640"/>
            </a:xfrm>
            <a:custGeom>
              <a:avLst/>
              <a:gdLst/>
              <a:ahLst/>
              <a:cxnLst/>
              <a:rect l="l" t="t" r="r" b="b"/>
              <a:pathLst>
                <a:path w="6350000" h="385064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7E7"/>
        </a:solidFill>
        <a:effectLst/>
      </p:bgPr>
    </p:bg>
    <p:spTree>
      <p:nvGrpSpPr>
        <p:cNvPr id="1" name=""/>
        <p:cNvGrpSpPr/>
        <p:nvPr/>
      </p:nvGrpSpPr>
      <p:grpSpPr>
        <a:xfrm>
          <a:off x="0" y="0"/>
          <a:ext cx="0" cy="0"/>
          <a:chOff x="0" y="0"/>
          <a:chExt cx="0" cy="0"/>
        </a:xfrm>
      </p:grpSpPr>
      <p:grpSp>
        <p:nvGrpSpPr>
          <p:cNvPr id="2" name="Group 2"/>
          <p:cNvGrpSpPr/>
          <p:nvPr/>
        </p:nvGrpSpPr>
        <p:grpSpPr>
          <a:xfrm>
            <a:off x="15242994" y="-422572"/>
            <a:ext cx="3293520" cy="3776024"/>
            <a:chOff x="0" y="0"/>
            <a:chExt cx="4391360" cy="5034699"/>
          </a:xfrm>
        </p:grpSpPr>
        <p:sp>
          <p:nvSpPr>
            <p:cNvPr id="3" name="Freeform 3"/>
            <p:cNvSpPr/>
            <p:nvPr/>
          </p:nvSpPr>
          <p:spPr>
            <a:xfrm rot="5400000">
              <a:off x="-2085590"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4" name="Freeform 4"/>
            <p:cNvSpPr/>
            <p:nvPr/>
          </p:nvSpPr>
          <p:spPr>
            <a:xfrm rot="5400000">
              <a:off x="-1488858"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5" name="Freeform 5"/>
            <p:cNvSpPr/>
            <p:nvPr/>
          </p:nvSpPr>
          <p:spPr>
            <a:xfrm rot="5400000">
              <a:off x="-892126"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6" name="Freeform 6"/>
            <p:cNvSpPr/>
            <p:nvPr/>
          </p:nvSpPr>
          <p:spPr>
            <a:xfrm rot="5400000">
              <a:off x="-325333"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7" name="Freeform 7"/>
            <p:cNvSpPr/>
            <p:nvPr/>
          </p:nvSpPr>
          <p:spPr>
            <a:xfrm rot="5400000">
              <a:off x="271399"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8" name="Freeform 8"/>
            <p:cNvSpPr/>
            <p:nvPr/>
          </p:nvSpPr>
          <p:spPr>
            <a:xfrm rot="5400000">
              <a:off x="868131"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9" name="Freeform 9"/>
            <p:cNvSpPr/>
            <p:nvPr/>
          </p:nvSpPr>
          <p:spPr>
            <a:xfrm rot="5400000">
              <a:off x="1442251"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grpSp>
      <p:sp>
        <p:nvSpPr>
          <p:cNvPr id="10" name="Freeform 10"/>
          <p:cNvSpPr/>
          <p:nvPr/>
        </p:nvSpPr>
        <p:spPr>
          <a:xfrm rot="1315825">
            <a:off x="16460162" y="-365577"/>
            <a:ext cx="1570144" cy="2407555"/>
          </a:xfrm>
          <a:custGeom>
            <a:avLst/>
            <a:gdLst/>
            <a:ahLst/>
            <a:cxnLst/>
            <a:rect l="l" t="t" r="r" b="b"/>
            <a:pathLst>
              <a:path w="1570144" h="2407555">
                <a:moveTo>
                  <a:pt x="0" y="0"/>
                </a:moveTo>
                <a:lnTo>
                  <a:pt x="1570144" y="0"/>
                </a:lnTo>
                <a:lnTo>
                  <a:pt x="1570144" y="2407554"/>
                </a:lnTo>
                <a:lnTo>
                  <a:pt x="0" y="24075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1" name="Group 11"/>
          <p:cNvGrpSpPr/>
          <p:nvPr/>
        </p:nvGrpSpPr>
        <p:grpSpPr>
          <a:xfrm rot="-5400000">
            <a:off x="-237060" y="8847830"/>
            <a:ext cx="3293520" cy="3776024"/>
            <a:chOff x="0" y="0"/>
            <a:chExt cx="4391360" cy="5034699"/>
          </a:xfrm>
        </p:grpSpPr>
        <p:sp>
          <p:nvSpPr>
            <p:cNvPr id="12" name="Freeform 12"/>
            <p:cNvSpPr/>
            <p:nvPr/>
          </p:nvSpPr>
          <p:spPr>
            <a:xfrm rot="5400000">
              <a:off x="-2085590"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3" name="Freeform 13"/>
            <p:cNvSpPr/>
            <p:nvPr/>
          </p:nvSpPr>
          <p:spPr>
            <a:xfrm rot="5400000">
              <a:off x="-1488858"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4" name="Freeform 14"/>
            <p:cNvSpPr/>
            <p:nvPr/>
          </p:nvSpPr>
          <p:spPr>
            <a:xfrm rot="5400000">
              <a:off x="-892126"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5" name="Freeform 15"/>
            <p:cNvSpPr/>
            <p:nvPr/>
          </p:nvSpPr>
          <p:spPr>
            <a:xfrm rot="5400000">
              <a:off x="-325333"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6" name="Freeform 16"/>
            <p:cNvSpPr/>
            <p:nvPr/>
          </p:nvSpPr>
          <p:spPr>
            <a:xfrm rot="5400000">
              <a:off x="271399"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7" name="Freeform 17"/>
            <p:cNvSpPr/>
            <p:nvPr/>
          </p:nvSpPr>
          <p:spPr>
            <a:xfrm rot="5400000">
              <a:off x="868131"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8" name="Freeform 18"/>
            <p:cNvSpPr/>
            <p:nvPr/>
          </p:nvSpPr>
          <p:spPr>
            <a:xfrm rot="5400000">
              <a:off x="1442251"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grpSp>
      <p:sp>
        <p:nvSpPr>
          <p:cNvPr id="19" name="Freeform 19"/>
          <p:cNvSpPr/>
          <p:nvPr/>
        </p:nvSpPr>
        <p:spPr>
          <a:xfrm>
            <a:off x="10584560" y="1944456"/>
            <a:ext cx="7408302" cy="5695651"/>
          </a:xfrm>
          <a:custGeom>
            <a:avLst/>
            <a:gdLst/>
            <a:ahLst/>
            <a:cxnLst/>
            <a:rect l="l" t="t" r="r" b="b"/>
            <a:pathLst>
              <a:path w="7408302" h="5695651">
                <a:moveTo>
                  <a:pt x="0" y="0"/>
                </a:moveTo>
                <a:lnTo>
                  <a:pt x="7408302" y="0"/>
                </a:lnTo>
                <a:lnTo>
                  <a:pt x="7408302" y="5695651"/>
                </a:lnTo>
                <a:lnTo>
                  <a:pt x="0" y="5695651"/>
                </a:lnTo>
                <a:lnTo>
                  <a:pt x="0" y="0"/>
                </a:lnTo>
                <a:close/>
              </a:path>
            </a:pathLst>
          </a:custGeom>
          <a:blipFill>
            <a:blip r:embed="rId6"/>
            <a:stretch>
              <a:fillRect/>
            </a:stretch>
          </a:blipFill>
        </p:spPr>
      </p:sp>
      <p:grpSp>
        <p:nvGrpSpPr>
          <p:cNvPr id="20" name="Group 20"/>
          <p:cNvGrpSpPr/>
          <p:nvPr/>
        </p:nvGrpSpPr>
        <p:grpSpPr>
          <a:xfrm>
            <a:off x="374530" y="840231"/>
            <a:ext cx="9472217" cy="8195310"/>
            <a:chOff x="0" y="0"/>
            <a:chExt cx="12629623" cy="10927081"/>
          </a:xfrm>
        </p:grpSpPr>
        <p:sp>
          <p:nvSpPr>
            <p:cNvPr id="21" name="TextBox 21"/>
            <p:cNvSpPr txBox="1"/>
            <p:nvPr/>
          </p:nvSpPr>
          <p:spPr>
            <a:xfrm>
              <a:off x="0" y="1174750"/>
              <a:ext cx="12629623" cy="9752331"/>
            </a:xfrm>
            <a:prstGeom prst="rect">
              <a:avLst/>
            </a:prstGeom>
          </p:spPr>
          <p:txBody>
            <a:bodyPr lIns="0" tIns="0" rIns="0" bIns="0" rtlCol="0" anchor="t">
              <a:spAutoFit/>
            </a:bodyPr>
            <a:lstStyle/>
            <a:p>
              <a:pPr algn="just">
                <a:lnSpc>
                  <a:spcPts val="3149"/>
                </a:lnSpc>
              </a:pPr>
              <a:r>
                <a:rPr lang="en-US" sz="2099">
                  <a:solidFill>
                    <a:srgbClr val="482F59"/>
                  </a:solidFill>
                  <a:latin typeface="Poppins Light Bold"/>
                </a:rPr>
                <a:t>Carbon cycle is basically movement of carbon from one location to another.</a:t>
              </a:r>
            </a:p>
            <a:p>
              <a:pPr algn="just">
                <a:lnSpc>
                  <a:spcPts val="3149"/>
                </a:lnSpc>
              </a:pPr>
              <a:r>
                <a:rPr lang="en-US" sz="2099">
                  <a:solidFill>
                    <a:srgbClr val="482F59"/>
                  </a:solidFill>
                  <a:latin typeface="Poppins Light Bold"/>
                </a:rPr>
                <a:t>Carbon is important for all life on Earth. All living things constitute Carbon. Carbon is produced by both natural and human-made (anthropogenic) sources.</a:t>
              </a:r>
            </a:p>
            <a:p>
              <a:pPr algn="just">
                <a:lnSpc>
                  <a:spcPts val="3149"/>
                </a:lnSpc>
              </a:pPr>
              <a:endParaRPr lang="en-US" sz="2099">
                <a:solidFill>
                  <a:srgbClr val="482F59"/>
                </a:solidFill>
                <a:latin typeface="Poppins Light Bold"/>
              </a:endParaRPr>
            </a:p>
            <a:p>
              <a:pPr algn="just">
                <a:lnSpc>
                  <a:spcPts val="3149"/>
                </a:lnSpc>
              </a:pPr>
              <a:r>
                <a:rPr lang="en-US" sz="2099">
                  <a:solidFill>
                    <a:srgbClr val="482F59"/>
                  </a:solidFill>
                  <a:latin typeface="Poppins Light Bold"/>
                </a:rPr>
                <a:t>   On the shortest time scales, of seconds to minutes, plants take carbon out of the atmosphere through photosynthesis and release it back into the atmosphere via respiration.</a:t>
              </a:r>
            </a:p>
            <a:p>
              <a:pPr algn="just">
                <a:lnSpc>
                  <a:spcPts val="3149"/>
                </a:lnSpc>
              </a:pPr>
              <a:r>
                <a:rPr lang="en-US" sz="2099">
                  <a:solidFill>
                    <a:srgbClr val="482F59"/>
                  </a:solidFill>
                  <a:latin typeface="Poppins Light Bold"/>
                </a:rPr>
                <a:t>   On longer time scales, carbon from dead plant material can be incorporated into soils, where it might reside for years, decades or centuries before being broken down by soil microbes and released back to the atmosphere. On still longer time scales, organic matter that became buried in deep sediments (and protected from decay) was slowly transformed into deposits of coal, oil and natural gas, the fossil fuels we use today. When we burn these substances, carbon that has been stored for millions of years is released once again to the atmosphere in the form of carbon dioxide (CO2).</a:t>
              </a:r>
            </a:p>
            <a:p>
              <a:pPr algn="just">
                <a:lnSpc>
                  <a:spcPts val="2549"/>
                </a:lnSpc>
              </a:pPr>
              <a:endParaRPr lang="en-US" sz="2099">
                <a:solidFill>
                  <a:srgbClr val="482F59"/>
                </a:solidFill>
                <a:latin typeface="Poppins Light Bold"/>
              </a:endParaRPr>
            </a:p>
          </p:txBody>
        </p:sp>
        <p:sp>
          <p:nvSpPr>
            <p:cNvPr id="22" name="TextBox 22"/>
            <p:cNvSpPr txBox="1"/>
            <p:nvPr/>
          </p:nvSpPr>
          <p:spPr>
            <a:xfrm>
              <a:off x="0" y="0"/>
              <a:ext cx="12629623" cy="723900"/>
            </a:xfrm>
            <a:prstGeom prst="rect">
              <a:avLst/>
            </a:prstGeom>
          </p:spPr>
          <p:txBody>
            <a:bodyPr lIns="0" tIns="0" rIns="0" bIns="0" rtlCol="0" anchor="t">
              <a:spAutoFit/>
            </a:bodyPr>
            <a:lstStyle/>
            <a:p>
              <a:pPr algn="just">
                <a:lnSpc>
                  <a:spcPts val="4320"/>
                </a:lnSpc>
              </a:pPr>
              <a:r>
                <a:rPr lang="en-US" sz="3600">
                  <a:solidFill>
                    <a:srgbClr val="7A72BD"/>
                  </a:solidFill>
                  <a:latin typeface="Poppins Bold"/>
                </a:rPr>
                <a:t>CARBON CYCLE: OVERVIEW</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7E7"/>
        </a:solidFill>
        <a:effectLst/>
      </p:bgPr>
    </p:bg>
    <p:spTree>
      <p:nvGrpSpPr>
        <p:cNvPr id="1" name=""/>
        <p:cNvGrpSpPr/>
        <p:nvPr/>
      </p:nvGrpSpPr>
      <p:grpSpPr>
        <a:xfrm>
          <a:off x="0" y="0"/>
          <a:ext cx="0" cy="0"/>
          <a:chOff x="0" y="0"/>
          <a:chExt cx="0" cy="0"/>
        </a:xfrm>
      </p:grpSpPr>
      <p:grpSp>
        <p:nvGrpSpPr>
          <p:cNvPr id="2" name="Group 2"/>
          <p:cNvGrpSpPr/>
          <p:nvPr/>
        </p:nvGrpSpPr>
        <p:grpSpPr>
          <a:xfrm>
            <a:off x="15242994" y="-422572"/>
            <a:ext cx="3293520" cy="3776024"/>
            <a:chOff x="0" y="0"/>
            <a:chExt cx="4391360" cy="5034699"/>
          </a:xfrm>
        </p:grpSpPr>
        <p:sp>
          <p:nvSpPr>
            <p:cNvPr id="3" name="Freeform 3"/>
            <p:cNvSpPr/>
            <p:nvPr/>
          </p:nvSpPr>
          <p:spPr>
            <a:xfrm rot="5400000">
              <a:off x="-2085590"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4" name="Freeform 4"/>
            <p:cNvSpPr/>
            <p:nvPr/>
          </p:nvSpPr>
          <p:spPr>
            <a:xfrm rot="5400000">
              <a:off x="-1488858"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5" name="Freeform 5"/>
            <p:cNvSpPr/>
            <p:nvPr/>
          </p:nvSpPr>
          <p:spPr>
            <a:xfrm rot="5400000">
              <a:off x="-892126"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6" name="Freeform 6"/>
            <p:cNvSpPr/>
            <p:nvPr/>
          </p:nvSpPr>
          <p:spPr>
            <a:xfrm rot="5400000">
              <a:off x="-325333"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7" name="Freeform 7"/>
            <p:cNvSpPr/>
            <p:nvPr/>
          </p:nvSpPr>
          <p:spPr>
            <a:xfrm rot="5400000">
              <a:off x="271399"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8" name="Freeform 8"/>
            <p:cNvSpPr/>
            <p:nvPr/>
          </p:nvSpPr>
          <p:spPr>
            <a:xfrm rot="5400000">
              <a:off x="868131"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9" name="Freeform 9"/>
            <p:cNvSpPr/>
            <p:nvPr/>
          </p:nvSpPr>
          <p:spPr>
            <a:xfrm rot="5400000">
              <a:off x="1442251"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grpSp>
      <p:grpSp>
        <p:nvGrpSpPr>
          <p:cNvPr id="10" name="Group 10"/>
          <p:cNvGrpSpPr/>
          <p:nvPr/>
        </p:nvGrpSpPr>
        <p:grpSpPr>
          <a:xfrm rot="-5400000">
            <a:off x="-237060" y="8428433"/>
            <a:ext cx="3293520" cy="3776024"/>
            <a:chOff x="0" y="0"/>
            <a:chExt cx="4391360" cy="5034699"/>
          </a:xfrm>
        </p:grpSpPr>
        <p:sp>
          <p:nvSpPr>
            <p:cNvPr id="11" name="Freeform 11"/>
            <p:cNvSpPr/>
            <p:nvPr/>
          </p:nvSpPr>
          <p:spPr>
            <a:xfrm rot="5400000">
              <a:off x="-2085590"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2" name="Freeform 12"/>
            <p:cNvSpPr/>
            <p:nvPr/>
          </p:nvSpPr>
          <p:spPr>
            <a:xfrm rot="5400000">
              <a:off x="-1488858"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3" name="Freeform 13"/>
            <p:cNvSpPr/>
            <p:nvPr/>
          </p:nvSpPr>
          <p:spPr>
            <a:xfrm rot="5400000">
              <a:off x="-892126"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4" name="Freeform 14"/>
            <p:cNvSpPr/>
            <p:nvPr/>
          </p:nvSpPr>
          <p:spPr>
            <a:xfrm rot="5400000">
              <a:off x="-325333"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5" name="Freeform 15"/>
            <p:cNvSpPr/>
            <p:nvPr/>
          </p:nvSpPr>
          <p:spPr>
            <a:xfrm rot="5400000">
              <a:off x="271399"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6" name="Freeform 16"/>
            <p:cNvSpPr/>
            <p:nvPr/>
          </p:nvSpPr>
          <p:spPr>
            <a:xfrm rot="5400000">
              <a:off x="868131"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7" name="Freeform 17"/>
            <p:cNvSpPr/>
            <p:nvPr/>
          </p:nvSpPr>
          <p:spPr>
            <a:xfrm rot="5400000">
              <a:off x="1442251"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grpSp>
      <p:sp>
        <p:nvSpPr>
          <p:cNvPr id="18" name="Freeform 18"/>
          <p:cNvSpPr/>
          <p:nvPr/>
        </p:nvSpPr>
        <p:spPr>
          <a:xfrm rot="-8270681">
            <a:off x="412878" y="8220749"/>
            <a:ext cx="1353327" cy="2075102"/>
          </a:xfrm>
          <a:custGeom>
            <a:avLst/>
            <a:gdLst/>
            <a:ahLst/>
            <a:cxnLst/>
            <a:rect l="l" t="t" r="r" b="b"/>
            <a:pathLst>
              <a:path w="1353327" h="2075102">
                <a:moveTo>
                  <a:pt x="0" y="0"/>
                </a:moveTo>
                <a:lnTo>
                  <a:pt x="1353327" y="0"/>
                </a:lnTo>
                <a:lnTo>
                  <a:pt x="1353327" y="2075102"/>
                </a:lnTo>
                <a:lnTo>
                  <a:pt x="0" y="20751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1185348">
            <a:off x="6562774" y="454190"/>
            <a:ext cx="749361" cy="1149021"/>
          </a:xfrm>
          <a:custGeom>
            <a:avLst/>
            <a:gdLst/>
            <a:ahLst/>
            <a:cxnLst/>
            <a:rect l="l" t="t" r="r" b="b"/>
            <a:pathLst>
              <a:path w="749361" h="1149021">
                <a:moveTo>
                  <a:pt x="0" y="0"/>
                </a:moveTo>
                <a:lnTo>
                  <a:pt x="749361" y="0"/>
                </a:lnTo>
                <a:lnTo>
                  <a:pt x="749361" y="1149020"/>
                </a:lnTo>
                <a:lnTo>
                  <a:pt x="0" y="11490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20" name="Group 20"/>
          <p:cNvGrpSpPr/>
          <p:nvPr/>
        </p:nvGrpSpPr>
        <p:grpSpPr>
          <a:xfrm rot="-1440389">
            <a:off x="16538725" y="505993"/>
            <a:ext cx="952121" cy="1133976"/>
            <a:chOff x="0" y="0"/>
            <a:chExt cx="6350000" cy="7562850"/>
          </a:xfrm>
        </p:grpSpPr>
        <p:sp>
          <p:nvSpPr>
            <p:cNvPr id="21" name="Freeform 21"/>
            <p:cNvSpPr/>
            <p:nvPr/>
          </p:nvSpPr>
          <p:spPr>
            <a:xfrm>
              <a:off x="0" y="1925320"/>
              <a:ext cx="3175000" cy="5637530"/>
            </a:xfrm>
            <a:custGeom>
              <a:avLst/>
              <a:gdLst/>
              <a:ahLst/>
              <a:cxnLst/>
              <a:rect l="l" t="t" r="r" b="b"/>
              <a:pathLst>
                <a:path w="3175000" h="563753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id="22" name="Freeform 22"/>
            <p:cNvSpPr/>
            <p:nvPr/>
          </p:nvSpPr>
          <p:spPr>
            <a:xfrm>
              <a:off x="3175000" y="1925320"/>
              <a:ext cx="3175000" cy="5637530"/>
            </a:xfrm>
            <a:custGeom>
              <a:avLst/>
              <a:gdLst/>
              <a:ahLst/>
              <a:cxnLst/>
              <a:rect l="l" t="t" r="r" b="b"/>
              <a:pathLst>
                <a:path w="3175000" h="563753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id="23" name="Freeform 23"/>
            <p:cNvSpPr/>
            <p:nvPr/>
          </p:nvSpPr>
          <p:spPr>
            <a:xfrm>
              <a:off x="0" y="0"/>
              <a:ext cx="6350000" cy="3850640"/>
            </a:xfrm>
            <a:custGeom>
              <a:avLst/>
              <a:gdLst/>
              <a:ahLst/>
              <a:cxnLst/>
              <a:rect l="l" t="t" r="r" b="b"/>
              <a:pathLst>
                <a:path w="6350000" h="3850640">
                  <a:moveTo>
                    <a:pt x="3175000" y="3850640"/>
                  </a:moveTo>
                  <a:lnTo>
                    <a:pt x="0" y="1925320"/>
                  </a:lnTo>
                  <a:lnTo>
                    <a:pt x="3175000" y="0"/>
                  </a:lnTo>
                  <a:lnTo>
                    <a:pt x="6350000" y="1925320"/>
                  </a:lnTo>
                  <a:lnTo>
                    <a:pt x="3175000" y="3850640"/>
                  </a:lnTo>
                  <a:close/>
                </a:path>
              </a:pathLst>
            </a:custGeom>
            <a:solidFill>
              <a:srgbClr val="7A72BD"/>
            </a:solidFill>
          </p:spPr>
        </p:sp>
      </p:grpSp>
      <p:sp>
        <p:nvSpPr>
          <p:cNvPr id="24" name="Freeform 24"/>
          <p:cNvSpPr/>
          <p:nvPr/>
        </p:nvSpPr>
        <p:spPr>
          <a:xfrm>
            <a:off x="254933" y="2642736"/>
            <a:ext cx="7780572" cy="5080256"/>
          </a:xfrm>
          <a:custGeom>
            <a:avLst/>
            <a:gdLst/>
            <a:ahLst/>
            <a:cxnLst/>
            <a:rect l="l" t="t" r="r" b="b"/>
            <a:pathLst>
              <a:path w="7780572" h="5080256">
                <a:moveTo>
                  <a:pt x="0" y="0"/>
                </a:moveTo>
                <a:lnTo>
                  <a:pt x="7780572" y="0"/>
                </a:lnTo>
                <a:lnTo>
                  <a:pt x="7780572" y="5080255"/>
                </a:lnTo>
                <a:lnTo>
                  <a:pt x="0" y="5080255"/>
                </a:lnTo>
                <a:lnTo>
                  <a:pt x="0" y="0"/>
                </a:lnTo>
                <a:close/>
              </a:path>
            </a:pathLst>
          </a:custGeom>
          <a:blipFill>
            <a:blip r:embed="rId6"/>
            <a:stretch>
              <a:fillRect/>
            </a:stretch>
          </a:blipFill>
        </p:spPr>
      </p:sp>
      <p:grpSp>
        <p:nvGrpSpPr>
          <p:cNvPr id="25" name="Group 25"/>
          <p:cNvGrpSpPr/>
          <p:nvPr/>
        </p:nvGrpSpPr>
        <p:grpSpPr>
          <a:xfrm>
            <a:off x="8405209" y="1784605"/>
            <a:ext cx="9472217" cy="6562725"/>
            <a:chOff x="0" y="0"/>
            <a:chExt cx="12629623" cy="8750300"/>
          </a:xfrm>
        </p:grpSpPr>
        <p:sp>
          <p:nvSpPr>
            <p:cNvPr id="26" name="TextBox 26"/>
            <p:cNvSpPr txBox="1"/>
            <p:nvPr/>
          </p:nvSpPr>
          <p:spPr>
            <a:xfrm>
              <a:off x="0" y="1174750"/>
              <a:ext cx="12629623" cy="7575550"/>
            </a:xfrm>
            <a:prstGeom prst="rect">
              <a:avLst/>
            </a:prstGeom>
          </p:spPr>
          <p:txBody>
            <a:bodyPr lIns="0" tIns="0" rIns="0" bIns="0" rtlCol="0" anchor="t">
              <a:spAutoFit/>
            </a:bodyPr>
            <a:lstStyle/>
            <a:p>
              <a:pPr algn="just">
                <a:lnSpc>
                  <a:spcPts val="3000"/>
                </a:lnSpc>
              </a:pPr>
              <a:r>
                <a:rPr lang="en-US" sz="2000">
                  <a:solidFill>
                    <a:srgbClr val="482F59"/>
                  </a:solidFill>
                  <a:latin typeface="Poppins Light Bold"/>
                </a:rPr>
                <a:t>Sources:</a:t>
              </a:r>
            </a:p>
            <a:p>
              <a:pPr algn="just">
                <a:lnSpc>
                  <a:spcPts val="3000"/>
                </a:lnSpc>
              </a:pPr>
              <a:endParaRPr lang="en-US" sz="2000">
                <a:solidFill>
                  <a:srgbClr val="482F59"/>
                </a:solidFill>
                <a:latin typeface="Poppins Light Bold"/>
              </a:endParaRPr>
            </a:p>
            <a:p>
              <a:pPr algn="just">
                <a:lnSpc>
                  <a:spcPts val="3000"/>
                </a:lnSpc>
              </a:pPr>
              <a:r>
                <a:rPr lang="en-US" sz="2000">
                  <a:solidFill>
                    <a:srgbClr val="482F59"/>
                  </a:solidFill>
                  <a:latin typeface="Poppins Light Bold"/>
                </a:rPr>
                <a:t>Atmosphere: Mostly found as CO2</a:t>
              </a:r>
            </a:p>
            <a:p>
              <a:pPr algn="just">
                <a:lnSpc>
                  <a:spcPts val="3000"/>
                </a:lnSpc>
              </a:pPr>
              <a:r>
                <a:rPr lang="en-US" sz="2000">
                  <a:solidFill>
                    <a:srgbClr val="482F59"/>
                  </a:solidFill>
                  <a:latin typeface="Poppins Light Bold"/>
                </a:rPr>
                <a:t>Lithosphere: As carbonate rocks. Also Found as fossil fuels. Found in soil from dead animals, animal waste.</a:t>
              </a:r>
            </a:p>
            <a:p>
              <a:pPr algn="just">
                <a:lnSpc>
                  <a:spcPts val="3000"/>
                </a:lnSpc>
              </a:pPr>
              <a:r>
                <a:rPr lang="en-US" sz="2000">
                  <a:solidFill>
                    <a:srgbClr val="482F59"/>
                  </a:solidFill>
                  <a:latin typeface="Poppins Light Bold"/>
                </a:rPr>
                <a:t>Biosphere: It is stored in trees.</a:t>
              </a:r>
            </a:p>
            <a:p>
              <a:pPr algn="just">
                <a:lnSpc>
                  <a:spcPts val="3000"/>
                </a:lnSpc>
              </a:pPr>
              <a:r>
                <a:rPr lang="en-US" sz="2000">
                  <a:solidFill>
                    <a:srgbClr val="482F59"/>
                  </a:solidFill>
                  <a:latin typeface="Poppins Light Bold"/>
                </a:rPr>
                <a:t>Hydrosphere: Dissolved in water. Used to produce shells</a:t>
              </a:r>
            </a:p>
            <a:p>
              <a:pPr algn="just">
                <a:lnSpc>
                  <a:spcPts val="3000"/>
                </a:lnSpc>
              </a:pPr>
              <a:endParaRPr lang="en-US" sz="2000">
                <a:solidFill>
                  <a:srgbClr val="482F59"/>
                </a:solidFill>
                <a:latin typeface="Poppins Light Bold"/>
              </a:endParaRPr>
            </a:p>
            <a:p>
              <a:pPr algn="just">
                <a:lnSpc>
                  <a:spcPts val="3000"/>
                </a:lnSpc>
              </a:pPr>
              <a:endParaRPr lang="en-US" sz="2000">
                <a:solidFill>
                  <a:srgbClr val="482F59"/>
                </a:solidFill>
                <a:latin typeface="Poppins Light Bold"/>
              </a:endParaRPr>
            </a:p>
            <a:p>
              <a:pPr algn="just">
                <a:lnSpc>
                  <a:spcPts val="3000"/>
                </a:lnSpc>
              </a:pPr>
              <a:r>
                <a:rPr lang="en-US" sz="2000">
                  <a:solidFill>
                    <a:srgbClr val="482F59"/>
                  </a:solidFill>
                  <a:latin typeface="Poppins Light Bold"/>
                </a:rPr>
                <a:t>Carbon is found naturally in various forms. These components from where we get carbon are referred as Carbon Pools or Reservoirs. As they act as storage houses for storing large amounts of Carbon. The Movement of Carbon between Reservoirs is called flux. Fluxes connect Reservoirs together to create cycles and feedback.</a:t>
              </a:r>
            </a:p>
            <a:p>
              <a:pPr algn="just">
                <a:lnSpc>
                  <a:spcPts val="3000"/>
                </a:lnSpc>
              </a:pPr>
              <a:r>
                <a:rPr lang="en-US" sz="2000">
                  <a:solidFill>
                    <a:srgbClr val="482F59"/>
                  </a:solidFill>
                  <a:latin typeface="Poppins Light Bold"/>
                </a:rPr>
                <a:t>.</a:t>
              </a:r>
            </a:p>
          </p:txBody>
        </p:sp>
        <p:sp>
          <p:nvSpPr>
            <p:cNvPr id="27" name="TextBox 27"/>
            <p:cNvSpPr txBox="1"/>
            <p:nvPr/>
          </p:nvSpPr>
          <p:spPr>
            <a:xfrm>
              <a:off x="0" y="0"/>
              <a:ext cx="12629623" cy="723900"/>
            </a:xfrm>
            <a:prstGeom prst="rect">
              <a:avLst/>
            </a:prstGeom>
          </p:spPr>
          <p:txBody>
            <a:bodyPr lIns="0" tIns="0" rIns="0" bIns="0" rtlCol="0" anchor="t">
              <a:spAutoFit/>
            </a:bodyPr>
            <a:lstStyle/>
            <a:p>
              <a:pPr algn="just">
                <a:lnSpc>
                  <a:spcPts val="4320"/>
                </a:lnSpc>
              </a:pPr>
              <a:r>
                <a:rPr lang="en-US" sz="3600">
                  <a:solidFill>
                    <a:srgbClr val="7A72BD"/>
                  </a:solidFill>
                  <a:latin typeface="Poppins Bold"/>
                </a:rPr>
                <a:t>RESERVOIRS</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7E7"/>
        </a:solidFill>
        <a:effectLst/>
      </p:bgPr>
    </p:bg>
    <p:spTree>
      <p:nvGrpSpPr>
        <p:cNvPr id="1" name=""/>
        <p:cNvGrpSpPr/>
        <p:nvPr/>
      </p:nvGrpSpPr>
      <p:grpSpPr>
        <a:xfrm>
          <a:off x="0" y="0"/>
          <a:ext cx="0" cy="0"/>
          <a:chOff x="0" y="0"/>
          <a:chExt cx="0" cy="0"/>
        </a:xfrm>
      </p:grpSpPr>
      <p:grpSp>
        <p:nvGrpSpPr>
          <p:cNvPr id="2" name="Group 2"/>
          <p:cNvGrpSpPr/>
          <p:nvPr/>
        </p:nvGrpSpPr>
        <p:grpSpPr>
          <a:xfrm>
            <a:off x="2877714" y="558899"/>
            <a:ext cx="8576867" cy="8809988"/>
            <a:chOff x="0" y="0"/>
            <a:chExt cx="11435823" cy="11746651"/>
          </a:xfrm>
        </p:grpSpPr>
        <p:sp>
          <p:nvSpPr>
            <p:cNvPr id="3" name="TextBox 3"/>
            <p:cNvSpPr txBox="1"/>
            <p:nvPr/>
          </p:nvSpPr>
          <p:spPr>
            <a:xfrm>
              <a:off x="0" y="7838650"/>
              <a:ext cx="11435823" cy="707602"/>
            </a:xfrm>
            <a:prstGeom prst="rect">
              <a:avLst/>
            </a:prstGeom>
          </p:spPr>
          <p:txBody>
            <a:bodyPr lIns="0" tIns="0" rIns="0" bIns="0" rtlCol="0" anchor="t">
              <a:spAutoFit/>
            </a:bodyPr>
            <a:lstStyle/>
            <a:p>
              <a:pPr algn="l">
                <a:lnSpc>
                  <a:spcPts val="4480"/>
                </a:lnSpc>
              </a:pPr>
              <a:r>
                <a:rPr lang="en-US" sz="3200" spc="320">
                  <a:solidFill>
                    <a:srgbClr val="7A72BD"/>
                  </a:solidFill>
                  <a:latin typeface="Poppins Bold"/>
                </a:rPr>
                <a:t>FLUX</a:t>
              </a:r>
            </a:p>
          </p:txBody>
        </p:sp>
        <p:sp>
          <p:nvSpPr>
            <p:cNvPr id="4" name="TextBox 4"/>
            <p:cNvSpPr txBox="1"/>
            <p:nvPr/>
          </p:nvSpPr>
          <p:spPr>
            <a:xfrm>
              <a:off x="0" y="-66675"/>
              <a:ext cx="11435823" cy="707602"/>
            </a:xfrm>
            <a:prstGeom prst="rect">
              <a:avLst/>
            </a:prstGeom>
          </p:spPr>
          <p:txBody>
            <a:bodyPr lIns="0" tIns="0" rIns="0" bIns="0" rtlCol="0" anchor="t">
              <a:spAutoFit/>
            </a:bodyPr>
            <a:lstStyle/>
            <a:p>
              <a:pPr algn="l">
                <a:lnSpc>
                  <a:spcPts val="4480"/>
                </a:lnSpc>
              </a:pPr>
              <a:r>
                <a:rPr lang="en-US" sz="3200" spc="320">
                  <a:solidFill>
                    <a:srgbClr val="7A72BD"/>
                  </a:solidFill>
                  <a:latin typeface="Poppins Bold"/>
                </a:rPr>
                <a:t>CARBON POOLS</a:t>
              </a:r>
            </a:p>
          </p:txBody>
        </p:sp>
        <p:sp>
          <p:nvSpPr>
            <p:cNvPr id="5" name="TextBox 5"/>
            <p:cNvSpPr txBox="1"/>
            <p:nvPr/>
          </p:nvSpPr>
          <p:spPr>
            <a:xfrm>
              <a:off x="0" y="8743102"/>
              <a:ext cx="11435823" cy="3003549"/>
            </a:xfrm>
            <a:prstGeom prst="rect">
              <a:avLst/>
            </a:prstGeom>
          </p:spPr>
          <p:txBody>
            <a:bodyPr lIns="0" tIns="0" rIns="0" bIns="0" rtlCol="0" anchor="t">
              <a:spAutoFit/>
            </a:bodyPr>
            <a:lstStyle/>
            <a:p>
              <a:pPr algn="just">
                <a:lnSpc>
                  <a:spcPts val="3000"/>
                </a:lnSpc>
              </a:pPr>
              <a:r>
                <a:rPr lang="en-US" sz="2000">
                  <a:solidFill>
                    <a:srgbClr val="482F59"/>
                  </a:solidFill>
                  <a:latin typeface="Poppins Light Bold"/>
                </a:rPr>
                <a:t>Fluxes are usually expressed as a rate with units of an amount of some substance being transferred over a certain period of time (e.g. g cm-2 s-1 or kg km2 yr-1).</a:t>
              </a:r>
            </a:p>
            <a:p>
              <a:pPr algn="just">
                <a:lnSpc>
                  <a:spcPts val="3000"/>
                </a:lnSpc>
              </a:pPr>
              <a:r>
                <a:rPr lang="en-US" sz="2000">
                  <a:solidFill>
                    <a:srgbClr val="482F59"/>
                  </a:solidFill>
                  <a:latin typeface="Poppins Light Bold"/>
                </a:rPr>
                <a:t>A single carbon pool can often have several fluxes both adding and removing carbon simultaneously.</a:t>
              </a:r>
            </a:p>
            <a:p>
              <a:pPr algn="just">
                <a:lnSpc>
                  <a:spcPts val="3000"/>
                </a:lnSpc>
              </a:pPr>
              <a:endParaRPr lang="en-US" sz="2000">
                <a:solidFill>
                  <a:srgbClr val="482F59"/>
                </a:solidFill>
                <a:latin typeface="Poppins Light Bold"/>
              </a:endParaRPr>
            </a:p>
          </p:txBody>
        </p:sp>
        <p:sp>
          <p:nvSpPr>
            <p:cNvPr id="6" name="TextBox 6"/>
            <p:cNvSpPr txBox="1"/>
            <p:nvPr/>
          </p:nvSpPr>
          <p:spPr>
            <a:xfrm>
              <a:off x="0" y="837777"/>
              <a:ext cx="11435823" cy="6051549"/>
            </a:xfrm>
            <a:prstGeom prst="rect">
              <a:avLst/>
            </a:prstGeom>
          </p:spPr>
          <p:txBody>
            <a:bodyPr lIns="0" tIns="0" rIns="0" bIns="0" rtlCol="0" anchor="t">
              <a:spAutoFit/>
            </a:bodyPr>
            <a:lstStyle/>
            <a:p>
              <a:pPr algn="just">
                <a:lnSpc>
                  <a:spcPts val="3000"/>
                </a:lnSpc>
              </a:pPr>
              <a:r>
                <a:rPr lang="en-US" sz="2000">
                  <a:solidFill>
                    <a:srgbClr val="482F59"/>
                  </a:solidFill>
                  <a:latin typeface="Poppins Light Bold"/>
                </a:rPr>
                <a:t>The Carbon Pools or Reservoirs contain Carbon in extremely large numbers. Commonly used unit for measurement is Pg in Petagrams or 10^15 grams also known as Gigatons. </a:t>
              </a:r>
            </a:p>
            <a:p>
              <a:pPr algn="just">
                <a:lnSpc>
                  <a:spcPts val="3000"/>
                </a:lnSpc>
              </a:pPr>
              <a:r>
                <a:rPr lang="en-US" sz="2000">
                  <a:solidFill>
                    <a:srgbClr val="482F59"/>
                  </a:solidFill>
                  <a:latin typeface="Poppins Light Bold"/>
                </a:rPr>
                <a:t>Largest amount of carbon on Earth is stored In sedimentary rocks and the earth's crust. Approximately 100,000,000 PgC. And another 4000 PgC as the fossil fuel. Oceans contain 38000 PgC.</a:t>
              </a:r>
            </a:p>
            <a:p>
              <a:pPr algn="just">
                <a:lnSpc>
                  <a:spcPts val="3000"/>
                </a:lnSpc>
              </a:pPr>
              <a:r>
                <a:rPr lang="en-US" sz="2000">
                  <a:solidFill>
                    <a:srgbClr val="482F59"/>
                  </a:solidFill>
                  <a:latin typeface="Poppins Light Bold"/>
                </a:rPr>
                <a:t>Presently earth's atmosphere contains 750PgC and this amount is increasing significantly day by day because of deforestation, industries, combustion etc. Before these activities began it was around 560PgC. </a:t>
              </a:r>
            </a:p>
            <a:p>
              <a:pPr algn="just">
                <a:lnSpc>
                  <a:spcPts val="3000"/>
                </a:lnSpc>
              </a:pPr>
              <a:endParaRPr lang="en-US" sz="2000">
                <a:solidFill>
                  <a:srgbClr val="482F59"/>
                </a:solidFill>
                <a:latin typeface="Poppins Light Bold"/>
              </a:endParaRPr>
            </a:p>
            <a:p>
              <a:pPr algn="just">
                <a:lnSpc>
                  <a:spcPts val="3000"/>
                </a:lnSpc>
              </a:pPr>
              <a:endParaRPr lang="en-US" sz="2000">
                <a:solidFill>
                  <a:srgbClr val="482F59"/>
                </a:solidFill>
                <a:latin typeface="Poppins Light Bold"/>
              </a:endParaRPr>
            </a:p>
          </p:txBody>
        </p:sp>
      </p:grpSp>
      <p:grpSp>
        <p:nvGrpSpPr>
          <p:cNvPr id="7" name="Group 7"/>
          <p:cNvGrpSpPr/>
          <p:nvPr/>
        </p:nvGrpSpPr>
        <p:grpSpPr>
          <a:xfrm>
            <a:off x="13734622" y="-803572"/>
            <a:ext cx="5030492" cy="5767464"/>
            <a:chOff x="0" y="0"/>
            <a:chExt cx="6707323" cy="7689953"/>
          </a:xfrm>
        </p:grpSpPr>
        <p:sp>
          <p:nvSpPr>
            <p:cNvPr id="8" name="Freeform 8"/>
            <p:cNvSpPr/>
            <p:nvPr/>
          </p:nvSpPr>
          <p:spPr>
            <a:xfrm rot="5400000">
              <a:off x="-3185511" y="3185511"/>
              <a:ext cx="7689953" cy="1318930"/>
            </a:xfrm>
            <a:custGeom>
              <a:avLst/>
              <a:gdLst/>
              <a:ahLst/>
              <a:cxnLst/>
              <a:rect l="l" t="t" r="r" b="b"/>
              <a:pathLst>
                <a:path w="7689953" h="1318930">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9" name="Freeform 9"/>
            <p:cNvSpPr/>
            <p:nvPr/>
          </p:nvSpPr>
          <p:spPr>
            <a:xfrm rot="5400000">
              <a:off x="-2274068" y="3185511"/>
              <a:ext cx="7689953" cy="1318930"/>
            </a:xfrm>
            <a:custGeom>
              <a:avLst/>
              <a:gdLst/>
              <a:ahLst/>
              <a:cxnLst/>
              <a:rect l="l" t="t" r="r" b="b"/>
              <a:pathLst>
                <a:path w="7689953" h="1318930">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0" name="Freeform 10"/>
            <p:cNvSpPr/>
            <p:nvPr/>
          </p:nvSpPr>
          <p:spPr>
            <a:xfrm rot="5400000">
              <a:off x="-1362625" y="3185511"/>
              <a:ext cx="7689953" cy="1318930"/>
            </a:xfrm>
            <a:custGeom>
              <a:avLst/>
              <a:gdLst/>
              <a:ahLst/>
              <a:cxnLst/>
              <a:rect l="l" t="t" r="r" b="b"/>
              <a:pathLst>
                <a:path w="7689953" h="1318930">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1" name="Freeform 11"/>
            <p:cNvSpPr/>
            <p:nvPr/>
          </p:nvSpPr>
          <p:spPr>
            <a:xfrm rot="5400000">
              <a:off x="-496911" y="3185511"/>
              <a:ext cx="7689953" cy="1318930"/>
            </a:xfrm>
            <a:custGeom>
              <a:avLst/>
              <a:gdLst/>
              <a:ahLst/>
              <a:cxnLst/>
              <a:rect l="l" t="t" r="r" b="b"/>
              <a:pathLst>
                <a:path w="7689953" h="1318930">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2" name="Freeform 12"/>
            <p:cNvSpPr/>
            <p:nvPr/>
          </p:nvSpPr>
          <p:spPr>
            <a:xfrm rot="5400000">
              <a:off x="414532" y="3185511"/>
              <a:ext cx="7689953" cy="1318930"/>
            </a:xfrm>
            <a:custGeom>
              <a:avLst/>
              <a:gdLst/>
              <a:ahLst/>
              <a:cxnLst/>
              <a:rect l="l" t="t" r="r" b="b"/>
              <a:pathLst>
                <a:path w="7689953" h="1318930">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3" name="Freeform 13"/>
            <p:cNvSpPr/>
            <p:nvPr/>
          </p:nvSpPr>
          <p:spPr>
            <a:xfrm rot="5400000">
              <a:off x="1325975" y="3185511"/>
              <a:ext cx="7689953" cy="1318930"/>
            </a:xfrm>
            <a:custGeom>
              <a:avLst/>
              <a:gdLst/>
              <a:ahLst/>
              <a:cxnLst/>
              <a:rect l="l" t="t" r="r" b="b"/>
              <a:pathLst>
                <a:path w="7689953" h="1318930">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4" name="Freeform 14"/>
            <p:cNvSpPr/>
            <p:nvPr/>
          </p:nvSpPr>
          <p:spPr>
            <a:xfrm rot="5400000">
              <a:off x="2202881" y="3185511"/>
              <a:ext cx="7689953" cy="1318930"/>
            </a:xfrm>
            <a:custGeom>
              <a:avLst/>
              <a:gdLst/>
              <a:ahLst/>
              <a:cxnLst/>
              <a:rect l="l" t="t" r="r" b="b"/>
              <a:pathLst>
                <a:path w="7689953" h="1318930">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grpSp>
      <p:grpSp>
        <p:nvGrpSpPr>
          <p:cNvPr id="15" name="Group 15"/>
          <p:cNvGrpSpPr/>
          <p:nvPr/>
        </p:nvGrpSpPr>
        <p:grpSpPr>
          <a:xfrm>
            <a:off x="13734622" y="4963893"/>
            <a:ext cx="5030492" cy="5767464"/>
            <a:chOff x="0" y="0"/>
            <a:chExt cx="6707323" cy="7689953"/>
          </a:xfrm>
        </p:grpSpPr>
        <p:sp>
          <p:nvSpPr>
            <p:cNvPr id="16" name="Freeform 16"/>
            <p:cNvSpPr/>
            <p:nvPr/>
          </p:nvSpPr>
          <p:spPr>
            <a:xfrm rot="5400000">
              <a:off x="-3185511" y="3185511"/>
              <a:ext cx="7689953" cy="1318930"/>
            </a:xfrm>
            <a:custGeom>
              <a:avLst/>
              <a:gdLst/>
              <a:ahLst/>
              <a:cxnLst/>
              <a:rect l="l" t="t" r="r" b="b"/>
              <a:pathLst>
                <a:path w="7689953" h="1318930">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7" name="Freeform 17"/>
            <p:cNvSpPr/>
            <p:nvPr/>
          </p:nvSpPr>
          <p:spPr>
            <a:xfrm rot="5400000">
              <a:off x="-2274068" y="3185511"/>
              <a:ext cx="7689953" cy="1318930"/>
            </a:xfrm>
            <a:custGeom>
              <a:avLst/>
              <a:gdLst/>
              <a:ahLst/>
              <a:cxnLst/>
              <a:rect l="l" t="t" r="r" b="b"/>
              <a:pathLst>
                <a:path w="7689953" h="1318930">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8" name="Freeform 18"/>
            <p:cNvSpPr/>
            <p:nvPr/>
          </p:nvSpPr>
          <p:spPr>
            <a:xfrm rot="5400000">
              <a:off x="-1362625" y="3185511"/>
              <a:ext cx="7689953" cy="1318930"/>
            </a:xfrm>
            <a:custGeom>
              <a:avLst/>
              <a:gdLst/>
              <a:ahLst/>
              <a:cxnLst/>
              <a:rect l="l" t="t" r="r" b="b"/>
              <a:pathLst>
                <a:path w="7689953" h="1318930">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9" name="Freeform 19"/>
            <p:cNvSpPr/>
            <p:nvPr/>
          </p:nvSpPr>
          <p:spPr>
            <a:xfrm rot="5400000">
              <a:off x="-496911" y="3185511"/>
              <a:ext cx="7689953" cy="1318930"/>
            </a:xfrm>
            <a:custGeom>
              <a:avLst/>
              <a:gdLst/>
              <a:ahLst/>
              <a:cxnLst/>
              <a:rect l="l" t="t" r="r" b="b"/>
              <a:pathLst>
                <a:path w="7689953" h="1318930">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20" name="Freeform 20"/>
            <p:cNvSpPr/>
            <p:nvPr/>
          </p:nvSpPr>
          <p:spPr>
            <a:xfrm rot="5400000">
              <a:off x="414532" y="3185511"/>
              <a:ext cx="7689953" cy="1318930"/>
            </a:xfrm>
            <a:custGeom>
              <a:avLst/>
              <a:gdLst/>
              <a:ahLst/>
              <a:cxnLst/>
              <a:rect l="l" t="t" r="r" b="b"/>
              <a:pathLst>
                <a:path w="7689953" h="1318930">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21" name="Freeform 21"/>
            <p:cNvSpPr/>
            <p:nvPr/>
          </p:nvSpPr>
          <p:spPr>
            <a:xfrm rot="5400000">
              <a:off x="1325975" y="3185511"/>
              <a:ext cx="7689953" cy="1318930"/>
            </a:xfrm>
            <a:custGeom>
              <a:avLst/>
              <a:gdLst/>
              <a:ahLst/>
              <a:cxnLst/>
              <a:rect l="l" t="t" r="r" b="b"/>
              <a:pathLst>
                <a:path w="7689953" h="1318930">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22" name="Freeform 22"/>
            <p:cNvSpPr/>
            <p:nvPr/>
          </p:nvSpPr>
          <p:spPr>
            <a:xfrm rot="5400000">
              <a:off x="2202881" y="3185511"/>
              <a:ext cx="7689953" cy="1318930"/>
            </a:xfrm>
            <a:custGeom>
              <a:avLst/>
              <a:gdLst/>
              <a:ahLst/>
              <a:cxnLst/>
              <a:rect l="l" t="t" r="r" b="b"/>
              <a:pathLst>
                <a:path w="7689953" h="1318930">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grpSp>
      <p:sp>
        <p:nvSpPr>
          <p:cNvPr id="23" name="Freeform 23"/>
          <p:cNvSpPr/>
          <p:nvPr/>
        </p:nvSpPr>
        <p:spPr>
          <a:xfrm rot="1333342">
            <a:off x="15088103" y="3519962"/>
            <a:ext cx="2743519" cy="4206728"/>
          </a:xfrm>
          <a:custGeom>
            <a:avLst/>
            <a:gdLst/>
            <a:ahLst/>
            <a:cxnLst/>
            <a:rect l="l" t="t" r="r" b="b"/>
            <a:pathLst>
              <a:path w="2743519" h="4206728">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Freeform 24"/>
          <p:cNvSpPr/>
          <p:nvPr/>
        </p:nvSpPr>
        <p:spPr>
          <a:xfrm rot="-9657622">
            <a:off x="10721171" y="9172895"/>
            <a:ext cx="1179445" cy="1808482"/>
          </a:xfrm>
          <a:custGeom>
            <a:avLst/>
            <a:gdLst/>
            <a:ahLst/>
            <a:cxnLst/>
            <a:rect l="l" t="t" r="r" b="b"/>
            <a:pathLst>
              <a:path w="1179445" h="1808482">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25" name="Group 25"/>
          <p:cNvGrpSpPr/>
          <p:nvPr/>
        </p:nvGrpSpPr>
        <p:grpSpPr>
          <a:xfrm rot="-1440389">
            <a:off x="759596" y="702279"/>
            <a:ext cx="785670" cy="935733"/>
            <a:chOff x="0" y="0"/>
            <a:chExt cx="6350000" cy="7562850"/>
          </a:xfrm>
        </p:grpSpPr>
        <p:sp>
          <p:nvSpPr>
            <p:cNvPr id="26" name="Freeform 26"/>
            <p:cNvSpPr/>
            <p:nvPr/>
          </p:nvSpPr>
          <p:spPr>
            <a:xfrm>
              <a:off x="0" y="1925320"/>
              <a:ext cx="3175000" cy="5637530"/>
            </a:xfrm>
            <a:custGeom>
              <a:avLst/>
              <a:gdLst/>
              <a:ahLst/>
              <a:cxnLst/>
              <a:rect l="l" t="t" r="r" b="b"/>
              <a:pathLst>
                <a:path w="3175000" h="563753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id="27" name="Freeform 27"/>
            <p:cNvSpPr/>
            <p:nvPr/>
          </p:nvSpPr>
          <p:spPr>
            <a:xfrm>
              <a:off x="3175000" y="1925320"/>
              <a:ext cx="3175000" cy="5637530"/>
            </a:xfrm>
            <a:custGeom>
              <a:avLst/>
              <a:gdLst/>
              <a:ahLst/>
              <a:cxnLst/>
              <a:rect l="l" t="t" r="r" b="b"/>
              <a:pathLst>
                <a:path w="3175000" h="563753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id="28" name="Freeform 28"/>
            <p:cNvSpPr/>
            <p:nvPr/>
          </p:nvSpPr>
          <p:spPr>
            <a:xfrm>
              <a:off x="0" y="0"/>
              <a:ext cx="6350000" cy="3850640"/>
            </a:xfrm>
            <a:custGeom>
              <a:avLst/>
              <a:gdLst/>
              <a:ahLst/>
              <a:cxnLst/>
              <a:rect l="l" t="t" r="r" b="b"/>
              <a:pathLst>
                <a:path w="6350000" h="3850640">
                  <a:moveTo>
                    <a:pt x="3175000" y="3850640"/>
                  </a:moveTo>
                  <a:lnTo>
                    <a:pt x="0" y="1925320"/>
                  </a:lnTo>
                  <a:lnTo>
                    <a:pt x="3175000" y="0"/>
                  </a:lnTo>
                  <a:lnTo>
                    <a:pt x="6350000" y="1925320"/>
                  </a:lnTo>
                  <a:lnTo>
                    <a:pt x="3175000" y="3850640"/>
                  </a:lnTo>
                  <a:close/>
                </a:path>
              </a:pathLst>
            </a:custGeom>
            <a:solidFill>
              <a:srgbClr val="7A72BD"/>
            </a:solidFill>
          </p:spPr>
        </p:sp>
      </p:grpSp>
      <p:grpSp>
        <p:nvGrpSpPr>
          <p:cNvPr id="29" name="Group 29"/>
          <p:cNvGrpSpPr/>
          <p:nvPr/>
        </p:nvGrpSpPr>
        <p:grpSpPr>
          <a:xfrm rot="-1440389">
            <a:off x="15152108" y="2526003"/>
            <a:ext cx="1395075" cy="1661534"/>
            <a:chOff x="0" y="0"/>
            <a:chExt cx="6350000" cy="7562850"/>
          </a:xfrm>
        </p:grpSpPr>
        <p:sp>
          <p:nvSpPr>
            <p:cNvPr id="30" name="Freeform 30"/>
            <p:cNvSpPr/>
            <p:nvPr/>
          </p:nvSpPr>
          <p:spPr>
            <a:xfrm>
              <a:off x="0" y="1925320"/>
              <a:ext cx="3175000" cy="5637530"/>
            </a:xfrm>
            <a:custGeom>
              <a:avLst/>
              <a:gdLst/>
              <a:ahLst/>
              <a:cxnLst/>
              <a:rect l="l" t="t" r="r" b="b"/>
              <a:pathLst>
                <a:path w="3175000" h="563753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id="31" name="Freeform 31"/>
            <p:cNvSpPr/>
            <p:nvPr/>
          </p:nvSpPr>
          <p:spPr>
            <a:xfrm>
              <a:off x="3175000" y="1925320"/>
              <a:ext cx="3175000" cy="5637530"/>
            </a:xfrm>
            <a:custGeom>
              <a:avLst/>
              <a:gdLst/>
              <a:ahLst/>
              <a:cxnLst/>
              <a:rect l="l" t="t" r="r" b="b"/>
              <a:pathLst>
                <a:path w="3175000" h="563753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id="32" name="Freeform 32"/>
            <p:cNvSpPr/>
            <p:nvPr/>
          </p:nvSpPr>
          <p:spPr>
            <a:xfrm>
              <a:off x="0" y="0"/>
              <a:ext cx="6350000" cy="3850640"/>
            </a:xfrm>
            <a:custGeom>
              <a:avLst/>
              <a:gdLst/>
              <a:ahLst/>
              <a:cxnLst/>
              <a:rect l="l" t="t" r="r" b="b"/>
              <a:pathLst>
                <a:path w="6350000" h="385064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7E7"/>
        </a:solidFill>
        <a:effectLst/>
      </p:bgPr>
    </p:bg>
    <p:spTree>
      <p:nvGrpSpPr>
        <p:cNvPr id="1" name=""/>
        <p:cNvGrpSpPr/>
        <p:nvPr/>
      </p:nvGrpSpPr>
      <p:grpSpPr>
        <a:xfrm>
          <a:off x="0" y="0"/>
          <a:ext cx="0" cy="0"/>
          <a:chOff x="0" y="0"/>
          <a:chExt cx="0" cy="0"/>
        </a:xfrm>
      </p:grpSpPr>
      <p:grpSp>
        <p:nvGrpSpPr>
          <p:cNvPr id="2" name="Group 2"/>
          <p:cNvGrpSpPr/>
          <p:nvPr/>
        </p:nvGrpSpPr>
        <p:grpSpPr>
          <a:xfrm>
            <a:off x="15242994" y="-422572"/>
            <a:ext cx="3293520" cy="3776024"/>
            <a:chOff x="0" y="0"/>
            <a:chExt cx="4391360" cy="5034699"/>
          </a:xfrm>
        </p:grpSpPr>
        <p:sp>
          <p:nvSpPr>
            <p:cNvPr id="3" name="Freeform 3"/>
            <p:cNvSpPr/>
            <p:nvPr/>
          </p:nvSpPr>
          <p:spPr>
            <a:xfrm rot="5400000">
              <a:off x="-2085590"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4" name="Freeform 4"/>
            <p:cNvSpPr/>
            <p:nvPr/>
          </p:nvSpPr>
          <p:spPr>
            <a:xfrm rot="5400000">
              <a:off x="-1488858"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5" name="Freeform 5"/>
            <p:cNvSpPr/>
            <p:nvPr/>
          </p:nvSpPr>
          <p:spPr>
            <a:xfrm rot="5400000">
              <a:off x="-892126"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6" name="Freeform 6"/>
            <p:cNvSpPr/>
            <p:nvPr/>
          </p:nvSpPr>
          <p:spPr>
            <a:xfrm rot="5400000">
              <a:off x="-325333"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7" name="Freeform 7"/>
            <p:cNvSpPr/>
            <p:nvPr/>
          </p:nvSpPr>
          <p:spPr>
            <a:xfrm rot="5400000">
              <a:off x="271399"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8" name="Freeform 8"/>
            <p:cNvSpPr/>
            <p:nvPr/>
          </p:nvSpPr>
          <p:spPr>
            <a:xfrm rot="5400000">
              <a:off x="868131"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9" name="Freeform 9"/>
            <p:cNvSpPr/>
            <p:nvPr/>
          </p:nvSpPr>
          <p:spPr>
            <a:xfrm rot="5400000">
              <a:off x="1442251"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grpSp>
      <p:sp>
        <p:nvSpPr>
          <p:cNvPr id="10" name="Freeform 10"/>
          <p:cNvSpPr/>
          <p:nvPr/>
        </p:nvSpPr>
        <p:spPr>
          <a:xfrm rot="1315825">
            <a:off x="16460162" y="-365577"/>
            <a:ext cx="1570144" cy="2407555"/>
          </a:xfrm>
          <a:custGeom>
            <a:avLst/>
            <a:gdLst/>
            <a:ahLst/>
            <a:cxnLst/>
            <a:rect l="l" t="t" r="r" b="b"/>
            <a:pathLst>
              <a:path w="1570144" h="2407555">
                <a:moveTo>
                  <a:pt x="0" y="0"/>
                </a:moveTo>
                <a:lnTo>
                  <a:pt x="1570144" y="0"/>
                </a:lnTo>
                <a:lnTo>
                  <a:pt x="1570144" y="2407554"/>
                </a:lnTo>
                <a:lnTo>
                  <a:pt x="0" y="24075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1" name="Group 11"/>
          <p:cNvGrpSpPr/>
          <p:nvPr/>
        </p:nvGrpSpPr>
        <p:grpSpPr>
          <a:xfrm rot="-5400000">
            <a:off x="-237060" y="8428433"/>
            <a:ext cx="3293520" cy="3776024"/>
            <a:chOff x="0" y="0"/>
            <a:chExt cx="4391360" cy="5034699"/>
          </a:xfrm>
        </p:grpSpPr>
        <p:sp>
          <p:nvSpPr>
            <p:cNvPr id="12" name="Freeform 12"/>
            <p:cNvSpPr/>
            <p:nvPr/>
          </p:nvSpPr>
          <p:spPr>
            <a:xfrm rot="5400000">
              <a:off x="-2085590"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3" name="Freeform 13"/>
            <p:cNvSpPr/>
            <p:nvPr/>
          </p:nvSpPr>
          <p:spPr>
            <a:xfrm rot="5400000">
              <a:off x="-1488858"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4" name="Freeform 14"/>
            <p:cNvSpPr/>
            <p:nvPr/>
          </p:nvSpPr>
          <p:spPr>
            <a:xfrm rot="5400000">
              <a:off x="-892126"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5" name="Freeform 15"/>
            <p:cNvSpPr/>
            <p:nvPr/>
          </p:nvSpPr>
          <p:spPr>
            <a:xfrm rot="5400000">
              <a:off x="-325333"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6" name="Freeform 16"/>
            <p:cNvSpPr/>
            <p:nvPr/>
          </p:nvSpPr>
          <p:spPr>
            <a:xfrm rot="5400000">
              <a:off x="271399"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7" name="Freeform 17"/>
            <p:cNvSpPr/>
            <p:nvPr/>
          </p:nvSpPr>
          <p:spPr>
            <a:xfrm rot="5400000">
              <a:off x="868131"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8" name="Freeform 18"/>
            <p:cNvSpPr/>
            <p:nvPr/>
          </p:nvSpPr>
          <p:spPr>
            <a:xfrm rot="5400000">
              <a:off x="1442251" y="2085590"/>
              <a:ext cx="5034699" cy="863518"/>
            </a:xfrm>
            <a:custGeom>
              <a:avLst/>
              <a:gdLst/>
              <a:ahLst/>
              <a:cxnLst/>
              <a:rect l="l" t="t" r="r" b="b"/>
              <a:pathLst>
                <a:path w="5034699" h="863518">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grpSp>
      <p:sp>
        <p:nvSpPr>
          <p:cNvPr id="19" name="Freeform 19"/>
          <p:cNvSpPr/>
          <p:nvPr/>
        </p:nvSpPr>
        <p:spPr>
          <a:xfrm rot="-9834562">
            <a:off x="458116" y="8214187"/>
            <a:ext cx="1141168" cy="1749791"/>
          </a:xfrm>
          <a:custGeom>
            <a:avLst/>
            <a:gdLst/>
            <a:ahLst/>
            <a:cxnLst/>
            <a:rect l="l" t="t" r="r" b="b"/>
            <a:pathLst>
              <a:path w="1141168" h="1749791">
                <a:moveTo>
                  <a:pt x="0" y="0"/>
                </a:moveTo>
                <a:lnTo>
                  <a:pt x="1141168" y="0"/>
                </a:lnTo>
                <a:lnTo>
                  <a:pt x="1141168" y="1749791"/>
                </a:lnTo>
                <a:lnTo>
                  <a:pt x="0" y="174979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a:off x="10021212" y="2493719"/>
            <a:ext cx="8079689" cy="5596600"/>
          </a:xfrm>
          <a:custGeom>
            <a:avLst/>
            <a:gdLst/>
            <a:ahLst/>
            <a:cxnLst/>
            <a:rect l="l" t="t" r="r" b="b"/>
            <a:pathLst>
              <a:path w="8079689" h="5596600">
                <a:moveTo>
                  <a:pt x="0" y="0"/>
                </a:moveTo>
                <a:lnTo>
                  <a:pt x="8079689" y="0"/>
                </a:lnTo>
                <a:lnTo>
                  <a:pt x="8079689" y="5596600"/>
                </a:lnTo>
                <a:lnTo>
                  <a:pt x="0" y="5596600"/>
                </a:lnTo>
                <a:lnTo>
                  <a:pt x="0" y="0"/>
                </a:lnTo>
                <a:close/>
              </a:path>
            </a:pathLst>
          </a:custGeom>
          <a:blipFill>
            <a:blip r:embed="rId8"/>
            <a:stretch>
              <a:fillRect/>
            </a:stretch>
          </a:blipFill>
        </p:spPr>
      </p:sp>
      <p:grpSp>
        <p:nvGrpSpPr>
          <p:cNvPr id="21" name="Group 21"/>
          <p:cNvGrpSpPr/>
          <p:nvPr/>
        </p:nvGrpSpPr>
        <p:grpSpPr>
          <a:xfrm>
            <a:off x="403285" y="2248079"/>
            <a:ext cx="9472217" cy="5419725"/>
            <a:chOff x="0" y="0"/>
            <a:chExt cx="12629623" cy="7226300"/>
          </a:xfrm>
        </p:grpSpPr>
        <p:sp>
          <p:nvSpPr>
            <p:cNvPr id="22" name="TextBox 22"/>
            <p:cNvSpPr txBox="1"/>
            <p:nvPr/>
          </p:nvSpPr>
          <p:spPr>
            <a:xfrm>
              <a:off x="0" y="1174750"/>
              <a:ext cx="12629623" cy="6051550"/>
            </a:xfrm>
            <a:prstGeom prst="rect">
              <a:avLst/>
            </a:prstGeom>
          </p:spPr>
          <p:txBody>
            <a:bodyPr lIns="0" tIns="0" rIns="0" bIns="0" rtlCol="0" anchor="t">
              <a:spAutoFit/>
            </a:bodyPr>
            <a:lstStyle/>
            <a:p>
              <a:pPr algn="l">
                <a:lnSpc>
                  <a:spcPts val="3000"/>
                </a:lnSpc>
              </a:pPr>
              <a:r>
                <a:rPr lang="en-US" sz="2000">
                  <a:solidFill>
                    <a:srgbClr val="482F59"/>
                  </a:solidFill>
                  <a:latin typeface="Poppins Light Bold"/>
                </a:rPr>
                <a:t>Current estimates suggest photosynthesis removes 120 PgC/year from the atmosphere and about 610 PgC is stored in plants at any given time. Plant respiration represents approximately half (60 PgC/year) of the CO2</a:t>
              </a:r>
            </a:p>
            <a:p>
              <a:pPr algn="l">
                <a:lnSpc>
                  <a:spcPts val="3000"/>
                </a:lnSpc>
              </a:pPr>
              <a:r>
                <a:rPr lang="en-US" sz="2000">
                  <a:solidFill>
                    <a:srgbClr val="482F59"/>
                  </a:solidFill>
                  <a:latin typeface="Poppins Light Bold"/>
                </a:rPr>
                <a:t> that is returned to the atmosphere in the </a:t>
              </a:r>
            </a:p>
            <a:p>
              <a:pPr algn="l">
                <a:lnSpc>
                  <a:spcPts val="3000"/>
                </a:lnSpc>
              </a:pPr>
              <a:r>
                <a:rPr lang="en-US" sz="2000">
                  <a:solidFill>
                    <a:srgbClr val="482F59"/>
                  </a:solidFill>
                  <a:latin typeface="Poppins Light Bold"/>
                </a:rPr>
                <a:t>terrestrial portion of the carbon cycle.</a:t>
              </a:r>
            </a:p>
            <a:p>
              <a:pPr algn="l">
                <a:lnSpc>
                  <a:spcPts val="3000"/>
                </a:lnSpc>
              </a:pPr>
              <a:endParaRPr lang="en-US" sz="2000">
                <a:solidFill>
                  <a:srgbClr val="482F59"/>
                </a:solidFill>
                <a:latin typeface="Poppins Light Bold"/>
              </a:endParaRPr>
            </a:p>
            <a:p>
              <a:pPr algn="l">
                <a:lnSpc>
                  <a:spcPts val="3000"/>
                </a:lnSpc>
              </a:pPr>
              <a:r>
                <a:rPr lang="en-US" sz="2000">
                  <a:solidFill>
                    <a:srgbClr val="482F59"/>
                  </a:solidFill>
                  <a:latin typeface="Poppins Light Bold"/>
                </a:rPr>
                <a:t>Since the onset of the industrial revolution, these fuels have been mined and combusted at increasing rates and have served as a primary source of the energy that drives modern industrial human civilization. At present, fossil fuel combustion represents a flux to the atmosphere of approximately 9 PgC/year.</a:t>
              </a:r>
            </a:p>
            <a:p>
              <a:pPr algn="l">
                <a:lnSpc>
                  <a:spcPts val="3000"/>
                </a:lnSpc>
              </a:pPr>
              <a:endParaRPr lang="en-US" sz="2000">
                <a:solidFill>
                  <a:srgbClr val="482F59"/>
                </a:solidFill>
                <a:latin typeface="Poppins Light Bold"/>
              </a:endParaRPr>
            </a:p>
          </p:txBody>
        </p:sp>
        <p:sp>
          <p:nvSpPr>
            <p:cNvPr id="23" name="TextBox 23"/>
            <p:cNvSpPr txBox="1"/>
            <p:nvPr/>
          </p:nvSpPr>
          <p:spPr>
            <a:xfrm>
              <a:off x="0" y="0"/>
              <a:ext cx="12629623" cy="723900"/>
            </a:xfrm>
            <a:prstGeom prst="rect">
              <a:avLst/>
            </a:prstGeom>
          </p:spPr>
          <p:txBody>
            <a:bodyPr lIns="0" tIns="0" rIns="0" bIns="0" rtlCol="0" anchor="t">
              <a:spAutoFit/>
            </a:bodyPr>
            <a:lstStyle/>
            <a:p>
              <a:pPr algn="l">
                <a:lnSpc>
                  <a:spcPts val="4320"/>
                </a:lnSpc>
              </a:pPr>
              <a:r>
                <a:rPr lang="en-US" sz="3600">
                  <a:solidFill>
                    <a:srgbClr val="7A72BD"/>
                  </a:solidFill>
                  <a:latin typeface="Poppins Bold"/>
                </a:rPr>
                <a:t>FLUX</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7E7"/>
        </a:solidFill>
        <a:effectLst/>
      </p:bgPr>
    </p:bg>
    <p:spTree>
      <p:nvGrpSpPr>
        <p:cNvPr id="1" name=""/>
        <p:cNvGrpSpPr/>
        <p:nvPr/>
      </p:nvGrpSpPr>
      <p:grpSpPr>
        <a:xfrm>
          <a:off x="0" y="0"/>
          <a:ext cx="0" cy="0"/>
          <a:chOff x="0" y="0"/>
          <a:chExt cx="0" cy="0"/>
        </a:xfrm>
      </p:grpSpPr>
      <p:grpSp>
        <p:nvGrpSpPr>
          <p:cNvPr id="2" name="Group 2"/>
          <p:cNvGrpSpPr/>
          <p:nvPr/>
        </p:nvGrpSpPr>
        <p:grpSpPr>
          <a:xfrm>
            <a:off x="2138509" y="1417003"/>
            <a:ext cx="11596113" cy="7452995"/>
            <a:chOff x="0" y="0"/>
            <a:chExt cx="15461484" cy="9937327"/>
          </a:xfrm>
        </p:grpSpPr>
        <p:sp>
          <p:nvSpPr>
            <p:cNvPr id="3" name="TextBox 3"/>
            <p:cNvSpPr txBox="1"/>
            <p:nvPr/>
          </p:nvSpPr>
          <p:spPr>
            <a:xfrm>
              <a:off x="0" y="-66675"/>
              <a:ext cx="15461484" cy="707602"/>
            </a:xfrm>
            <a:prstGeom prst="rect">
              <a:avLst/>
            </a:prstGeom>
          </p:spPr>
          <p:txBody>
            <a:bodyPr lIns="0" tIns="0" rIns="0" bIns="0" rtlCol="0" anchor="t">
              <a:spAutoFit/>
            </a:bodyPr>
            <a:lstStyle/>
            <a:p>
              <a:pPr algn="l">
                <a:lnSpc>
                  <a:spcPts val="4480"/>
                </a:lnSpc>
              </a:pPr>
              <a:r>
                <a:rPr lang="en-US" sz="3200" spc="320">
                  <a:solidFill>
                    <a:srgbClr val="7A72BD"/>
                  </a:solidFill>
                  <a:latin typeface="Poppins Bold"/>
                </a:rPr>
                <a:t>EFFECT OF CARBON</a:t>
              </a:r>
            </a:p>
          </p:txBody>
        </p:sp>
        <p:sp>
          <p:nvSpPr>
            <p:cNvPr id="4" name="TextBox 4"/>
            <p:cNvSpPr txBox="1"/>
            <p:nvPr/>
          </p:nvSpPr>
          <p:spPr>
            <a:xfrm>
              <a:off x="0" y="837777"/>
              <a:ext cx="15461484" cy="9099550"/>
            </a:xfrm>
            <a:prstGeom prst="rect">
              <a:avLst/>
            </a:prstGeom>
          </p:spPr>
          <p:txBody>
            <a:bodyPr lIns="0" tIns="0" rIns="0" bIns="0" rtlCol="0" anchor="t">
              <a:spAutoFit/>
            </a:bodyPr>
            <a:lstStyle/>
            <a:p>
              <a:pPr algn="l">
                <a:lnSpc>
                  <a:spcPts val="3000"/>
                </a:lnSpc>
              </a:pPr>
              <a:r>
                <a:rPr lang="en-US" sz="2000">
                  <a:solidFill>
                    <a:srgbClr val="482F59"/>
                  </a:solidFill>
                  <a:latin typeface="Poppins Light Bold"/>
                </a:rPr>
                <a:t>.The carbon cycle has a large effect on the function and well being of our planet. Globally, </a:t>
              </a:r>
            </a:p>
            <a:p>
              <a:pPr algn="l">
                <a:lnSpc>
                  <a:spcPts val="3000"/>
                </a:lnSpc>
              </a:pPr>
              <a:r>
                <a:rPr lang="en-US" sz="2000">
                  <a:solidFill>
                    <a:srgbClr val="482F59"/>
                  </a:solidFill>
                  <a:latin typeface="Poppins Light Bold"/>
                </a:rPr>
                <a:t>The carbon cycle plays a key role in regulating the Earth’s climate by controlling the concentration of carbon dioxide in the atmosphere. Carbon dioxide (CO2) is important because it contributes to the greenhouse effect, in which heat generated from sunlight at the Earth’s surface is trapped by certain gases and prevented from escaping through the atmosphere. The greenhouse effect itself is a perfectly natural phenomenon and, without it, the Earth would be a much colder place. But as is often the case, too much of a good thing can have negative consequences, and an unnatural buildup of greenhouse gases can lead to a planet that gets unnaturally hot.</a:t>
              </a:r>
            </a:p>
            <a:p>
              <a:pPr algn="l">
                <a:lnSpc>
                  <a:spcPts val="3000"/>
                </a:lnSpc>
              </a:pPr>
              <a:endParaRPr lang="en-US" sz="2000">
                <a:solidFill>
                  <a:srgbClr val="482F59"/>
                </a:solidFill>
                <a:latin typeface="Poppins Light Bold"/>
              </a:endParaRPr>
            </a:p>
            <a:p>
              <a:pPr algn="l">
                <a:lnSpc>
                  <a:spcPts val="3000"/>
                </a:lnSpc>
              </a:pPr>
              <a:r>
                <a:rPr lang="en-US" sz="2000">
                  <a:solidFill>
                    <a:srgbClr val="482F59"/>
                  </a:solidFill>
                  <a:latin typeface="Poppins Light Bold"/>
                </a:rPr>
                <a:t>In recent years CO2 has received much attention because its concentration in the </a:t>
              </a:r>
            </a:p>
            <a:p>
              <a:pPr algn="l">
                <a:lnSpc>
                  <a:spcPts val="3000"/>
                </a:lnSpc>
              </a:pPr>
              <a:r>
                <a:rPr lang="en-US" sz="2000">
                  <a:solidFill>
                    <a:srgbClr val="482F59"/>
                  </a:solidFill>
                  <a:latin typeface="Poppins Light Bold"/>
                </a:rPr>
                <a:t>the atmosphere has risen to approximately 45% above natural background levels and will continue to rise into the near future. Scientists have shown that this increase is a result of human activities that have occurred over the last 150 years, including the burning of fossil fuels and deforestation. Because CO2 is a greenhouse gas, this increase is believed to be causing a rise in global temperatures. This is the primary cause of climate change and is the main reason for increasing interest in the carbon cycle.</a:t>
              </a:r>
            </a:p>
            <a:p>
              <a:pPr algn="l">
                <a:lnSpc>
                  <a:spcPts val="3000"/>
                </a:lnSpc>
              </a:pPr>
              <a:endParaRPr lang="en-US" sz="2000">
                <a:solidFill>
                  <a:srgbClr val="482F59"/>
                </a:solidFill>
                <a:latin typeface="Poppins Light Bold"/>
              </a:endParaRPr>
            </a:p>
          </p:txBody>
        </p:sp>
      </p:grpSp>
      <p:grpSp>
        <p:nvGrpSpPr>
          <p:cNvPr id="5" name="Group 5"/>
          <p:cNvGrpSpPr/>
          <p:nvPr/>
        </p:nvGrpSpPr>
        <p:grpSpPr>
          <a:xfrm>
            <a:off x="13734622" y="-803572"/>
            <a:ext cx="5030492" cy="5767464"/>
            <a:chOff x="0" y="0"/>
            <a:chExt cx="6707323" cy="7689953"/>
          </a:xfrm>
        </p:grpSpPr>
        <p:sp>
          <p:nvSpPr>
            <p:cNvPr id="6" name="Freeform 6"/>
            <p:cNvSpPr/>
            <p:nvPr/>
          </p:nvSpPr>
          <p:spPr>
            <a:xfrm rot="5400000">
              <a:off x="-3185511" y="3185511"/>
              <a:ext cx="7689953" cy="1318930"/>
            </a:xfrm>
            <a:custGeom>
              <a:avLst/>
              <a:gdLst/>
              <a:ahLst/>
              <a:cxnLst/>
              <a:rect l="l" t="t" r="r" b="b"/>
              <a:pathLst>
                <a:path w="7689953" h="1318930">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7" name="Freeform 7"/>
            <p:cNvSpPr/>
            <p:nvPr/>
          </p:nvSpPr>
          <p:spPr>
            <a:xfrm rot="5400000">
              <a:off x="-2274068" y="3185511"/>
              <a:ext cx="7689953" cy="1318930"/>
            </a:xfrm>
            <a:custGeom>
              <a:avLst/>
              <a:gdLst/>
              <a:ahLst/>
              <a:cxnLst/>
              <a:rect l="l" t="t" r="r" b="b"/>
              <a:pathLst>
                <a:path w="7689953" h="1318930">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8" name="Freeform 8"/>
            <p:cNvSpPr/>
            <p:nvPr/>
          </p:nvSpPr>
          <p:spPr>
            <a:xfrm rot="5400000">
              <a:off x="-1362625" y="3185511"/>
              <a:ext cx="7689953" cy="1318930"/>
            </a:xfrm>
            <a:custGeom>
              <a:avLst/>
              <a:gdLst/>
              <a:ahLst/>
              <a:cxnLst/>
              <a:rect l="l" t="t" r="r" b="b"/>
              <a:pathLst>
                <a:path w="7689953" h="1318930">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9" name="Freeform 9"/>
            <p:cNvSpPr/>
            <p:nvPr/>
          </p:nvSpPr>
          <p:spPr>
            <a:xfrm rot="5400000">
              <a:off x="-496911" y="3185511"/>
              <a:ext cx="7689953" cy="1318930"/>
            </a:xfrm>
            <a:custGeom>
              <a:avLst/>
              <a:gdLst/>
              <a:ahLst/>
              <a:cxnLst/>
              <a:rect l="l" t="t" r="r" b="b"/>
              <a:pathLst>
                <a:path w="7689953" h="1318930">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0" name="Freeform 10"/>
            <p:cNvSpPr/>
            <p:nvPr/>
          </p:nvSpPr>
          <p:spPr>
            <a:xfrm rot="5400000">
              <a:off x="414532" y="3185511"/>
              <a:ext cx="7689953" cy="1318930"/>
            </a:xfrm>
            <a:custGeom>
              <a:avLst/>
              <a:gdLst/>
              <a:ahLst/>
              <a:cxnLst/>
              <a:rect l="l" t="t" r="r" b="b"/>
              <a:pathLst>
                <a:path w="7689953" h="1318930">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1" name="Freeform 11"/>
            <p:cNvSpPr/>
            <p:nvPr/>
          </p:nvSpPr>
          <p:spPr>
            <a:xfrm rot="5400000">
              <a:off x="1325975" y="3185511"/>
              <a:ext cx="7689953" cy="1318930"/>
            </a:xfrm>
            <a:custGeom>
              <a:avLst/>
              <a:gdLst/>
              <a:ahLst/>
              <a:cxnLst/>
              <a:rect l="l" t="t" r="r" b="b"/>
              <a:pathLst>
                <a:path w="7689953" h="1318930">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2" name="Freeform 12"/>
            <p:cNvSpPr/>
            <p:nvPr/>
          </p:nvSpPr>
          <p:spPr>
            <a:xfrm rot="5400000">
              <a:off x="2202881" y="3185511"/>
              <a:ext cx="7689953" cy="1318930"/>
            </a:xfrm>
            <a:custGeom>
              <a:avLst/>
              <a:gdLst/>
              <a:ahLst/>
              <a:cxnLst/>
              <a:rect l="l" t="t" r="r" b="b"/>
              <a:pathLst>
                <a:path w="7689953" h="1318930">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grpSp>
      <p:grpSp>
        <p:nvGrpSpPr>
          <p:cNvPr id="13" name="Group 13"/>
          <p:cNvGrpSpPr/>
          <p:nvPr/>
        </p:nvGrpSpPr>
        <p:grpSpPr>
          <a:xfrm>
            <a:off x="13734622" y="4963893"/>
            <a:ext cx="5030492" cy="5767464"/>
            <a:chOff x="0" y="0"/>
            <a:chExt cx="6707323" cy="7689953"/>
          </a:xfrm>
        </p:grpSpPr>
        <p:sp>
          <p:nvSpPr>
            <p:cNvPr id="14" name="Freeform 14"/>
            <p:cNvSpPr/>
            <p:nvPr/>
          </p:nvSpPr>
          <p:spPr>
            <a:xfrm rot="5400000">
              <a:off x="-3185511" y="3185511"/>
              <a:ext cx="7689953" cy="1318930"/>
            </a:xfrm>
            <a:custGeom>
              <a:avLst/>
              <a:gdLst/>
              <a:ahLst/>
              <a:cxnLst/>
              <a:rect l="l" t="t" r="r" b="b"/>
              <a:pathLst>
                <a:path w="7689953" h="1318930">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5" name="Freeform 15"/>
            <p:cNvSpPr/>
            <p:nvPr/>
          </p:nvSpPr>
          <p:spPr>
            <a:xfrm rot="5400000">
              <a:off x="-2274068" y="3185511"/>
              <a:ext cx="7689953" cy="1318930"/>
            </a:xfrm>
            <a:custGeom>
              <a:avLst/>
              <a:gdLst/>
              <a:ahLst/>
              <a:cxnLst/>
              <a:rect l="l" t="t" r="r" b="b"/>
              <a:pathLst>
                <a:path w="7689953" h="1318930">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6" name="Freeform 16"/>
            <p:cNvSpPr/>
            <p:nvPr/>
          </p:nvSpPr>
          <p:spPr>
            <a:xfrm rot="5400000">
              <a:off x="-1362625" y="3185511"/>
              <a:ext cx="7689953" cy="1318930"/>
            </a:xfrm>
            <a:custGeom>
              <a:avLst/>
              <a:gdLst/>
              <a:ahLst/>
              <a:cxnLst/>
              <a:rect l="l" t="t" r="r" b="b"/>
              <a:pathLst>
                <a:path w="7689953" h="1318930">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7" name="Freeform 17"/>
            <p:cNvSpPr/>
            <p:nvPr/>
          </p:nvSpPr>
          <p:spPr>
            <a:xfrm rot="5400000">
              <a:off x="-496911" y="3185511"/>
              <a:ext cx="7689953" cy="1318930"/>
            </a:xfrm>
            <a:custGeom>
              <a:avLst/>
              <a:gdLst/>
              <a:ahLst/>
              <a:cxnLst/>
              <a:rect l="l" t="t" r="r" b="b"/>
              <a:pathLst>
                <a:path w="7689953" h="1318930">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8" name="Freeform 18"/>
            <p:cNvSpPr/>
            <p:nvPr/>
          </p:nvSpPr>
          <p:spPr>
            <a:xfrm rot="5400000">
              <a:off x="414532" y="3185511"/>
              <a:ext cx="7689953" cy="1318930"/>
            </a:xfrm>
            <a:custGeom>
              <a:avLst/>
              <a:gdLst/>
              <a:ahLst/>
              <a:cxnLst/>
              <a:rect l="l" t="t" r="r" b="b"/>
              <a:pathLst>
                <a:path w="7689953" h="1318930">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19" name="Freeform 19"/>
            <p:cNvSpPr/>
            <p:nvPr/>
          </p:nvSpPr>
          <p:spPr>
            <a:xfrm rot="5400000">
              <a:off x="1325975" y="3185511"/>
              <a:ext cx="7689953" cy="1318930"/>
            </a:xfrm>
            <a:custGeom>
              <a:avLst/>
              <a:gdLst/>
              <a:ahLst/>
              <a:cxnLst/>
              <a:rect l="l" t="t" r="r" b="b"/>
              <a:pathLst>
                <a:path w="7689953" h="1318930">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sp>
          <p:nvSpPr>
            <p:cNvPr id="20" name="Freeform 20"/>
            <p:cNvSpPr/>
            <p:nvPr/>
          </p:nvSpPr>
          <p:spPr>
            <a:xfrm rot="5400000">
              <a:off x="2202881" y="3185511"/>
              <a:ext cx="7689953" cy="1318930"/>
            </a:xfrm>
            <a:custGeom>
              <a:avLst/>
              <a:gdLst/>
              <a:ahLst/>
              <a:cxnLst/>
              <a:rect l="l" t="t" r="r" b="b"/>
              <a:pathLst>
                <a:path w="7689953" h="1318930">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a:stretch>
            </a:blipFill>
          </p:spPr>
        </p:sp>
      </p:grpSp>
      <p:sp>
        <p:nvSpPr>
          <p:cNvPr id="21" name="Freeform 21"/>
          <p:cNvSpPr/>
          <p:nvPr/>
        </p:nvSpPr>
        <p:spPr>
          <a:xfrm rot="1333342">
            <a:off x="15088103" y="3519962"/>
            <a:ext cx="2743519" cy="4206728"/>
          </a:xfrm>
          <a:custGeom>
            <a:avLst/>
            <a:gdLst/>
            <a:ahLst/>
            <a:cxnLst/>
            <a:rect l="l" t="t" r="r" b="b"/>
            <a:pathLst>
              <a:path w="2743519" h="4206728">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Freeform 22"/>
          <p:cNvSpPr/>
          <p:nvPr/>
        </p:nvSpPr>
        <p:spPr>
          <a:xfrm rot="-9657622">
            <a:off x="10721171" y="9172895"/>
            <a:ext cx="1179445" cy="1808482"/>
          </a:xfrm>
          <a:custGeom>
            <a:avLst/>
            <a:gdLst/>
            <a:ahLst/>
            <a:cxnLst/>
            <a:rect l="l" t="t" r="r" b="b"/>
            <a:pathLst>
              <a:path w="1179445" h="1808482">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23" name="Group 23"/>
          <p:cNvGrpSpPr/>
          <p:nvPr/>
        </p:nvGrpSpPr>
        <p:grpSpPr>
          <a:xfrm rot="-1440389">
            <a:off x="759596" y="702279"/>
            <a:ext cx="785670" cy="935733"/>
            <a:chOff x="0" y="0"/>
            <a:chExt cx="6350000" cy="7562850"/>
          </a:xfrm>
        </p:grpSpPr>
        <p:sp>
          <p:nvSpPr>
            <p:cNvPr id="24" name="Freeform 24"/>
            <p:cNvSpPr/>
            <p:nvPr/>
          </p:nvSpPr>
          <p:spPr>
            <a:xfrm>
              <a:off x="0" y="1925320"/>
              <a:ext cx="3175000" cy="5637530"/>
            </a:xfrm>
            <a:custGeom>
              <a:avLst/>
              <a:gdLst/>
              <a:ahLst/>
              <a:cxnLst/>
              <a:rect l="l" t="t" r="r" b="b"/>
              <a:pathLst>
                <a:path w="3175000" h="563753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id="25" name="Freeform 25"/>
            <p:cNvSpPr/>
            <p:nvPr/>
          </p:nvSpPr>
          <p:spPr>
            <a:xfrm>
              <a:off x="3175000" y="1925320"/>
              <a:ext cx="3175000" cy="5637530"/>
            </a:xfrm>
            <a:custGeom>
              <a:avLst/>
              <a:gdLst/>
              <a:ahLst/>
              <a:cxnLst/>
              <a:rect l="l" t="t" r="r" b="b"/>
              <a:pathLst>
                <a:path w="3175000" h="563753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id="26" name="Freeform 26"/>
            <p:cNvSpPr/>
            <p:nvPr/>
          </p:nvSpPr>
          <p:spPr>
            <a:xfrm>
              <a:off x="0" y="0"/>
              <a:ext cx="6350000" cy="3850640"/>
            </a:xfrm>
            <a:custGeom>
              <a:avLst/>
              <a:gdLst/>
              <a:ahLst/>
              <a:cxnLst/>
              <a:rect l="l" t="t" r="r" b="b"/>
              <a:pathLst>
                <a:path w="6350000" h="3850640">
                  <a:moveTo>
                    <a:pt x="3175000" y="3850640"/>
                  </a:moveTo>
                  <a:lnTo>
                    <a:pt x="0" y="1925320"/>
                  </a:lnTo>
                  <a:lnTo>
                    <a:pt x="3175000" y="0"/>
                  </a:lnTo>
                  <a:lnTo>
                    <a:pt x="6350000" y="1925320"/>
                  </a:lnTo>
                  <a:lnTo>
                    <a:pt x="3175000" y="3850640"/>
                  </a:lnTo>
                  <a:close/>
                </a:path>
              </a:pathLst>
            </a:custGeom>
            <a:solidFill>
              <a:srgbClr val="7A72BD"/>
            </a:solidFill>
          </p:spPr>
        </p:sp>
      </p:grpSp>
      <p:grpSp>
        <p:nvGrpSpPr>
          <p:cNvPr id="27" name="Group 27"/>
          <p:cNvGrpSpPr/>
          <p:nvPr/>
        </p:nvGrpSpPr>
        <p:grpSpPr>
          <a:xfrm rot="-1440389">
            <a:off x="15152108" y="2526003"/>
            <a:ext cx="1395075" cy="1661534"/>
            <a:chOff x="0" y="0"/>
            <a:chExt cx="6350000" cy="7562850"/>
          </a:xfrm>
        </p:grpSpPr>
        <p:sp>
          <p:nvSpPr>
            <p:cNvPr id="28" name="Freeform 28"/>
            <p:cNvSpPr/>
            <p:nvPr/>
          </p:nvSpPr>
          <p:spPr>
            <a:xfrm>
              <a:off x="0" y="1925320"/>
              <a:ext cx="3175000" cy="5637530"/>
            </a:xfrm>
            <a:custGeom>
              <a:avLst/>
              <a:gdLst/>
              <a:ahLst/>
              <a:cxnLst/>
              <a:rect l="l" t="t" r="r" b="b"/>
              <a:pathLst>
                <a:path w="3175000" h="563753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id="29" name="Freeform 29"/>
            <p:cNvSpPr/>
            <p:nvPr/>
          </p:nvSpPr>
          <p:spPr>
            <a:xfrm>
              <a:off x="3175000" y="1925320"/>
              <a:ext cx="3175000" cy="5637530"/>
            </a:xfrm>
            <a:custGeom>
              <a:avLst/>
              <a:gdLst/>
              <a:ahLst/>
              <a:cxnLst/>
              <a:rect l="l" t="t" r="r" b="b"/>
              <a:pathLst>
                <a:path w="3175000" h="563753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id="30" name="Freeform 30"/>
            <p:cNvSpPr/>
            <p:nvPr/>
          </p:nvSpPr>
          <p:spPr>
            <a:xfrm>
              <a:off x="0" y="0"/>
              <a:ext cx="6350000" cy="3850640"/>
            </a:xfrm>
            <a:custGeom>
              <a:avLst/>
              <a:gdLst/>
              <a:ahLst/>
              <a:cxnLst/>
              <a:rect l="l" t="t" r="r" b="b"/>
              <a:pathLst>
                <a:path w="6350000" h="385064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A72BD"/>
        </a:solidFill>
        <a:effectLst/>
      </p:bgPr>
    </p:bg>
    <p:spTree>
      <p:nvGrpSpPr>
        <p:cNvPr id="1" name=""/>
        <p:cNvGrpSpPr/>
        <p:nvPr/>
      </p:nvGrpSpPr>
      <p:grpSpPr>
        <a:xfrm>
          <a:off x="0" y="0"/>
          <a:ext cx="0" cy="0"/>
          <a:chOff x="0" y="0"/>
          <a:chExt cx="0" cy="0"/>
        </a:xfrm>
      </p:grpSpPr>
      <p:sp>
        <p:nvSpPr>
          <p:cNvPr id="2" name="Freeform 2"/>
          <p:cNvSpPr/>
          <p:nvPr/>
        </p:nvSpPr>
        <p:spPr>
          <a:xfrm rot="9388253">
            <a:off x="-476029" y="-223429"/>
            <a:ext cx="1436758" cy="2203029"/>
          </a:xfrm>
          <a:custGeom>
            <a:avLst/>
            <a:gdLst/>
            <a:ahLst/>
            <a:cxnLst/>
            <a:rect l="l" t="t" r="r" b="b"/>
            <a:pathLst>
              <a:path w="1436758" h="2203029">
                <a:moveTo>
                  <a:pt x="0" y="0"/>
                </a:moveTo>
                <a:lnTo>
                  <a:pt x="1436758" y="0"/>
                </a:lnTo>
                <a:lnTo>
                  <a:pt x="1436758" y="2203029"/>
                </a:lnTo>
                <a:lnTo>
                  <a:pt x="0" y="22030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5400000">
            <a:off x="16293841" y="8388867"/>
            <a:ext cx="3063493" cy="3512298"/>
            <a:chOff x="0" y="0"/>
            <a:chExt cx="4084658" cy="4683064"/>
          </a:xfrm>
        </p:grpSpPr>
        <p:sp>
          <p:nvSpPr>
            <p:cNvPr id="4" name="Freeform 4"/>
            <p:cNvSpPr/>
            <p:nvPr/>
          </p:nvSpPr>
          <p:spPr>
            <a:xfrm rot="5400000">
              <a:off x="-1939928"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a:stretch>
            </a:blipFill>
          </p:spPr>
        </p:sp>
        <p:sp>
          <p:nvSpPr>
            <p:cNvPr id="5" name="Freeform 5"/>
            <p:cNvSpPr/>
            <p:nvPr/>
          </p:nvSpPr>
          <p:spPr>
            <a:xfrm rot="5400000">
              <a:off x="-1384873"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a:stretch>
            </a:blipFill>
          </p:spPr>
        </p:sp>
        <p:sp>
          <p:nvSpPr>
            <p:cNvPr id="6" name="Freeform 6"/>
            <p:cNvSpPr/>
            <p:nvPr/>
          </p:nvSpPr>
          <p:spPr>
            <a:xfrm rot="5400000">
              <a:off x="-829818"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a:stretch>
            </a:blipFill>
          </p:spPr>
        </p:sp>
        <p:sp>
          <p:nvSpPr>
            <p:cNvPr id="7" name="Freeform 7"/>
            <p:cNvSpPr/>
            <p:nvPr/>
          </p:nvSpPr>
          <p:spPr>
            <a:xfrm rot="5400000">
              <a:off x="-302611"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a:stretch>
            </a:blipFill>
          </p:spPr>
        </p:sp>
        <p:sp>
          <p:nvSpPr>
            <p:cNvPr id="8" name="Freeform 8"/>
            <p:cNvSpPr/>
            <p:nvPr/>
          </p:nvSpPr>
          <p:spPr>
            <a:xfrm rot="5400000">
              <a:off x="252444"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a:stretch>
            </a:blipFill>
          </p:spPr>
        </p:sp>
        <p:sp>
          <p:nvSpPr>
            <p:cNvPr id="9" name="Freeform 9"/>
            <p:cNvSpPr/>
            <p:nvPr/>
          </p:nvSpPr>
          <p:spPr>
            <a:xfrm rot="5400000">
              <a:off x="807499" y="1939928"/>
              <a:ext cx="4683064" cy="803208"/>
            </a:xfrm>
            <a:custGeom>
              <a:avLst/>
              <a:gdLst/>
              <a:ahLst/>
              <a:cxnLst/>
              <a:rect l="l" t="t" r="r" b="b"/>
              <a:pathLst>
                <a:path w="4683064" h="803208">
                  <a:moveTo>
                    <a:pt x="0" y="0"/>
                  </a:moveTo>
                  <a:lnTo>
                    <a:pt x="4683064" y="0"/>
                  </a:lnTo>
                  <a:lnTo>
                    <a:pt x="4683064"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a:stretch>
            </a:blipFill>
          </p:spPr>
        </p:sp>
        <p:sp>
          <p:nvSpPr>
            <p:cNvPr id="10" name="Freeform 10"/>
            <p:cNvSpPr/>
            <p:nvPr/>
          </p:nvSpPr>
          <p:spPr>
            <a:xfrm rot="5400000">
              <a:off x="1341521" y="1939928"/>
              <a:ext cx="4683064" cy="803208"/>
            </a:xfrm>
            <a:custGeom>
              <a:avLst/>
              <a:gdLst/>
              <a:ahLst/>
              <a:cxnLst/>
              <a:rect l="l" t="t" r="r" b="b"/>
              <a:pathLst>
                <a:path w="4683064" h="803208">
                  <a:moveTo>
                    <a:pt x="0" y="0"/>
                  </a:moveTo>
                  <a:lnTo>
                    <a:pt x="4683065" y="0"/>
                  </a:lnTo>
                  <a:lnTo>
                    <a:pt x="4683065"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a:stretch>
            </a:blipFill>
          </p:spPr>
        </p:sp>
      </p:grpSp>
      <p:grpSp>
        <p:nvGrpSpPr>
          <p:cNvPr id="11" name="Group 11"/>
          <p:cNvGrpSpPr/>
          <p:nvPr/>
        </p:nvGrpSpPr>
        <p:grpSpPr>
          <a:xfrm rot="8545715">
            <a:off x="16719950" y="9189789"/>
            <a:ext cx="1078700" cy="1284732"/>
            <a:chOff x="0" y="0"/>
            <a:chExt cx="6350000" cy="7562850"/>
          </a:xfrm>
        </p:grpSpPr>
        <p:sp>
          <p:nvSpPr>
            <p:cNvPr id="12" name="Freeform 12"/>
            <p:cNvSpPr/>
            <p:nvPr/>
          </p:nvSpPr>
          <p:spPr>
            <a:xfrm>
              <a:off x="0" y="1925320"/>
              <a:ext cx="3175000" cy="5637530"/>
            </a:xfrm>
            <a:custGeom>
              <a:avLst/>
              <a:gdLst/>
              <a:ahLst/>
              <a:cxnLst/>
              <a:rect l="l" t="t" r="r" b="b"/>
              <a:pathLst>
                <a:path w="3175000" h="563753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id="13" name="Freeform 13"/>
            <p:cNvSpPr/>
            <p:nvPr/>
          </p:nvSpPr>
          <p:spPr>
            <a:xfrm>
              <a:off x="3175000" y="1925320"/>
              <a:ext cx="3175000" cy="5637530"/>
            </a:xfrm>
            <a:custGeom>
              <a:avLst/>
              <a:gdLst/>
              <a:ahLst/>
              <a:cxnLst/>
              <a:rect l="l" t="t" r="r" b="b"/>
              <a:pathLst>
                <a:path w="3175000" h="563753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id="14" name="Freeform 14"/>
            <p:cNvSpPr/>
            <p:nvPr/>
          </p:nvSpPr>
          <p:spPr>
            <a:xfrm>
              <a:off x="0" y="0"/>
              <a:ext cx="6350000" cy="3850640"/>
            </a:xfrm>
            <a:custGeom>
              <a:avLst/>
              <a:gdLst/>
              <a:ahLst/>
              <a:cxnLst/>
              <a:rect l="l" t="t" r="r" b="b"/>
              <a:pathLst>
                <a:path w="6350000" h="3850640">
                  <a:moveTo>
                    <a:pt x="3175000" y="3850640"/>
                  </a:moveTo>
                  <a:lnTo>
                    <a:pt x="0" y="1925320"/>
                  </a:lnTo>
                  <a:lnTo>
                    <a:pt x="3175000" y="0"/>
                  </a:lnTo>
                  <a:lnTo>
                    <a:pt x="6350000" y="1925320"/>
                  </a:lnTo>
                  <a:lnTo>
                    <a:pt x="3175000" y="3850640"/>
                  </a:lnTo>
                  <a:close/>
                </a:path>
              </a:pathLst>
            </a:custGeom>
            <a:solidFill>
              <a:srgbClr val="7A72BD"/>
            </a:solidFill>
          </p:spPr>
        </p:sp>
      </p:grpSp>
      <p:grpSp>
        <p:nvGrpSpPr>
          <p:cNvPr id="15" name="Group 15"/>
          <p:cNvGrpSpPr/>
          <p:nvPr/>
        </p:nvGrpSpPr>
        <p:grpSpPr>
          <a:xfrm rot="-1440389">
            <a:off x="1185066" y="119350"/>
            <a:ext cx="785670" cy="935733"/>
            <a:chOff x="0" y="0"/>
            <a:chExt cx="6350000" cy="7562850"/>
          </a:xfrm>
        </p:grpSpPr>
        <p:sp>
          <p:nvSpPr>
            <p:cNvPr id="16" name="Freeform 16"/>
            <p:cNvSpPr/>
            <p:nvPr/>
          </p:nvSpPr>
          <p:spPr>
            <a:xfrm>
              <a:off x="0" y="1925320"/>
              <a:ext cx="3175000" cy="5637530"/>
            </a:xfrm>
            <a:custGeom>
              <a:avLst/>
              <a:gdLst/>
              <a:ahLst/>
              <a:cxnLst/>
              <a:rect l="l" t="t" r="r" b="b"/>
              <a:pathLst>
                <a:path w="3175000" h="563753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id="17" name="Freeform 17"/>
            <p:cNvSpPr/>
            <p:nvPr/>
          </p:nvSpPr>
          <p:spPr>
            <a:xfrm>
              <a:off x="3175000" y="1925320"/>
              <a:ext cx="3175000" cy="5637530"/>
            </a:xfrm>
            <a:custGeom>
              <a:avLst/>
              <a:gdLst/>
              <a:ahLst/>
              <a:cxnLst/>
              <a:rect l="l" t="t" r="r" b="b"/>
              <a:pathLst>
                <a:path w="3175000" h="563753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id="18" name="Freeform 18"/>
            <p:cNvSpPr/>
            <p:nvPr/>
          </p:nvSpPr>
          <p:spPr>
            <a:xfrm>
              <a:off x="0" y="0"/>
              <a:ext cx="6350000" cy="3850640"/>
            </a:xfrm>
            <a:custGeom>
              <a:avLst/>
              <a:gdLst/>
              <a:ahLst/>
              <a:cxnLst/>
              <a:rect l="l" t="t" r="r" b="b"/>
              <a:pathLst>
                <a:path w="6350000" h="3850640">
                  <a:moveTo>
                    <a:pt x="3175000" y="3850640"/>
                  </a:moveTo>
                  <a:lnTo>
                    <a:pt x="0" y="1925320"/>
                  </a:lnTo>
                  <a:lnTo>
                    <a:pt x="3175000" y="0"/>
                  </a:lnTo>
                  <a:lnTo>
                    <a:pt x="6350000" y="1925320"/>
                  </a:lnTo>
                  <a:lnTo>
                    <a:pt x="3175000" y="3850640"/>
                  </a:lnTo>
                  <a:close/>
                </a:path>
              </a:pathLst>
            </a:custGeom>
            <a:solidFill>
              <a:srgbClr val="7A72BD"/>
            </a:solidFill>
          </p:spPr>
        </p:sp>
      </p:grpSp>
      <p:sp>
        <p:nvSpPr>
          <p:cNvPr id="19" name="Freeform 19"/>
          <p:cNvSpPr/>
          <p:nvPr/>
        </p:nvSpPr>
        <p:spPr>
          <a:xfrm>
            <a:off x="408687" y="587217"/>
            <a:ext cx="8735313" cy="4957290"/>
          </a:xfrm>
          <a:custGeom>
            <a:avLst/>
            <a:gdLst/>
            <a:ahLst/>
            <a:cxnLst/>
            <a:rect l="l" t="t" r="r" b="b"/>
            <a:pathLst>
              <a:path w="8735313" h="4957290">
                <a:moveTo>
                  <a:pt x="0" y="0"/>
                </a:moveTo>
                <a:lnTo>
                  <a:pt x="8735313" y="0"/>
                </a:lnTo>
                <a:lnTo>
                  <a:pt x="8735313" y="4957290"/>
                </a:lnTo>
                <a:lnTo>
                  <a:pt x="0" y="4957290"/>
                </a:lnTo>
                <a:lnTo>
                  <a:pt x="0" y="0"/>
                </a:lnTo>
                <a:close/>
              </a:path>
            </a:pathLst>
          </a:custGeom>
          <a:blipFill>
            <a:blip r:embed="rId6"/>
            <a:stretch>
              <a:fillRect/>
            </a:stretch>
          </a:blipFill>
        </p:spPr>
      </p:sp>
      <p:sp>
        <p:nvSpPr>
          <p:cNvPr id="20" name="Freeform 20"/>
          <p:cNvSpPr/>
          <p:nvPr/>
        </p:nvSpPr>
        <p:spPr>
          <a:xfrm>
            <a:off x="10185549" y="801094"/>
            <a:ext cx="7073751" cy="4529536"/>
          </a:xfrm>
          <a:custGeom>
            <a:avLst/>
            <a:gdLst/>
            <a:ahLst/>
            <a:cxnLst/>
            <a:rect l="l" t="t" r="r" b="b"/>
            <a:pathLst>
              <a:path w="7073751" h="4529536">
                <a:moveTo>
                  <a:pt x="0" y="0"/>
                </a:moveTo>
                <a:lnTo>
                  <a:pt x="7073751" y="0"/>
                </a:lnTo>
                <a:lnTo>
                  <a:pt x="7073751" y="4529536"/>
                </a:lnTo>
                <a:lnTo>
                  <a:pt x="0" y="4529536"/>
                </a:lnTo>
                <a:lnTo>
                  <a:pt x="0" y="0"/>
                </a:lnTo>
                <a:close/>
              </a:path>
            </a:pathLst>
          </a:custGeom>
          <a:blipFill>
            <a:blip r:embed="rId7"/>
            <a:stretch>
              <a:fillRect/>
            </a:stretch>
          </a:blipFill>
        </p:spPr>
      </p:sp>
      <p:sp>
        <p:nvSpPr>
          <p:cNvPr id="21" name="TextBox 21"/>
          <p:cNvSpPr txBox="1"/>
          <p:nvPr/>
        </p:nvSpPr>
        <p:spPr>
          <a:xfrm>
            <a:off x="9253933" y="1105853"/>
            <a:ext cx="8005367" cy="1457325"/>
          </a:xfrm>
          <a:prstGeom prst="rect">
            <a:avLst/>
          </a:prstGeom>
        </p:spPr>
        <p:txBody>
          <a:bodyPr lIns="0" tIns="0" rIns="0" bIns="0" rtlCol="0" anchor="t">
            <a:spAutoFit/>
          </a:bodyPr>
          <a:lstStyle/>
          <a:p>
            <a:pPr algn="r">
              <a:lnSpc>
                <a:spcPts val="11519"/>
              </a:lnSpc>
            </a:pPr>
            <a:endParaRPr/>
          </a:p>
        </p:txBody>
      </p:sp>
      <p:sp>
        <p:nvSpPr>
          <p:cNvPr id="22" name="TextBox 22"/>
          <p:cNvSpPr txBox="1"/>
          <p:nvPr/>
        </p:nvSpPr>
        <p:spPr>
          <a:xfrm>
            <a:off x="4776343" y="6803205"/>
            <a:ext cx="10248235" cy="2647950"/>
          </a:xfrm>
          <a:prstGeom prst="rect">
            <a:avLst/>
          </a:prstGeom>
        </p:spPr>
        <p:txBody>
          <a:bodyPr lIns="0" tIns="0" rIns="0" bIns="0" rtlCol="0" anchor="t">
            <a:spAutoFit/>
          </a:bodyPr>
          <a:lstStyle/>
          <a:p>
            <a:pPr algn="l">
              <a:lnSpc>
                <a:spcPts val="3000"/>
              </a:lnSpc>
            </a:pPr>
            <a:r>
              <a:rPr lang="en-US" sz="2000">
                <a:solidFill>
                  <a:srgbClr val="FFF7E7"/>
                </a:solidFill>
                <a:latin typeface="Poppins Light"/>
              </a:rPr>
              <a:t>Based on the annual report from NOAA’s Global Monitoring Lab, the global average atmospheric carbon dioxide concentration was 419.3 parts per million (ppm) in 2023, setting a new record high. The increase from 2022 to 2023 was 2.8 ppm, marking the 12th consecutive year with an increase of more than 2 ppm. At Mauna Loa Observatory in Hawaii, where the modern carbon dioxide record began in 1958, the annual average carbon dioxide concentration in 2023 was 421.08 ppm.</a:t>
            </a:r>
          </a:p>
          <a:p>
            <a:pPr algn="l">
              <a:lnSpc>
                <a:spcPts val="3000"/>
              </a:lnSpc>
            </a:pPr>
            <a:endParaRPr lang="en-US" sz="2000">
              <a:solidFill>
                <a:srgbClr val="FFF7E7"/>
              </a:solidFill>
              <a:latin typeface="Poppins Ligh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D0D7752B3C5CC4DB694144A14E6CD41" ma:contentTypeVersion="10" ma:contentTypeDescription="Create a new document." ma:contentTypeScope="" ma:versionID="1dfa8e6761889603e0b8d9da974da004">
  <xsd:schema xmlns:xsd="http://www.w3.org/2001/XMLSchema" xmlns:xs="http://www.w3.org/2001/XMLSchema" xmlns:p="http://schemas.microsoft.com/office/2006/metadata/properties" xmlns:ns2="0e903c13-ea2f-4765-ac6b-4e9f31d4eb5b" xmlns:ns3="cd814068-3fc7-4f0b-86aa-836247230d2b" targetNamespace="http://schemas.microsoft.com/office/2006/metadata/properties" ma:root="true" ma:fieldsID="8a7edbd346d078fa140bb683993e8115" ns2:_="" ns3:_="">
    <xsd:import namespace="0e903c13-ea2f-4765-ac6b-4e9f31d4eb5b"/>
    <xsd:import namespace="cd814068-3fc7-4f0b-86aa-836247230d2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903c13-ea2f-4765-ac6b-4e9f31d4eb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814068-3fc7-4f0b-86aa-836247230d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379BDA-EBB2-4858-AE63-2F257F915C45}">
  <ds:schemaRefs>
    <ds:schemaRef ds:uri="http://schemas.microsoft.com/sharepoint/v3/contenttype/forms"/>
  </ds:schemaRefs>
</ds:datastoreItem>
</file>

<file path=customXml/itemProps2.xml><?xml version="1.0" encoding="utf-8"?>
<ds:datastoreItem xmlns:ds="http://schemas.openxmlformats.org/officeDocument/2006/customXml" ds:itemID="{BC8DAC47-9FB1-4E1F-BB4F-6EADA7808DB9}"/>
</file>

<file path=customXml/itemProps3.xml><?xml version="1.0" encoding="utf-8"?>
<ds:datastoreItem xmlns:ds="http://schemas.openxmlformats.org/officeDocument/2006/customXml" ds:itemID="{9191DDB2-2D4D-4CE6-A2EF-0EDC6122BBF7}"/>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W1 Lecture 1</dc:title>
  <cp:lastModifiedBy>Shourya Goyal</cp:lastModifiedBy>
  <cp:revision>2</cp:revision>
  <dcterms:created xsi:type="dcterms:W3CDTF">2006-08-16T00:00:00Z</dcterms:created>
  <dcterms:modified xsi:type="dcterms:W3CDTF">2024-07-02T05:22:01Z</dcterms:modified>
  <dc:identifier>DAGIGi1K-SA</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0x0101009D0D7752B3C5CC4DB694144A14E6CD41</vt:lpwstr>
  </property>
</Properties>
</file>