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Medium" charset="1" panose="00000600000000000000"/>
      <p:regular r:id="rId17"/>
    </p:embeddedFont>
    <p:embeddedFont>
      <p:font typeface="Poppins Light" charset="1" panose="02000000000000000000"/>
      <p:regular r:id="rId18"/>
    </p:embeddedFont>
    <p:embeddedFont>
      <p:font typeface="Poppins Light Bold" charset="1" panose="02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18.fntdata"/><Relationship Id="rId8" Type="http://schemas.openxmlformats.org/officeDocument/2006/relationships/slide" Target="slides/slide3.xml"/><Relationship Id="rId3" Type="http://schemas.openxmlformats.org/officeDocument/2006/relationships/viewProps" Target="viewProps.xml"/><Relationship Id="rId21" Type="http://schemas.openxmlformats.org/officeDocument/2006/relationships/customXml" Target="../customXml/item2.xml"/><Relationship Id="rId12" Type="http://schemas.openxmlformats.org/officeDocument/2006/relationships/slide" Target="slides/slide7.xml"/><Relationship Id="rId17" Type="http://schemas.openxmlformats.org/officeDocument/2006/relationships/font" Target="fonts/font17.fntdata"/><Relationship Id="rId7" Type="http://schemas.openxmlformats.org/officeDocument/2006/relationships/slide" Target="slides/slide2.xml"/><Relationship Id="rId16" Type="http://schemas.openxmlformats.org/officeDocument/2006/relationships/font" Target="fonts/font16.fntdata"/><Relationship Id="rId2"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11" Type="http://schemas.openxmlformats.org/officeDocument/2006/relationships/slide" Target="slides/slide6.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font" Target="fonts/font19.fntdata"/><Relationship Id="rId14" Type="http://schemas.openxmlformats.org/officeDocument/2006/relationships/slide" Target="slides/slide9.xml"/><Relationship Id="rId4" Type="http://schemas.openxmlformats.org/officeDocument/2006/relationships/theme" Target="theme/theme1.xml"/><Relationship Id="rId9" Type="http://schemas.openxmlformats.org/officeDocument/2006/relationships/slide" Target="slides/slide4.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4.jpeg" Type="http://schemas.openxmlformats.org/officeDocument/2006/relationships/image"/><Relationship Id="rId7"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028700" y="4194779"/>
            <a:ext cx="11906250" cy="17240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rPr>
              <a:t>WEEK 1</a:t>
            </a:r>
          </a:p>
        </p:txBody>
      </p:sp>
      <p:sp>
        <p:nvSpPr>
          <p:cNvPr name="TextBox 3" id="3"/>
          <p:cNvSpPr txBox="true"/>
          <p:nvPr/>
        </p:nvSpPr>
        <p:spPr>
          <a:xfrm rot="0">
            <a:off x="1028700" y="3118516"/>
            <a:ext cx="11906250" cy="611505"/>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rPr>
              <a:t>CARBON CAPTURE</a:t>
            </a:r>
          </a:p>
        </p:txBody>
      </p:sp>
      <p:sp>
        <p:nvSpPr>
          <p:cNvPr name="TextBox 4" id="4"/>
          <p:cNvSpPr txBox="true"/>
          <p:nvPr/>
        </p:nvSpPr>
        <p:spPr>
          <a:xfrm rot="0">
            <a:off x="1028700" y="5856892"/>
            <a:ext cx="11906250" cy="1223486"/>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rPr>
              <a:t>Different Types of Carbon Capture Technology and processes.</a:t>
            </a:r>
          </a:p>
        </p:txBody>
      </p:sp>
      <p:grpSp>
        <p:nvGrpSpPr>
          <p:cNvPr name="Group 5" id="5"/>
          <p:cNvGrpSpPr/>
          <p:nvPr/>
        </p:nvGrpSpPr>
        <p:grpSpPr>
          <a:xfrm rot="5400000">
            <a:off x="11512981" y="2149836"/>
            <a:ext cx="5566072" cy="954656"/>
            <a:chOff x="0" y="0"/>
            <a:chExt cx="7421429" cy="1272875"/>
          </a:xfrm>
        </p:grpSpPr>
        <p:sp>
          <p:nvSpPr>
            <p:cNvPr name="Freeform 6" id="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7" id="7"/>
          <p:cNvGrpSpPr/>
          <p:nvPr/>
        </p:nvGrpSpPr>
        <p:grpSpPr>
          <a:xfrm rot="5400000">
            <a:off x="12172693" y="2149836"/>
            <a:ext cx="5566072" cy="954656"/>
            <a:chOff x="0" y="0"/>
            <a:chExt cx="7421429" cy="1272875"/>
          </a:xfrm>
        </p:grpSpPr>
        <p:sp>
          <p:nvSpPr>
            <p:cNvPr name="Freeform 8" id="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9" id="9"/>
          <p:cNvGrpSpPr/>
          <p:nvPr/>
        </p:nvGrpSpPr>
        <p:grpSpPr>
          <a:xfrm rot="5400000">
            <a:off x="12832406" y="2149836"/>
            <a:ext cx="5566072" cy="954656"/>
            <a:chOff x="0" y="0"/>
            <a:chExt cx="7421429" cy="1272875"/>
          </a:xfrm>
        </p:grpSpPr>
        <p:sp>
          <p:nvSpPr>
            <p:cNvPr name="Freeform 10" id="1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1" id="11"/>
          <p:cNvGrpSpPr/>
          <p:nvPr/>
        </p:nvGrpSpPr>
        <p:grpSpPr>
          <a:xfrm rot="5400000">
            <a:off x="13459019" y="2149836"/>
            <a:ext cx="5566072" cy="954656"/>
            <a:chOff x="0" y="0"/>
            <a:chExt cx="7421429" cy="1272875"/>
          </a:xfrm>
        </p:grpSpPr>
        <p:sp>
          <p:nvSpPr>
            <p:cNvPr name="Freeform 12" id="1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3" id="13"/>
          <p:cNvGrpSpPr/>
          <p:nvPr/>
        </p:nvGrpSpPr>
        <p:grpSpPr>
          <a:xfrm rot="5400000">
            <a:off x="14118732" y="2149836"/>
            <a:ext cx="5566072" cy="954656"/>
            <a:chOff x="0" y="0"/>
            <a:chExt cx="7421429" cy="1272875"/>
          </a:xfrm>
        </p:grpSpPr>
        <p:sp>
          <p:nvSpPr>
            <p:cNvPr name="Freeform 14" id="1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5" id="15"/>
          <p:cNvGrpSpPr/>
          <p:nvPr/>
        </p:nvGrpSpPr>
        <p:grpSpPr>
          <a:xfrm rot="5400000">
            <a:off x="14778445" y="2149836"/>
            <a:ext cx="5566072" cy="954656"/>
            <a:chOff x="0" y="0"/>
            <a:chExt cx="7421429" cy="1272875"/>
          </a:xfrm>
        </p:grpSpPr>
        <p:sp>
          <p:nvSpPr>
            <p:cNvPr name="Freeform 16" id="1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7" id="17"/>
          <p:cNvGrpSpPr/>
          <p:nvPr/>
        </p:nvGrpSpPr>
        <p:grpSpPr>
          <a:xfrm rot="5400000">
            <a:off x="15413160" y="2149836"/>
            <a:ext cx="5566072" cy="954656"/>
            <a:chOff x="0" y="0"/>
            <a:chExt cx="7421429" cy="1272875"/>
          </a:xfrm>
        </p:grpSpPr>
        <p:sp>
          <p:nvSpPr>
            <p:cNvPr name="Freeform 18" id="1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9" id="19"/>
          <p:cNvGrpSpPr/>
          <p:nvPr/>
        </p:nvGrpSpPr>
        <p:grpSpPr>
          <a:xfrm rot="5400000">
            <a:off x="11551081" y="7792108"/>
            <a:ext cx="5566072" cy="954656"/>
            <a:chOff x="0" y="0"/>
            <a:chExt cx="7421429" cy="1272875"/>
          </a:xfrm>
        </p:grpSpPr>
        <p:sp>
          <p:nvSpPr>
            <p:cNvPr name="Freeform 20" id="2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1" id="21"/>
          <p:cNvGrpSpPr/>
          <p:nvPr/>
        </p:nvGrpSpPr>
        <p:grpSpPr>
          <a:xfrm rot="5400000">
            <a:off x="12210793" y="7792108"/>
            <a:ext cx="5566072" cy="954656"/>
            <a:chOff x="0" y="0"/>
            <a:chExt cx="7421429" cy="1272875"/>
          </a:xfrm>
        </p:grpSpPr>
        <p:sp>
          <p:nvSpPr>
            <p:cNvPr name="Freeform 22" id="2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3" id="23"/>
          <p:cNvGrpSpPr/>
          <p:nvPr/>
        </p:nvGrpSpPr>
        <p:grpSpPr>
          <a:xfrm rot="5400000">
            <a:off x="12870506" y="7792108"/>
            <a:ext cx="5566072" cy="954656"/>
            <a:chOff x="0" y="0"/>
            <a:chExt cx="7421429" cy="1272875"/>
          </a:xfrm>
        </p:grpSpPr>
        <p:sp>
          <p:nvSpPr>
            <p:cNvPr name="Freeform 24" id="2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5" id="25"/>
          <p:cNvGrpSpPr/>
          <p:nvPr/>
        </p:nvGrpSpPr>
        <p:grpSpPr>
          <a:xfrm rot="5400000">
            <a:off x="13497119" y="7792108"/>
            <a:ext cx="5566072" cy="954656"/>
            <a:chOff x="0" y="0"/>
            <a:chExt cx="7421429" cy="1272875"/>
          </a:xfrm>
        </p:grpSpPr>
        <p:sp>
          <p:nvSpPr>
            <p:cNvPr name="Freeform 26" id="2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7" id="27"/>
          <p:cNvGrpSpPr/>
          <p:nvPr/>
        </p:nvGrpSpPr>
        <p:grpSpPr>
          <a:xfrm rot="5400000">
            <a:off x="14156832" y="7792108"/>
            <a:ext cx="5566072" cy="954656"/>
            <a:chOff x="0" y="0"/>
            <a:chExt cx="7421429" cy="1272875"/>
          </a:xfrm>
        </p:grpSpPr>
        <p:sp>
          <p:nvSpPr>
            <p:cNvPr name="Freeform 28" id="2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9" id="29"/>
          <p:cNvGrpSpPr/>
          <p:nvPr/>
        </p:nvGrpSpPr>
        <p:grpSpPr>
          <a:xfrm rot="5400000">
            <a:off x="14816545" y="7792108"/>
            <a:ext cx="5566072" cy="954656"/>
            <a:chOff x="0" y="0"/>
            <a:chExt cx="7421429" cy="1272875"/>
          </a:xfrm>
        </p:grpSpPr>
        <p:sp>
          <p:nvSpPr>
            <p:cNvPr name="Freeform 30" id="3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1" id="31"/>
          <p:cNvGrpSpPr/>
          <p:nvPr/>
        </p:nvGrpSpPr>
        <p:grpSpPr>
          <a:xfrm rot="5400000">
            <a:off x="15451260" y="7792108"/>
            <a:ext cx="5566072" cy="954656"/>
            <a:chOff x="0" y="0"/>
            <a:chExt cx="7421429" cy="1272875"/>
          </a:xfrm>
        </p:grpSpPr>
        <p:sp>
          <p:nvSpPr>
            <p:cNvPr name="Freeform 32" id="3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3" id="33"/>
          <p:cNvGrpSpPr/>
          <p:nvPr/>
        </p:nvGrpSpPr>
        <p:grpSpPr>
          <a:xfrm rot="1333342">
            <a:off x="15261712" y="3596330"/>
            <a:ext cx="2287306" cy="3507202"/>
            <a:chOff x="0" y="0"/>
            <a:chExt cx="3049741" cy="4676269"/>
          </a:xfrm>
        </p:grpSpPr>
        <p:sp>
          <p:nvSpPr>
            <p:cNvPr name="Freeform 34" id="34"/>
            <p:cNvSpPr/>
            <p:nvPr/>
          </p:nvSpPr>
          <p:spPr>
            <a:xfrm flipH="false" flipV="false" rot="0">
              <a:off x="0" y="0"/>
              <a:ext cx="3049778" cy="4676267"/>
            </a:xfrm>
            <a:custGeom>
              <a:avLst/>
              <a:gdLst/>
              <a:ahLst/>
              <a:cxnLst/>
              <a:rect r="r" b="b" t="t" l="l"/>
              <a:pathLst>
                <a:path h="4676267" w="3049778">
                  <a:moveTo>
                    <a:pt x="0" y="0"/>
                  </a:moveTo>
                  <a:lnTo>
                    <a:pt x="3049778" y="0"/>
                  </a:lnTo>
                  <a:lnTo>
                    <a:pt x="3049778" y="4676267"/>
                  </a:lnTo>
                  <a:lnTo>
                    <a:pt x="0" y="4676267"/>
                  </a:lnTo>
                  <a:lnTo>
                    <a:pt x="0" y="0"/>
                  </a:lnTo>
                  <a:close/>
                </a:path>
              </a:pathLst>
            </a:custGeom>
            <a:blipFill>
              <a:blip r:embed="rId3"/>
              <a:stretch>
                <a:fillRect l="-72" t="0" r="-71" b="0"/>
              </a:stretch>
            </a:blipFill>
          </p:spPr>
        </p:sp>
      </p:grpSp>
      <p:grpSp>
        <p:nvGrpSpPr>
          <p:cNvPr name="Group 35" id="35"/>
          <p:cNvGrpSpPr/>
          <p:nvPr/>
        </p:nvGrpSpPr>
        <p:grpSpPr>
          <a:xfrm rot="-9313530">
            <a:off x="7167804" y="-282397"/>
            <a:ext cx="1008717" cy="1546700"/>
            <a:chOff x="0" y="0"/>
            <a:chExt cx="1344956" cy="2062267"/>
          </a:xfrm>
        </p:grpSpPr>
        <p:sp>
          <p:nvSpPr>
            <p:cNvPr name="Freeform 36" id="36"/>
            <p:cNvSpPr/>
            <p:nvPr/>
          </p:nvSpPr>
          <p:spPr>
            <a:xfrm flipH="false" flipV="false" rot="0">
              <a:off x="0" y="0"/>
              <a:ext cx="1344930" cy="2062226"/>
            </a:xfrm>
            <a:custGeom>
              <a:avLst/>
              <a:gdLst/>
              <a:ahLst/>
              <a:cxnLst/>
              <a:rect r="r" b="b" t="t" l="l"/>
              <a:pathLst>
                <a:path h="2062226" w="1344930">
                  <a:moveTo>
                    <a:pt x="0" y="0"/>
                  </a:moveTo>
                  <a:lnTo>
                    <a:pt x="1344930" y="0"/>
                  </a:lnTo>
                  <a:lnTo>
                    <a:pt x="1344930" y="2062226"/>
                  </a:lnTo>
                  <a:lnTo>
                    <a:pt x="0" y="2062226"/>
                  </a:lnTo>
                  <a:lnTo>
                    <a:pt x="0" y="0"/>
                  </a:lnTo>
                  <a:close/>
                </a:path>
              </a:pathLst>
            </a:custGeom>
            <a:blipFill>
              <a:blip r:embed="rId3"/>
              <a:stretch>
                <a:fillRect l="0" t="-143" r="-1" b="-145"/>
              </a:stretch>
            </a:blipFill>
          </p:spPr>
        </p:sp>
      </p:grpSp>
      <p:sp>
        <p:nvSpPr>
          <p:cNvPr name="Freeform 37" id="37"/>
          <p:cNvSpPr/>
          <p:nvPr/>
        </p:nvSpPr>
        <p:spPr>
          <a:xfrm flipH="false" flipV="false" rot="0">
            <a:off x="15050890" y="2160161"/>
            <a:ext cx="2126108" cy="2273275"/>
          </a:xfrm>
          <a:custGeom>
            <a:avLst/>
            <a:gdLst/>
            <a:ahLst/>
            <a:cxnLst/>
            <a:rect r="r" b="b" t="t" l="l"/>
            <a:pathLst>
              <a:path h="2273275" w="2126108">
                <a:moveTo>
                  <a:pt x="0" y="0"/>
                </a:moveTo>
                <a:lnTo>
                  <a:pt x="2126107" y="0"/>
                </a:lnTo>
                <a:lnTo>
                  <a:pt x="2126107" y="2273276"/>
                </a:lnTo>
                <a:lnTo>
                  <a:pt x="0" y="2273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545144" y="9236552"/>
            <a:ext cx="1455040" cy="1525038"/>
          </a:xfrm>
          <a:custGeom>
            <a:avLst/>
            <a:gdLst/>
            <a:ahLst/>
            <a:cxnLst/>
            <a:rect r="r" b="b" t="t" l="l"/>
            <a:pathLst>
              <a:path h="1525038" w="1455040">
                <a:moveTo>
                  <a:pt x="0" y="0"/>
                </a:moveTo>
                <a:lnTo>
                  <a:pt x="1455039" y="0"/>
                </a:lnTo>
                <a:lnTo>
                  <a:pt x="1455039" y="1525038"/>
                </a:lnTo>
                <a:lnTo>
                  <a:pt x="0" y="1525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5400000">
            <a:off x="-760019" y="199785"/>
            <a:ext cx="3657374" cy="4193183"/>
            <a:chOff x="0" y="0"/>
            <a:chExt cx="4876498" cy="5590911"/>
          </a:xfrm>
        </p:grpSpPr>
        <p:sp>
          <p:nvSpPr>
            <p:cNvPr name="Freeform 3" id="3"/>
            <p:cNvSpPr/>
            <p:nvPr/>
          </p:nvSpPr>
          <p:spPr>
            <a:xfrm flipH="false" flipV="false" rot="5400000">
              <a:off x="-2315997"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653341"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990684"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61275"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301382"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964038"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601585"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2002829" y="1867691"/>
            <a:ext cx="14282342" cy="7516495"/>
            <a:chOff x="0" y="0"/>
            <a:chExt cx="19043123" cy="10021993"/>
          </a:xfrm>
        </p:grpSpPr>
        <p:sp>
          <p:nvSpPr>
            <p:cNvPr name="TextBox 11" id="11"/>
            <p:cNvSpPr txBox="true"/>
            <p:nvPr/>
          </p:nvSpPr>
          <p:spPr>
            <a:xfrm rot="0">
              <a:off x="0" y="466725"/>
              <a:ext cx="19043123" cy="8838142"/>
            </a:xfrm>
            <a:prstGeom prst="rect">
              <a:avLst/>
            </a:prstGeom>
          </p:spPr>
          <p:txBody>
            <a:bodyPr anchor="t" rtlCol="false" tIns="0" lIns="0" bIns="0" rIns="0">
              <a:spAutoFit/>
            </a:bodyPr>
            <a:lstStyle/>
            <a:p>
              <a:pPr algn="ctr">
                <a:lnSpc>
                  <a:spcPts val="25000"/>
                </a:lnSpc>
              </a:pPr>
              <a:r>
                <a:rPr lang="en-US" sz="25000" spc="-250">
                  <a:solidFill>
                    <a:srgbClr val="FDE9FF"/>
                  </a:solidFill>
                  <a:latin typeface="Poppins Bold"/>
                </a:rPr>
                <a:t>THANK YOU</a:t>
              </a:r>
            </a:p>
          </p:txBody>
        </p:sp>
        <p:sp>
          <p:nvSpPr>
            <p:cNvPr name="TextBox 12" id="12"/>
            <p:cNvSpPr txBox="true"/>
            <p:nvPr/>
          </p:nvSpPr>
          <p:spPr>
            <a:xfrm rot="0">
              <a:off x="2533650" y="9314392"/>
              <a:ext cx="13975823" cy="707602"/>
            </a:xfrm>
            <a:prstGeom prst="rect">
              <a:avLst/>
            </a:prstGeom>
          </p:spPr>
          <p:txBody>
            <a:bodyPr anchor="t" rtlCol="false" tIns="0" lIns="0" bIns="0" rIns="0">
              <a:spAutoFit/>
            </a:bodyPr>
            <a:lstStyle/>
            <a:p>
              <a:pPr algn="ctr">
                <a:lnSpc>
                  <a:spcPts val="4480"/>
                </a:lnSpc>
              </a:pPr>
            </a:p>
          </p:txBody>
        </p:sp>
      </p:grpSp>
      <p:sp>
        <p:nvSpPr>
          <p:cNvPr name="Freeform 13" id="13"/>
          <p:cNvSpPr/>
          <p:nvPr/>
        </p:nvSpPr>
        <p:spPr>
          <a:xfrm flipH="false" flipV="false" rot="1236480">
            <a:off x="2429122" y="-1107950"/>
            <a:ext cx="1792273" cy="2748152"/>
          </a:xfrm>
          <a:custGeom>
            <a:avLst/>
            <a:gdLst/>
            <a:ahLst/>
            <a:cxnLst/>
            <a:rect r="r" b="b" t="t" l="l"/>
            <a:pathLst>
              <a:path h="2748152" w="1792273">
                <a:moveTo>
                  <a:pt x="0" y="0"/>
                </a:moveTo>
                <a:lnTo>
                  <a:pt x="1792273" y="0"/>
                </a:lnTo>
                <a:lnTo>
                  <a:pt x="1792273" y="2748152"/>
                </a:lnTo>
                <a:lnTo>
                  <a:pt x="0" y="27481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9770876">
            <a:off x="792664" y="9160128"/>
            <a:ext cx="829030" cy="1271180"/>
          </a:xfrm>
          <a:custGeom>
            <a:avLst/>
            <a:gdLst/>
            <a:ahLst/>
            <a:cxnLst/>
            <a:rect r="r" b="b" t="t" l="l"/>
            <a:pathLst>
              <a:path h="1271180" w="829030">
                <a:moveTo>
                  <a:pt x="0" y="0"/>
                </a:moveTo>
                <a:lnTo>
                  <a:pt x="829030" y="0"/>
                </a:lnTo>
                <a:lnTo>
                  <a:pt x="829030" y="1271180"/>
                </a:lnTo>
                <a:lnTo>
                  <a:pt x="0" y="12711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5400000">
            <a:off x="16382408" y="7893900"/>
            <a:ext cx="3063493" cy="3512298"/>
            <a:chOff x="0" y="0"/>
            <a:chExt cx="4084658" cy="4683064"/>
          </a:xfrm>
        </p:grpSpPr>
        <p:sp>
          <p:nvSpPr>
            <p:cNvPr name="Freeform 16" id="16"/>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2" id="22"/>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23" id="23"/>
          <p:cNvGrpSpPr/>
          <p:nvPr/>
        </p:nvGrpSpPr>
        <p:grpSpPr>
          <a:xfrm rot="-1440389">
            <a:off x="16606363" y="8691312"/>
            <a:ext cx="952121" cy="1133976"/>
            <a:chOff x="0" y="0"/>
            <a:chExt cx="6350000" cy="7562850"/>
          </a:xfrm>
        </p:grpSpPr>
        <p:sp>
          <p:nvSpPr>
            <p:cNvPr name="Freeform 24" id="24"/>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5" id="25"/>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6" id="26"/>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7" id="27"/>
          <p:cNvGrpSpPr/>
          <p:nvPr/>
        </p:nvGrpSpPr>
        <p:grpSpPr>
          <a:xfrm rot="-6446006">
            <a:off x="15866965" y="-543630"/>
            <a:ext cx="1359793" cy="1619513"/>
            <a:chOff x="0" y="0"/>
            <a:chExt cx="6350000" cy="7562850"/>
          </a:xfrm>
        </p:grpSpPr>
        <p:sp>
          <p:nvSpPr>
            <p:cNvPr name="Freeform 28" id="28"/>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9" id="29"/>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0" id="30"/>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818689" y="-155872"/>
            <a:ext cx="4854834" cy="5566072"/>
            <a:chOff x="0" y="0"/>
            <a:chExt cx="6473111" cy="7421429"/>
          </a:xfrm>
        </p:grpSpPr>
        <p:sp>
          <p:nvSpPr>
            <p:cNvPr name="Freeform 3" id="3"/>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856789" y="5486400"/>
            <a:ext cx="4854834" cy="5566072"/>
            <a:chOff x="0" y="0"/>
            <a:chExt cx="6473111" cy="7421429"/>
          </a:xfrm>
        </p:grpSpPr>
        <p:sp>
          <p:nvSpPr>
            <p:cNvPr name="Freeform 11" id="11"/>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261712" y="3596330"/>
            <a:ext cx="2287306" cy="3507202"/>
          </a:xfrm>
          <a:custGeom>
            <a:avLst/>
            <a:gdLst/>
            <a:ahLst/>
            <a:cxnLst/>
            <a:rect r="r" b="b" t="t" l="l"/>
            <a:pathLst>
              <a:path h="3507202" w="2287306">
                <a:moveTo>
                  <a:pt x="0" y="0"/>
                </a:moveTo>
                <a:lnTo>
                  <a:pt x="2287306" y="0"/>
                </a:lnTo>
                <a:lnTo>
                  <a:pt x="2287306" y="3507202"/>
                </a:lnTo>
                <a:lnTo>
                  <a:pt x="0" y="3507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313530">
            <a:off x="7167804" y="-282397"/>
            <a:ext cx="1008717" cy="1546700"/>
          </a:xfrm>
          <a:custGeom>
            <a:avLst/>
            <a:gdLst/>
            <a:ahLst/>
            <a:cxnLst/>
            <a:rect r="r" b="b" t="t" l="l"/>
            <a:pathLst>
              <a:path h="1546700" w="1008717">
                <a:moveTo>
                  <a:pt x="0" y="0"/>
                </a:moveTo>
                <a:lnTo>
                  <a:pt x="1008717" y="0"/>
                </a:lnTo>
                <a:lnTo>
                  <a:pt x="1008717" y="1546700"/>
                </a:lnTo>
                <a:lnTo>
                  <a:pt x="0" y="154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15353558" y="2391180"/>
            <a:ext cx="1520771" cy="1811238"/>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795201">
            <a:off x="774629" y="9405912"/>
            <a:ext cx="996069" cy="1186318"/>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937027" y="4071169"/>
            <a:ext cx="11906250" cy="848360"/>
          </a:xfrm>
          <a:prstGeom prst="rect">
            <a:avLst/>
          </a:prstGeom>
        </p:spPr>
        <p:txBody>
          <a:bodyPr anchor="t" rtlCol="false" tIns="0" lIns="0" bIns="0" rIns="0">
            <a:spAutoFit/>
          </a:bodyPr>
          <a:lstStyle/>
          <a:p>
            <a:pPr algn="l">
              <a:lnSpc>
                <a:spcPts val="6399"/>
              </a:lnSpc>
            </a:pPr>
            <a:r>
              <a:rPr lang="en-US" sz="6399" spc="-63">
                <a:solidFill>
                  <a:srgbClr val="A376C6"/>
                </a:solidFill>
                <a:latin typeface="Poppins Bold"/>
              </a:rPr>
              <a:t>LECTURE 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9144000" y="4021822"/>
            <a:ext cx="8894967" cy="5069205"/>
            <a:chOff x="0" y="0"/>
            <a:chExt cx="11859955" cy="6758940"/>
          </a:xfrm>
        </p:grpSpPr>
        <p:sp>
          <p:nvSpPr>
            <p:cNvPr name="TextBox 3" id="3"/>
            <p:cNvSpPr txBox="true"/>
            <p:nvPr/>
          </p:nvSpPr>
          <p:spPr>
            <a:xfrm rot="0">
              <a:off x="0" y="1127125"/>
              <a:ext cx="11859955" cy="5631815"/>
            </a:xfrm>
            <a:prstGeom prst="rect">
              <a:avLst/>
            </a:prstGeom>
          </p:spPr>
          <p:txBody>
            <a:bodyPr anchor="t" rtlCol="false" tIns="0" lIns="0" bIns="0" rIns="0">
              <a:spAutoFit/>
            </a:bodyPr>
            <a:lstStyle/>
            <a:p>
              <a:pPr algn="r">
                <a:lnSpc>
                  <a:spcPts val="4800"/>
                </a:lnSpc>
              </a:pPr>
              <a:r>
                <a:rPr lang="en-US" sz="3200">
                  <a:solidFill>
                    <a:srgbClr val="FFF7E7"/>
                  </a:solidFill>
                  <a:latin typeface="Poppins Light"/>
                </a:rPr>
                <a:t>Introduction to Carbon Sequestration</a:t>
              </a:r>
            </a:p>
            <a:p>
              <a:pPr algn="r">
                <a:lnSpc>
                  <a:spcPts val="4800"/>
                </a:lnSpc>
              </a:pPr>
              <a:r>
                <a:rPr lang="en-US" sz="3200">
                  <a:solidFill>
                    <a:srgbClr val="FFF7E7"/>
                  </a:solidFill>
                  <a:latin typeface="Poppins Light"/>
                </a:rPr>
                <a:t>Carbon Sequestration</a:t>
              </a:r>
            </a:p>
            <a:p>
              <a:pPr algn="r">
                <a:lnSpc>
                  <a:spcPts val="4800"/>
                </a:lnSpc>
              </a:pPr>
              <a:r>
                <a:rPr lang="en-US" sz="3200">
                  <a:solidFill>
                    <a:srgbClr val="FFF7E7"/>
                  </a:solidFill>
                  <a:latin typeface="Poppins Light"/>
                </a:rPr>
                <a:t>Oceanic Sequestration</a:t>
              </a:r>
            </a:p>
            <a:p>
              <a:pPr algn="r">
                <a:lnSpc>
                  <a:spcPts val="4800"/>
                </a:lnSpc>
              </a:pPr>
              <a:r>
                <a:rPr lang="en-US" sz="3200">
                  <a:solidFill>
                    <a:srgbClr val="FFF7E7"/>
                  </a:solidFill>
                  <a:latin typeface="Poppins Light"/>
                </a:rPr>
                <a:t>Terrestrial Sequestration</a:t>
              </a:r>
            </a:p>
            <a:p>
              <a:pPr algn="r">
                <a:lnSpc>
                  <a:spcPts val="4800"/>
                </a:lnSpc>
              </a:pPr>
              <a:r>
                <a:rPr lang="en-US" sz="3200">
                  <a:solidFill>
                    <a:srgbClr val="FFF7E7"/>
                  </a:solidFill>
                  <a:latin typeface="Poppins Light"/>
                </a:rPr>
                <a:t>Geologic Sequestration</a:t>
              </a:r>
            </a:p>
            <a:p>
              <a:pPr algn="r">
                <a:lnSpc>
                  <a:spcPts val="4800"/>
                </a:lnSpc>
              </a:pPr>
              <a:r>
                <a:rPr lang="en-US" sz="3200">
                  <a:solidFill>
                    <a:srgbClr val="FFF7E7"/>
                  </a:solidFill>
                  <a:latin typeface="Poppins Light"/>
                </a:rPr>
                <a:t>Call to action </a:t>
              </a:r>
            </a:p>
            <a:p>
              <a:pPr algn="r">
                <a:lnSpc>
                  <a:spcPts val="4800"/>
                </a:lnSpc>
              </a:pPr>
            </a:p>
          </p:txBody>
        </p:sp>
        <p:sp>
          <p:nvSpPr>
            <p:cNvPr name="TextBox 4" id="4"/>
            <p:cNvSpPr txBox="true"/>
            <p:nvPr/>
          </p:nvSpPr>
          <p:spPr>
            <a:xfrm rot="0">
              <a:off x="0" y="0"/>
              <a:ext cx="11859955" cy="723900"/>
            </a:xfrm>
            <a:prstGeom prst="rect">
              <a:avLst/>
            </a:prstGeom>
          </p:spPr>
          <p:txBody>
            <a:bodyPr anchor="t" rtlCol="false" tIns="0" lIns="0" bIns="0" rIns="0">
              <a:spAutoFit/>
            </a:bodyPr>
            <a:lstStyle/>
            <a:p>
              <a:pPr algn="r">
                <a:lnSpc>
                  <a:spcPts val="4320"/>
                </a:lnSpc>
              </a:pPr>
              <a:r>
                <a:rPr lang="en-US" sz="3600">
                  <a:solidFill>
                    <a:srgbClr val="FFF7E7"/>
                  </a:solidFill>
                  <a:latin typeface="Poppins Bold"/>
                </a:rPr>
                <a:t>TOPIC OUTLINE</a:t>
              </a:r>
            </a:p>
          </p:txBody>
        </p:sp>
      </p:grpSp>
      <p:grpSp>
        <p:nvGrpSpPr>
          <p:cNvPr name="Group 5" id="5"/>
          <p:cNvGrpSpPr/>
          <p:nvPr/>
        </p:nvGrpSpPr>
        <p:grpSpPr>
          <a:xfrm rot="-5400000">
            <a:off x="15727553" y="-727449"/>
            <a:ext cx="3063493" cy="3512298"/>
            <a:chOff x="0" y="0"/>
            <a:chExt cx="4084658" cy="4683064"/>
          </a:xfrm>
        </p:grpSpPr>
        <p:sp>
          <p:nvSpPr>
            <p:cNvPr name="Freeform 6" id="6"/>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3" id="13"/>
          <p:cNvSpPr/>
          <p:nvPr/>
        </p:nvSpPr>
        <p:spPr>
          <a:xfrm flipH="false" flipV="false" rot="-9513412">
            <a:off x="16437948" y="-44462"/>
            <a:ext cx="1286480" cy="1972603"/>
          </a:xfrm>
          <a:custGeom>
            <a:avLst/>
            <a:gdLst/>
            <a:ahLst/>
            <a:cxnLst/>
            <a:rect r="r" b="b" t="t" l="l"/>
            <a:pathLst>
              <a:path h="1972603" w="1286480">
                <a:moveTo>
                  <a:pt x="0" y="0"/>
                </a:moveTo>
                <a:lnTo>
                  <a:pt x="1286480" y="0"/>
                </a:lnTo>
                <a:lnTo>
                  <a:pt x="1286480" y="1972603"/>
                </a:lnTo>
                <a:lnTo>
                  <a:pt x="0" y="1972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5400000">
            <a:off x="-623740" y="7334878"/>
            <a:ext cx="3063493" cy="3512298"/>
            <a:chOff x="0" y="0"/>
            <a:chExt cx="4084658" cy="4683064"/>
          </a:xfrm>
        </p:grpSpPr>
        <p:sp>
          <p:nvSpPr>
            <p:cNvPr name="Freeform 15" id="15"/>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22" id="22"/>
          <p:cNvGrpSpPr/>
          <p:nvPr/>
        </p:nvGrpSpPr>
        <p:grpSpPr>
          <a:xfrm rot="-1440389">
            <a:off x="1065556" y="8203297"/>
            <a:ext cx="952121" cy="1133976"/>
            <a:chOff x="0" y="0"/>
            <a:chExt cx="6350000" cy="7562850"/>
          </a:xfrm>
        </p:grpSpPr>
        <p:sp>
          <p:nvSpPr>
            <p:cNvPr name="Freeform 23" id="23"/>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4" id="24"/>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5" id="25"/>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2314074" y="1759835"/>
            <a:ext cx="10328439" cy="6151903"/>
            <a:chOff x="0" y="0"/>
            <a:chExt cx="13771252" cy="8202538"/>
          </a:xfrm>
        </p:grpSpPr>
        <p:sp>
          <p:nvSpPr>
            <p:cNvPr name="TextBox 3" id="3"/>
            <p:cNvSpPr txBox="true"/>
            <p:nvPr/>
          </p:nvSpPr>
          <p:spPr>
            <a:xfrm rot="0">
              <a:off x="0" y="-66675"/>
              <a:ext cx="13771252" cy="1716824"/>
            </a:xfrm>
            <a:prstGeom prst="rect">
              <a:avLst/>
            </a:prstGeom>
          </p:spPr>
          <p:txBody>
            <a:bodyPr anchor="t" rtlCol="false" tIns="0" lIns="0" bIns="0" rIns="0">
              <a:spAutoFit/>
            </a:bodyPr>
            <a:lstStyle/>
            <a:p>
              <a:pPr algn="l">
                <a:lnSpc>
                  <a:spcPts val="5285"/>
                </a:lnSpc>
              </a:pPr>
              <a:r>
                <a:rPr lang="en-US" sz="3775" spc="377">
                  <a:solidFill>
                    <a:srgbClr val="7A72BD"/>
                  </a:solidFill>
                  <a:latin typeface="Poppins Bold"/>
                </a:rPr>
                <a:t>INTRODUCTION TO CARBON SEQUESTRATION</a:t>
              </a:r>
            </a:p>
          </p:txBody>
        </p:sp>
        <p:sp>
          <p:nvSpPr>
            <p:cNvPr name="TextBox 4" id="4"/>
            <p:cNvSpPr txBox="true"/>
            <p:nvPr/>
          </p:nvSpPr>
          <p:spPr>
            <a:xfrm rot="0">
              <a:off x="0" y="1859356"/>
              <a:ext cx="13771252" cy="6343182"/>
            </a:xfrm>
            <a:prstGeom prst="rect">
              <a:avLst/>
            </a:prstGeom>
          </p:spPr>
          <p:txBody>
            <a:bodyPr anchor="t" rtlCol="false" tIns="0" lIns="0" bIns="0" rIns="0">
              <a:spAutoFit/>
            </a:bodyPr>
            <a:lstStyle/>
            <a:p>
              <a:pPr algn="just">
                <a:lnSpc>
                  <a:spcPts val="3145"/>
                </a:lnSpc>
              </a:pPr>
              <a:r>
                <a:rPr lang="en-US" sz="2097">
                  <a:solidFill>
                    <a:srgbClr val="482F59"/>
                  </a:solidFill>
                  <a:latin typeface="Poppins Light Bold"/>
                </a:rPr>
                <a:t>- Human Impact on CO2 Levels: Human activities, such as deforestation, combustion especially burning fossil fuels, have increased CO2 levels in the atmosphere. CO2 level has increased from 280 ppm to over 380 ppm in the last 250 years.</a:t>
              </a:r>
            </a:p>
            <a:p>
              <a:pPr algn="just">
                <a:lnSpc>
                  <a:spcPts val="3145"/>
                </a:lnSpc>
              </a:pPr>
            </a:p>
            <a:p>
              <a:pPr algn="just">
                <a:lnSpc>
                  <a:spcPts val="3145"/>
                </a:lnSpc>
              </a:pPr>
              <a:r>
                <a:rPr lang="en-US" sz="2097">
                  <a:solidFill>
                    <a:srgbClr val="482F59"/>
                  </a:solidFill>
                  <a:latin typeface="Poppins Light Bold"/>
                </a:rPr>
                <a:t>- Consequences: This rise in CO2 causes global warming, leading to sea-level rise, extreme weather events, changes in precipitation, and ocean acidification. Sea level has increased by 8-9 inches in the past century.</a:t>
              </a:r>
            </a:p>
            <a:p>
              <a:pPr algn="just">
                <a:lnSpc>
                  <a:spcPts val="3145"/>
                </a:lnSpc>
              </a:pPr>
            </a:p>
            <a:p>
              <a:pPr algn="just">
                <a:lnSpc>
                  <a:spcPts val="3145"/>
                </a:lnSpc>
              </a:pPr>
              <a:r>
                <a:rPr lang="en-US" sz="2097">
                  <a:solidFill>
                    <a:srgbClr val="482F59"/>
                  </a:solidFill>
                  <a:latin typeface="Poppins Light Bold"/>
                </a:rPr>
                <a:t>- Need for Action: To mitigate these effects, strategies are needed to reduce CO2 emissions and remove CO2 from the atmosphere. </a:t>
              </a:r>
            </a:p>
            <a:p>
              <a:pPr algn="just">
                <a:lnSpc>
                  <a:spcPts val="3145"/>
                </a:lnSpc>
              </a:pPr>
            </a:p>
          </p:txBody>
        </p:sp>
      </p:grpSp>
      <p:grpSp>
        <p:nvGrpSpPr>
          <p:cNvPr name="Group 5" id="5"/>
          <p:cNvGrpSpPr/>
          <p:nvPr/>
        </p:nvGrpSpPr>
        <p:grpSpPr>
          <a:xfrm rot="0">
            <a:off x="13734622" y="-803572"/>
            <a:ext cx="5030492" cy="5767464"/>
            <a:chOff x="0" y="0"/>
            <a:chExt cx="6707323" cy="7689953"/>
          </a:xfrm>
        </p:grpSpPr>
        <p:sp>
          <p:nvSpPr>
            <p:cNvPr name="Freeform 6" id="6"/>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3" id="13"/>
          <p:cNvGrpSpPr/>
          <p:nvPr/>
        </p:nvGrpSpPr>
        <p:grpSpPr>
          <a:xfrm rot="0">
            <a:off x="13734622" y="4963893"/>
            <a:ext cx="5030492" cy="5767464"/>
            <a:chOff x="0" y="0"/>
            <a:chExt cx="6707323" cy="7689953"/>
          </a:xfrm>
        </p:grpSpPr>
        <p:sp>
          <p:nvSpPr>
            <p:cNvPr name="Freeform 14" id="14"/>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21" id="21"/>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3" id="23"/>
          <p:cNvGrpSpPr/>
          <p:nvPr/>
        </p:nvGrpSpPr>
        <p:grpSpPr>
          <a:xfrm rot="-1440389">
            <a:off x="759596" y="702279"/>
            <a:ext cx="785670" cy="935733"/>
            <a:chOff x="0" y="0"/>
            <a:chExt cx="6350000" cy="7562850"/>
          </a:xfrm>
        </p:grpSpPr>
        <p:sp>
          <p:nvSpPr>
            <p:cNvPr name="Freeform 24" id="24"/>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5" id="25"/>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6" id="26"/>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7" id="27"/>
          <p:cNvGrpSpPr/>
          <p:nvPr/>
        </p:nvGrpSpPr>
        <p:grpSpPr>
          <a:xfrm rot="-1440389">
            <a:off x="15152108" y="2526003"/>
            <a:ext cx="1395075" cy="1661534"/>
            <a:chOff x="0" y="0"/>
            <a:chExt cx="6350000" cy="7562850"/>
          </a:xfrm>
        </p:grpSpPr>
        <p:sp>
          <p:nvSpPr>
            <p:cNvPr name="Freeform 28" id="28"/>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9" id="29"/>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0" id="30"/>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1315825">
            <a:off x="16460162" y="-365577"/>
            <a:ext cx="1570144" cy="2407555"/>
          </a:xfrm>
          <a:custGeom>
            <a:avLst/>
            <a:gdLst/>
            <a:ahLst/>
            <a:cxnLst/>
            <a:rect r="r" b="b" t="t" l="l"/>
            <a:pathLst>
              <a:path h="2407555" w="1570144">
                <a:moveTo>
                  <a:pt x="0" y="0"/>
                </a:moveTo>
                <a:lnTo>
                  <a:pt x="1570144" y="0"/>
                </a:lnTo>
                <a:lnTo>
                  <a:pt x="1570144" y="2407554"/>
                </a:lnTo>
                <a:lnTo>
                  <a:pt x="0" y="24075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5400000">
            <a:off x="-237060" y="8847830"/>
            <a:ext cx="3293520" cy="3776024"/>
            <a:chOff x="0" y="0"/>
            <a:chExt cx="4391360" cy="5034699"/>
          </a:xfrm>
        </p:grpSpPr>
        <p:sp>
          <p:nvSpPr>
            <p:cNvPr name="Freeform 12" id="12"/>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0">
            <a:off x="10115561" y="2408152"/>
            <a:ext cx="8172439" cy="5470695"/>
          </a:xfrm>
          <a:custGeom>
            <a:avLst/>
            <a:gdLst/>
            <a:ahLst/>
            <a:cxnLst/>
            <a:rect r="r" b="b" t="t" l="l"/>
            <a:pathLst>
              <a:path h="5470695" w="8172439">
                <a:moveTo>
                  <a:pt x="0" y="0"/>
                </a:moveTo>
                <a:lnTo>
                  <a:pt x="8172439" y="0"/>
                </a:lnTo>
                <a:lnTo>
                  <a:pt x="8172439" y="5470696"/>
                </a:lnTo>
                <a:lnTo>
                  <a:pt x="0" y="5470696"/>
                </a:lnTo>
                <a:lnTo>
                  <a:pt x="0" y="0"/>
                </a:lnTo>
                <a:close/>
              </a:path>
            </a:pathLst>
          </a:custGeom>
          <a:blipFill>
            <a:blip r:embed="rId6"/>
            <a:stretch>
              <a:fillRect l="0" t="0" r="0" b="0"/>
            </a:stretch>
          </a:blipFill>
        </p:spPr>
      </p:sp>
      <p:grpSp>
        <p:nvGrpSpPr>
          <p:cNvPr name="Group 20" id="20"/>
          <p:cNvGrpSpPr/>
          <p:nvPr/>
        </p:nvGrpSpPr>
        <p:grpSpPr>
          <a:xfrm rot="0">
            <a:off x="352964" y="1074915"/>
            <a:ext cx="9472217" cy="7804785"/>
            <a:chOff x="0" y="0"/>
            <a:chExt cx="12629623" cy="10406381"/>
          </a:xfrm>
        </p:grpSpPr>
        <p:sp>
          <p:nvSpPr>
            <p:cNvPr name="TextBox 21" id="21"/>
            <p:cNvSpPr txBox="true"/>
            <p:nvPr/>
          </p:nvSpPr>
          <p:spPr>
            <a:xfrm rot="0">
              <a:off x="0" y="1174750"/>
              <a:ext cx="12629623" cy="9231631"/>
            </a:xfrm>
            <a:prstGeom prst="rect">
              <a:avLst/>
            </a:prstGeom>
          </p:spPr>
          <p:txBody>
            <a:bodyPr anchor="t" rtlCol="false" tIns="0" lIns="0" bIns="0" rIns="0">
              <a:spAutoFit/>
            </a:bodyPr>
            <a:lstStyle/>
            <a:p>
              <a:pPr algn="just">
                <a:lnSpc>
                  <a:spcPts val="3149"/>
                </a:lnSpc>
              </a:pPr>
              <a:r>
                <a:rPr lang="en-US" sz="2099">
                  <a:solidFill>
                    <a:srgbClr val="482F59"/>
                  </a:solidFill>
                  <a:latin typeface="Poppins Light Bold"/>
                </a:rPr>
                <a:t>- Definition: Carbon sequestration involves capturing and storing CO2 to prevent it from entering the atmosphere. The term “carbon sequestration” is used to describe both natural and deliberate carbon, in Gigatons per year 1.5 Fossil-fuel CO2 release forest Net uptake Net non-forest uptake Net CO2 release 0 net flux of carbon as CO2 processes by which CO2 is either removed from the atmosphere or diverted from emission sources and stored in the ocean, terrestrial environments (vegetation, soils, and sediments), and geologic formations.</a:t>
              </a:r>
            </a:p>
            <a:p>
              <a:pPr algn="just">
                <a:lnSpc>
                  <a:spcPts val="3149"/>
                </a:lnSpc>
              </a:pPr>
            </a:p>
            <a:p>
              <a:pPr algn="just">
                <a:lnSpc>
                  <a:spcPts val="3149"/>
                </a:lnSpc>
              </a:pPr>
              <a:r>
                <a:rPr lang="en-US" sz="2099">
                  <a:solidFill>
                    <a:srgbClr val="482F59"/>
                  </a:solidFill>
                  <a:latin typeface="Poppins Light Bold"/>
                </a:rPr>
                <a:t>- Natural vs. Deliberate Processes: CO2 can be stored naturally (e.g., in plants, soils, and oceans) or through human efforts (e.g., geological storage).</a:t>
              </a:r>
            </a:p>
            <a:p>
              <a:pPr algn="just">
                <a:lnSpc>
                  <a:spcPts val="3149"/>
                </a:lnSpc>
              </a:pPr>
            </a:p>
            <a:p>
              <a:pPr algn="just">
                <a:lnSpc>
                  <a:spcPts val="3149"/>
                </a:lnSpc>
              </a:pPr>
              <a:r>
                <a:rPr lang="en-US" sz="2099">
                  <a:solidFill>
                    <a:srgbClr val="482F59"/>
                  </a:solidFill>
                  <a:latin typeface="Poppins Light Bold"/>
                </a:rPr>
                <a:t>- Current Balance: Natural processes can't keep up with human-caused CO2 emissions. The U.S. emits 1.6 gigatons of CO2 annually but only absorbs 0.5 gigatons.</a:t>
              </a:r>
            </a:p>
            <a:p>
              <a:pPr algn="just">
                <a:lnSpc>
                  <a:spcPts val="2549"/>
                </a:lnSpc>
              </a:pPr>
            </a:p>
          </p:txBody>
        </p:sp>
        <p:sp>
          <p:nvSpPr>
            <p:cNvPr name="TextBox 22" id="22"/>
            <p:cNvSpPr txBox="true"/>
            <p:nvPr/>
          </p:nvSpPr>
          <p:spPr>
            <a:xfrm rot="0">
              <a:off x="0" y="0"/>
              <a:ext cx="12629623" cy="723900"/>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rPr>
                <a:t>CARBON SEQUESTRATION</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368025" y="-1229419"/>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5400000">
            <a:off x="-237060" y="8428433"/>
            <a:ext cx="3293520" cy="3776024"/>
            <a:chOff x="0" y="0"/>
            <a:chExt cx="4391360" cy="5034699"/>
          </a:xfrm>
        </p:grpSpPr>
        <p:sp>
          <p:nvSpPr>
            <p:cNvPr name="Freeform 11" id="11"/>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8270681">
            <a:off x="412878" y="8220749"/>
            <a:ext cx="1353327" cy="2075102"/>
          </a:xfrm>
          <a:custGeom>
            <a:avLst/>
            <a:gdLst/>
            <a:ahLst/>
            <a:cxnLst/>
            <a:rect r="r" b="b" t="t" l="l"/>
            <a:pathLst>
              <a:path h="2075102" w="1353327">
                <a:moveTo>
                  <a:pt x="0" y="0"/>
                </a:moveTo>
                <a:lnTo>
                  <a:pt x="1353327" y="0"/>
                </a:lnTo>
                <a:lnTo>
                  <a:pt x="1353327" y="2075102"/>
                </a:lnTo>
                <a:lnTo>
                  <a:pt x="0" y="2075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1185348">
            <a:off x="6562774" y="454190"/>
            <a:ext cx="749361" cy="1149021"/>
          </a:xfrm>
          <a:custGeom>
            <a:avLst/>
            <a:gdLst/>
            <a:ahLst/>
            <a:cxnLst/>
            <a:rect r="r" b="b" t="t" l="l"/>
            <a:pathLst>
              <a:path h="1149021" w="749361">
                <a:moveTo>
                  <a:pt x="0" y="0"/>
                </a:moveTo>
                <a:lnTo>
                  <a:pt x="749361" y="0"/>
                </a:lnTo>
                <a:lnTo>
                  <a:pt x="749361" y="1149020"/>
                </a:lnTo>
                <a:lnTo>
                  <a:pt x="0" y="11490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16538725" y="505993"/>
            <a:ext cx="952121" cy="1133976"/>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4" id="24"/>
          <p:cNvSpPr/>
          <p:nvPr/>
        </p:nvSpPr>
        <p:spPr>
          <a:xfrm flipH="false" flipV="false" rot="0">
            <a:off x="478664" y="2848497"/>
            <a:ext cx="6264696" cy="5186499"/>
          </a:xfrm>
          <a:custGeom>
            <a:avLst/>
            <a:gdLst/>
            <a:ahLst/>
            <a:cxnLst/>
            <a:rect r="r" b="b" t="t" l="l"/>
            <a:pathLst>
              <a:path h="5186499" w="6264696">
                <a:moveTo>
                  <a:pt x="0" y="0"/>
                </a:moveTo>
                <a:lnTo>
                  <a:pt x="6264696" y="0"/>
                </a:lnTo>
                <a:lnTo>
                  <a:pt x="6264696" y="5186499"/>
                </a:lnTo>
                <a:lnTo>
                  <a:pt x="0" y="5186499"/>
                </a:lnTo>
                <a:lnTo>
                  <a:pt x="0" y="0"/>
                </a:lnTo>
                <a:close/>
              </a:path>
            </a:pathLst>
          </a:custGeom>
          <a:blipFill>
            <a:blip r:embed="rId6"/>
            <a:stretch>
              <a:fillRect l="0" t="0" r="0" b="0"/>
            </a:stretch>
          </a:blipFill>
        </p:spPr>
      </p:sp>
      <p:grpSp>
        <p:nvGrpSpPr>
          <p:cNvPr name="Group 25" id="25"/>
          <p:cNvGrpSpPr/>
          <p:nvPr/>
        </p:nvGrpSpPr>
        <p:grpSpPr>
          <a:xfrm rot="0">
            <a:off x="7262209" y="1784605"/>
            <a:ext cx="9472217" cy="6562725"/>
            <a:chOff x="0" y="0"/>
            <a:chExt cx="12629623" cy="8750300"/>
          </a:xfrm>
        </p:grpSpPr>
        <p:sp>
          <p:nvSpPr>
            <p:cNvPr name="TextBox 26" id="26"/>
            <p:cNvSpPr txBox="true"/>
            <p:nvPr/>
          </p:nvSpPr>
          <p:spPr>
            <a:xfrm rot="0">
              <a:off x="0" y="1174750"/>
              <a:ext cx="12629623" cy="7575550"/>
            </a:xfrm>
            <a:prstGeom prst="rect">
              <a:avLst/>
            </a:prstGeom>
          </p:spPr>
          <p:txBody>
            <a:bodyPr anchor="t" rtlCol="false" tIns="0" lIns="0" bIns="0" rIns="0">
              <a:spAutoFit/>
            </a:bodyPr>
            <a:lstStyle/>
            <a:p>
              <a:pPr algn="just">
                <a:lnSpc>
                  <a:spcPts val="3000"/>
                </a:lnSpc>
              </a:pPr>
              <a:r>
                <a:rPr lang="en-US" sz="2000">
                  <a:solidFill>
                    <a:srgbClr val="482F59"/>
                  </a:solidFill>
                  <a:latin typeface="Poppins Light Bold"/>
                </a:rPr>
                <a:t>- Oceans naturally absorb about 2 gigatons of CO2 annually through chemical reactions. This uptake is not a result of deliberate sequestration, but occurs naturally through chemical reactions between seawater and CO2 in the atmosphere.</a:t>
              </a:r>
            </a:p>
            <a:p>
              <a:pPr algn="just">
                <a:lnSpc>
                  <a:spcPts val="3000"/>
                </a:lnSpc>
              </a:pPr>
            </a:p>
            <a:p>
              <a:pPr algn="just">
                <a:lnSpc>
                  <a:spcPts val="3000"/>
                </a:lnSpc>
              </a:pPr>
              <a:r>
                <a:rPr lang="en-US" sz="2000">
                  <a:solidFill>
                    <a:srgbClr val="482F59"/>
                  </a:solidFill>
                  <a:latin typeface="Poppins Light Bold"/>
                </a:rPr>
                <a:t>- While absorbing atmospheric CO2, these reactions cause the oceans to become more acidic. While planktons and coral reefs depend on carbonates. This absorption causes ocean acidification and degradation of carbonates and harms marine life like plankton and coral reefs.</a:t>
              </a:r>
            </a:p>
            <a:p>
              <a:pPr algn="just">
                <a:lnSpc>
                  <a:spcPts val="3000"/>
                </a:lnSpc>
              </a:pPr>
            </a:p>
            <a:p>
              <a:pPr algn="just">
                <a:lnSpc>
                  <a:spcPts val="3000"/>
                </a:lnSpc>
              </a:pPr>
              <a:r>
                <a:rPr lang="en-US" sz="2000">
                  <a:solidFill>
                    <a:srgbClr val="482F59"/>
                  </a:solidFill>
                  <a:latin typeface="Poppins Light Bold"/>
                </a:rPr>
                <a:t>-.The impacts of ocean acidification and deliberate ocean fertilization on coastal and marine food webs and other resources are poorly understood. Scientists are studying the effects of oceanic carbon sequestration on these important environments.</a:t>
              </a:r>
            </a:p>
            <a:p>
              <a:pPr algn="just">
                <a:lnSpc>
                  <a:spcPts val="3000"/>
                </a:lnSpc>
              </a:pPr>
            </a:p>
          </p:txBody>
        </p:sp>
        <p:sp>
          <p:nvSpPr>
            <p:cNvPr name="TextBox 27" id="27"/>
            <p:cNvSpPr txBox="true"/>
            <p:nvPr/>
          </p:nvSpPr>
          <p:spPr>
            <a:xfrm rot="0">
              <a:off x="0" y="0"/>
              <a:ext cx="12629623" cy="723900"/>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rPr>
                <a:t>OCEANIC CARBON SEQUESTRATION</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1315825">
            <a:off x="16460162" y="-365577"/>
            <a:ext cx="1570144" cy="2407555"/>
          </a:xfrm>
          <a:custGeom>
            <a:avLst/>
            <a:gdLst/>
            <a:ahLst/>
            <a:cxnLst/>
            <a:rect r="r" b="b" t="t" l="l"/>
            <a:pathLst>
              <a:path h="2407555" w="1570144">
                <a:moveTo>
                  <a:pt x="0" y="0"/>
                </a:moveTo>
                <a:lnTo>
                  <a:pt x="1570144" y="0"/>
                </a:lnTo>
                <a:lnTo>
                  <a:pt x="1570144" y="2407554"/>
                </a:lnTo>
                <a:lnTo>
                  <a:pt x="0" y="24075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5400000">
            <a:off x="-237060" y="8428433"/>
            <a:ext cx="3293520" cy="3776024"/>
            <a:chOff x="0" y="0"/>
            <a:chExt cx="4391360" cy="5034699"/>
          </a:xfrm>
        </p:grpSpPr>
        <p:sp>
          <p:nvSpPr>
            <p:cNvPr name="Freeform 12" id="12"/>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9834562">
            <a:off x="458116" y="8214187"/>
            <a:ext cx="1141168" cy="1749791"/>
          </a:xfrm>
          <a:custGeom>
            <a:avLst/>
            <a:gdLst/>
            <a:ahLst/>
            <a:cxnLst/>
            <a:rect r="r" b="b" t="t" l="l"/>
            <a:pathLst>
              <a:path h="1749791" w="1141168">
                <a:moveTo>
                  <a:pt x="0" y="0"/>
                </a:moveTo>
                <a:lnTo>
                  <a:pt x="1141168" y="0"/>
                </a:lnTo>
                <a:lnTo>
                  <a:pt x="1141168" y="1749791"/>
                </a:lnTo>
                <a:lnTo>
                  <a:pt x="0" y="17497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0057949" y="187382"/>
            <a:ext cx="3479198" cy="5928309"/>
          </a:xfrm>
          <a:custGeom>
            <a:avLst/>
            <a:gdLst/>
            <a:ahLst/>
            <a:cxnLst/>
            <a:rect r="r" b="b" t="t" l="l"/>
            <a:pathLst>
              <a:path h="5928309" w="3479198">
                <a:moveTo>
                  <a:pt x="0" y="0"/>
                </a:moveTo>
                <a:lnTo>
                  <a:pt x="3479198" y="0"/>
                </a:lnTo>
                <a:lnTo>
                  <a:pt x="3479198" y="5928309"/>
                </a:lnTo>
                <a:lnTo>
                  <a:pt x="0" y="5928309"/>
                </a:lnTo>
                <a:lnTo>
                  <a:pt x="0" y="0"/>
                </a:lnTo>
                <a:close/>
              </a:path>
            </a:pathLst>
          </a:custGeom>
          <a:blipFill>
            <a:blip r:embed="rId8"/>
            <a:stretch>
              <a:fillRect l="0" t="0" r="0" b="-6811"/>
            </a:stretch>
          </a:blipFill>
        </p:spPr>
      </p:sp>
      <p:sp>
        <p:nvSpPr>
          <p:cNvPr name="Freeform 21" id="21"/>
          <p:cNvSpPr/>
          <p:nvPr/>
        </p:nvSpPr>
        <p:spPr>
          <a:xfrm flipH="false" flipV="false" rot="0">
            <a:off x="12092713" y="5205905"/>
            <a:ext cx="5977886" cy="4881940"/>
          </a:xfrm>
          <a:custGeom>
            <a:avLst/>
            <a:gdLst/>
            <a:ahLst/>
            <a:cxnLst/>
            <a:rect r="r" b="b" t="t" l="l"/>
            <a:pathLst>
              <a:path h="4881940" w="5977886">
                <a:moveTo>
                  <a:pt x="0" y="0"/>
                </a:moveTo>
                <a:lnTo>
                  <a:pt x="5977886" y="0"/>
                </a:lnTo>
                <a:lnTo>
                  <a:pt x="5977886" y="4881940"/>
                </a:lnTo>
                <a:lnTo>
                  <a:pt x="0" y="4881940"/>
                </a:lnTo>
                <a:lnTo>
                  <a:pt x="0" y="0"/>
                </a:lnTo>
                <a:close/>
              </a:path>
            </a:pathLst>
          </a:custGeom>
          <a:blipFill>
            <a:blip r:embed="rId9"/>
            <a:stretch>
              <a:fillRect l="0" t="0" r="0" b="0"/>
            </a:stretch>
          </a:blipFill>
        </p:spPr>
      </p:sp>
      <p:grpSp>
        <p:nvGrpSpPr>
          <p:cNvPr name="Group 22" id="22"/>
          <p:cNvGrpSpPr/>
          <p:nvPr/>
        </p:nvGrpSpPr>
        <p:grpSpPr>
          <a:xfrm rot="0">
            <a:off x="403285" y="1486079"/>
            <a:ext cx="9472217" cy="6943725"/>
            <a:chOff x="0" y="0"/>
            <a:chExt cx="12629623" cy="9258300"/>
          </a:xfrm>
        </p:grpSpPr>
        <p:sp>
          <p:nvSpPr>
            <p:cNvPr name="TextBox 23" id="23"/>
            <p:cNvSpPr txBox="true"/>
            <p:nvPr/>
          </p:nvSpPr>
          <p:spPr>
            <a:xfrm rot="0">
              <a:off x="0" y="1174750"/>
              <a:ext cx="12629623" cy="8083550"/>
            </a:xfrm>
            <a:prstGeom prst="rect">
              <a:avLst/>
            </a:prstGeom>
          </p:spPr>
          <p:txBody>
            <a:bodyPr anchor="t" rtlCol="false" tIns="0" lIns="0" bIns="0" rIns="0">
              <a:spAutoFit/>
            </a:bodyPr>
            <a:lstStyle/>
            <a:p>
              <a:pPr algn="l">
                <a:lnSpc>
                  <a:spcPts val="3000"/>
                </a:lnSpc>
              </a:pPr>
              <a:r>
                <a:rPr lang="en-US" sz="2000">
                  <a:solidFill>
                    <a:srgbClr val="482F59"/>
                  </a:solidFill>
                  <a:latin typeface="Poppins Light Bold"/>
                </a:rPr>
                <a:t>-Terrestrial sequestration or even referred as biological sequestration is typically accomplished through forest and soil conservation practices that enhance the storage of carbon such as restoring and establishing new forests, wetlands, and grasslands or reduce CO2</a:t>
              </a:r>
              <a:r>
                <a:rPr lang="en-US" sz="2000">
                  <a:solidFill>
                    <a:srgbClr val="482F59"/>
                  </a:solidFill>
                  <a:latin typeface="Poppins Light Bold"/>
                </a:rPr>
                <a:t> emissions such as reducing agricultural tillage and suppressing wildfires.</a:t>
              </a:r>
            </a:p>
            <a:p>
              <a:pPr algn="l">
                <a:lnSpc>
                  <a:spcPts val="3000"/>
                </a:lnSpc>
              </a:pPr>
            </a:p>
            <a:p>
              <a:pPr algn="l">
                <a:lnSpc>
                  <a:spcPts val="3000"/>
                </a:lnSpc>
              </a:pPr>
              <a:r>
                <a:rPr lang="en-US" sz="2000">
                  <a:solidFill>
                    <a:srgbClr val="482F59"/>
                  </a:solidFill>
                  <a:latin typeface="Poppins Light Bold"/>
                </a:rPr>
                <a:t>- Current Impact: The net terrestrial uptake fluxes offset about 30 percent of U.S. fossil-fuel CO2 emissions, only a small fraction of this uptake results from activities undertaken specifically to sequester carbon.</a:t>
              </a:r>
            </a:p>
            <a:p>
              <a:pPr algn="l">
                <a:lnSpc>
                  <a:spcPts val="3000"/>
                </a:lnSpc>
              </a:pPr>
            </a:p>
            <a:p>
              <a:pPr algn="l">
                <a:lnSpc>
                  <a:spcPts val="3000"/>
                </a:lnSpc>
              </a:pPr>
              <a:r>
                <a:rPr lang="en-US" sz="2000">
                  <a:solidFill>
                    <a:srgbClr val="482F59"/>
                  </a:solidFill>
                  <a:latin typeface="Poppins Light Bold"/>
                </a:rPr>
                <a:t>- Limitations: Existing carbon storage is vulnerable to disturbances like fires, diseases, climate change and land use. The estimate that sequestration required for the US might be about 32 Gigatons of forest and 7 gigatons of soil which is practically impossible as it would require a large percentage of US population to agriculture.</a:t>
              </a:r>
            </a:p>
            <a:p>
              <a:pPr algn="l">
                <a:lnSpc>
                  <a:spcPts val="3000"/>
                </a:lnSpc>
              </a:pPr>
            </a:p>
          </p:txBody>
        </p:sp>
        <p:sp>
          <p:nvSpPr>
            <p:cNvPr name="TextBox 24" id="24"/>
            <p:cNvSpPr txBox="true"/>
            <p:nvPr/>
          </p:nvSpPr>
          <p:spPr>
            <a:xfrm rot="0">
              <a:off x="0" y="0"/>
              <a:ext cx="12629623" cy="723900"/>
            </a:xfrm>
            <a:prstGeom prst="rect">
              <a:avLst/>
            </a:prstGeom>
          </p:spPr>
          <p:txBody>
            <a:bodyPr anchor="t" rtlCol="false" tIns="0" lIns="0" bIns="0" rIns="0">
              <a:spAutoFit/>
            </a:bodyPr>
            <a:lstStyle/>
            <a:p>
              <a:pPr algn="l">
                <a:lnSpc>
                  <a:spcPts val="4320"/>
                </a:lnSpc>
              </a:pPr>
              <a:r>
                <a:rPr lang="en-US" sz="3600">
                  <a:solidFill>
                    <a:srgbClr val="7A72BD"/>
                  </a:solidFill>
                  <a:latin typeface="Poppins Bold"/>
                </a:rPr>
                <a:t>TERRESTRIAL CARBON SEQUESTRATION</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2330788" y="5441060"/>
            <a:ext cx="11596113" cy="4404995"/>
            <a:chOff x="0" y="0"/>
            <a:chExt cx="15461484" cy="5873327"/>
          </a:xfrm>
        </p:grpSpPr>
        <p:sp>
          <p:nvSpPr>
            <p:cNvPr name="TextBox 3" id="3"/>
            <p:cNvSpPr txBox="true"/>
            <p:nvPr/>
          </p:nvSpPr>
          <p:spPr>
            <a:xfrm rot="0">
              <a:off x="0" y="-66675"/>
              <a:ext cx="15461484" cy="707602"/>
            </a:xfrm>
            <a:prstGeom prst="rect">
              <a:avLst/>
            </a:prstGeom>
          </p:spPr>
          <p:txBody>
            <a:bodyPr anchor="t" rtlCol="false" tIns="0" lIns="0" bIns="0" rIns="0">
              <a:spAutoFit/>
            </a:bodyPr>
            <a:lstStyle/>
            <a:p>
              <a:pPr algn="l">
                <a:lnSpc>
                  <a:spcPts val="4480"/>
                </a:lnSpc>
              </a:pPr>
              <a:r>
                <a:rPr lang="en-US" sz="3200" spc="320">
                  <a:solidFill>
                    <a:srgbClr val="7A72BD"/>
                  </a:solidFill>
                  <a:latin typeface="Poppins Bold"/>
                </a:rPr>
                <a:t>GEOLOGIC CARBON SEQUESTRATION</a:t>
              </a:r>
            </a:p>
          </p:txBody>
        </p:sp>
        <p:sp>
          <p:nvSpPr>
            <p:cNvPr name="TextBox 4" id="4"/>
            <p:cNvSpPr txBox="true"/>
            <p:nvPr/>
          </p:nvSpPr>
          <p:spPr>
            <a:xfrm rot="0">
              <a:off x="0" y="837777"/>
              <a:ext cx="15461484" cy="5035550"/>
            </a:xfrm>
            <a:prstGeom prst="rect">
              <a:avLst/>
            </a:prstGeom>
          </p:spPr>
          <p:txBody>
            <a:bodyPr anchor="t" rtlCol="false" tIns="0" lIns="0" bIns="0" rIns="0">
              <a:spAutoFit/>
            </a:bodyPr>
            <a:lstStyle/>
            <a:p>
              <a:pPr algn="l">
                <a:lnSpc>
                  <a:spcPts val="3000"/>
                </a:lnSpc>
              </a:pPr>
              <a:r>
                <a:rPr lang="en-US" sz="2000">
                  <a:solidFill>
                    <a:srgbClr val="482F59"/>
                  </a:solidFill>
                  <a:latin typeface="Poppins Light Bold"/>
                </a:rPr>
                <a:t>- Geologic Carbon sequestration Involves capturing CO2 from sources like power plants and storing it underground in rock formations.</a:t>
              </a:r>
            </a:p>
            <a:p>
              <a:pPr algn="l">
                <a:lnSpc>
                  <a:spcPts val="3000"/>
                </a:lnSpc>
              </a:pPr>
            </a:p>
            <a:p>
              <a:pPr algn="l">
                <a:lnSpc>
                  <a:spcPts val="3000"/>
                </a:lnSpc>
              </a:pPr>
              <a:r>
                <a:rPr lang="en-US" sz="2000">
                  <a:solidFill>
                    <a:srgbClr val="482F59"/>
                  </a:solidFill>
                  <a:latin typeface="Poppins Light Bold"/>
                </a:rPr>
                <a:t>- Potential and Challenges: This method has a high potential capacity but requires careful management to prevent leaks and environmental issues.</a:t>
              </a:r>
            </a:p>
            <a:p>
              <a:pPr algn="l">
                <a:lnSpc>
                  <a:spcPts val="3000"/>
                </a:lnSpc>
              </a:pPr>
            </a:p>
            <a:p>
              <a:pPr algn="l">
                <a:lnSpc>
                  <a:spcPts val="3000"/>
                </a:lnSpc>
              </a:pPr>
              <a:r>
                <a:rPr lang="en-US" sz="2000">
                  <a:solidFill>
                    <a:srgbClr val="482F59"/>
                  </a:solidFill>
                  <a:latin typeface="Poppins Light Bold"/>
                </a:rPr>
                <a:t>- USGS Role: The USGS provides crucial data to help develop effective carbon sequestration strategies while minimizing environmental impacts.</a:t>
              </a:r>
            </a:p>
            <a:p>
              <a:pPr algn="l">
                <a:lnSpc>
                  <a:spcPts val="3000"/>
                </a:lnSpc>
              </a:pPr>
            </a:p>
            <a:p>
              <a:pPr algn="l">
                <a:lnSpc>
                  <a:spcPts val="3000"/>
                </a:lnSpc>
              </a:pPr>
            </a:p>
          </p:txBody>
        </p:sp>
      </p:grpSp>
      <p:grpSp>
        <p:nvGrpSpPr>
          <p:cNvPr name="Group 5" id="5"/>
          <p:cNvGrpSpPr/>
          <p:nvPr/>
        </p:nvGrpSpPr>
        <p:grpSpPr>
          <a:xfrm rot="0">
            <a:off x="13734622" y="-803572"/>
            <a:ext cx="5030492" cy="5767464"/>
            <a:chOff x="0" y="0"/>
            <a:chExt cx="6707323" cy="7689953"/>
          </a:xfrm>
        </p:grpSpPr>
        <p:sp>
          <p:nvSpPr>
            <p:cNvPr name="Freeform 6" id="6"/>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3" id="13"/>
          <p:cNvGrpSpPr/>
          <p:nvPr/>
        </p:nvGrpSpPr>
        <p:grpSpPr>
          <a:xfrm rot="0">
            <a:off x="13734622" y="4963893"/>
            <a:ext cx="5030492" cy="5767464"/>
            <a:chOff x="0" y="0"/>
            <a:chExt cx="6707323" cy="7689953"/>
          </a:xfrm>
        </p:grpSpPr>
        <p:sp>
          <p:nvSpPr>
            <p:cNvPr name="Freeform 14" id="14"/>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21" id="21"/>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3" id="23"/>
          <p:cNvGrpSpPr/>
          <p:nvPr/>
        </p:nvGrpSpPr>
        <p:grpSpPr>
          <a:xfrm rot="-1440389">
            <a:off x="759596" y="702279"/>
            <a:ext cx="785670" cy="935733"/>
            <a:chOff x="0" y="0"/>
            <a:chExt cx="6350000" cy="7562850"/>
          </a:xfrm>
        </p:grpSpPr>
        <p:sp>
          <p:nvSpPr>
            <p:cNvPr name="Freeform 24" id="24"/>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5" id="25"/>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6" id="26"/>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7" id="27"/>
          <p:cNvGrpSpPr/>
          <p:nvPr/>
        </p:nvGrpSpPr>
        <p:grpSpPr>
          <a:xfrm rot="-1440389">
            <a:off x="15152108" y="2526003"/>
            <a:ext cx="1395075" cy="1661534"/>
            <a:chOff x="0" y="0"/>
            <a:chExt cx="6350000" cy="7562850"/>
          </a:xfrm>
        </p:grpSpPr>
        <p:sp>
          <p:nvSpPr>
            <p:cNvPr name="Freeform 28" id="28"/>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9" id="29"/>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0" id="30"/>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31" id="31"/>
          <p:cNvSpPr/>
          <p:nvPr/>
        </p:nvSpPr>
        <p:spPr>
          <a:xfrm flipH="false" flipV="false" rot="0">
            <a:off x="3099831" y="310302"/>
            <a:ext cx="8867591" cy="4653591"/>
          </a:xfrm>
          <a:custGeom>
            <a:avLst/>
            <a:gdLst/>
            <a:ahLst/>
            <a:cxnLst/>
            <a:rect r="r" b="b" t="t" l="l"/>
            <a:pathLst>
              <a:path h="4653591" w="8867591">
                <a:moveTo>
                  <a:pt x="0" y="0"/>
                </a:moveTo>
                <a:lnTo>
                  <a:pt x="8867591" y="0"/>
                </a:lnTo>
                <a:lnTo>
                  <a:pt x="8867591" y="4653591"/>
                </a:lnTo>
                <a:lnTo>
                  <a:pt x="0" y="4653591"/>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sp>
        <p:nvSpPr>
          <p:cNvPr name="Freeform 2" id="2"/>
          <p:cNvSpPr/>
          <p:nvPr/>
        </p:nvSpPr>
        <p:spPr>
          <a:xfrm flipH="false" flipV="false" rot="9388253">
            <a:off x="-476029" y="-223429"/>
            <a:ext cx="1436758" cy="2203029"/>
          </a:xfrm>
          <a:custGeom>
            <a:avLst/>
            <a:gdLst/>
            <a:ahLst/>
            <a:cxnLst/>
            <a:rect r="r" b="b" t="t" l="l"/>
            <a:pathLst>
              <a:path h="2203029" w="1436758">
                <a:moveTo>
                  <a:pt x="0" y="0"/>
                </a:moveTo>
                <a:lnTo>
                  <a:pt x="1436758" y="0"/>
                </a:lnTo>
                <a:lnTo>
                  <a:pt x="1436758" y="2203029"/>
                </a:lnTo>
                <a:lnTo>
                  <a:pt x="0" y="22030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16293841" y="8388867"/>
            <a:ext cx="3063493" cy="3512298"/>
            <a:chOff x="0" y="0"/>
            <a:chExt cx="4084658" cy="4683064"/>
          </a:xfrm>
        </p:grpSpPr>
        <p:sp>
          <p:nvSpPr>
            <p:cNvPr name="Freeform 4" id="4"/>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5" id="5"/>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6" id="6"/>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7" id="7"/>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8" id="8"/>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9" id="9"/>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sp>
          <p:nvSpPr>
            <p:cNvPr name="Freeform 10" id="10"/>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4">
                <a:alphaModFix amt="60000"/>
                <a:extLst>
                  <a:ext uri="{96DAC541-7B7A-43D3-8B79-37D633B846F1}">
                    <asvg:svgBlip xmlns:asvg="http://schemas.microsoft.com/office/drawing/2016/SVG/main" r:embed="rId5"/>
                  </a:ext>
                </a:extLst>
              </a:blip>
              <a:stretch>
                <a:fillRect l="-12386" t="-6542" r="-102594" b="0"/>
              </a:stretch>
            </a:blipFill>
          </p:spPr>
        </p:sp>
      </p:grpSp>
      <p:grpSp>
        <p:nvGrpSpPr>
          <p:cNvPr name="Group 11" id="11"/>
          <p:cNvGrpSpPr/>
          <p:nvPr/>
        </p:nvGrpSpPr>
        <p:grpSpPr>
          <a:xfrm rot="8545715">
            <a:off x="16719950" y="9189789"/>
            <a:ext cx="1078700" cy="1284732"/>
            <a:chOff x="0" y="0"/>
            <a:chExt cx="6350000" cy="7562850"/>
          </a:xfrm>
        </p:grpSpPr>
        <p:sp>
          <p:nvSpPr>
            <p:cNvPr name="Freeform 12" id="12"/>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13" id="13"/>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14" id="14"/>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15" id="15"/>
          <p:cNvGrpSpPr/>
          <p:nvPr/>
        </p:nvGrpSpPr>
        <p:grpSpPr>
          <a:xfrm rot="-1440389">
            <a:off x="1185066" y="119350"/>
            <a:ext cx="785670" cy="935733"/>
            <a:chOff x="0" y="0"/>
            <a:chExt cx="6350000" cy="7562850"/>
          </a:xfrm>
        </p:grpSpPr>
        <p:sp>
          <p:nvSpPr>
            <p:cNvPr name="Freeform 16" id="16"/>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17" id="17"/>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18" id="18"/>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19" id="19"/>
          <p:cNvSpPr/>
          <p:nvPr/>
        </p:nvSpPr>
        <p:spPr>
          <a:xfrm flipH="false" flipV="false" rot="0">
            <a:off x="10718141" y="587217"/>
            <a:ext cx="6871179" cy="4473681"/>
          </a:xfrm>
          <a:custGeom>
            <a:avLst/>
            <a:gdLst/>
            <a:ahLst/>
            <a:cxnLst/>
            <a:rect r="r" b="b" t="t" l="l"/>
            <a:pathLst>
              <a:path h="4473681" w="6871179">
                <a:moveTo>
                  <a:pt x="0" y="0"/>
                </a:moveTo>
                <a:lnTo>
                  <a:pt x="6871179" y="0"/>
                </a:lnTo>
                <a:lnTo>
                  <a:pt x="6871179" y="4473681"/>
                </a:lnTo>
                <a:lnTo>
                  <a:pt x="0" y="4473681"/>
                </a:lnTo>
                <a:lnTo>
                  <a:pt x="0" y="0"/>
                </a:lnTo>
                <a:close/>
              </a:path>
            </a:pathLst>
          </a:custGeom>
          <a:blipFill>
            <a:blip r:embed="rId6"/>
            <a:stretch>
              <a:fillRect l="0" t="0" r="0" b="0"/>
            </a:stretch>
          </a:blipFill>
        </p:spPr>
      </p:sp>
      <p:sp>
        <p:nvSpPr>
          <p:cNvPr name="Freeform 20" id="20"/>
          <p:cNvSpPr/>
          <p:nvPr/>
        </p:nvSpPr>
        <p:spPr>
          <a:xfrm flipH="false" flipV="false" rot="0">
            <a:off x="1366097" y="587217"/>
            <a:ext cx="6611734" cy="4473681"/>
          </a:xfrm>
          <a:custGeom>
            <a:avLst/>
            <a:gdLst/>
            <a:ahLst/>
            <a:cxnLst/>
            <a:rect r="r" b="b" t="t" l="l"/>
            <a:pathLst>
              <a:path h="4473681" w="6611734">
                <a:moveTo>
                  <a:pt x="0" y="0"/>
                </a:moveTo>
                <a:lnTo>
                  <a:pt x="6611734" y="0"/>
                </a:lnTo>
                <a:lnTo>
                  <a:pt x="6611734" y="4473681"/>
                </a:lnTo>
                <a:lnTo>
                  <a:pt x="0" y="4473681"/>
                </a:lnTo>
                <a:lnTo>
                  <a:pt x="0" y="0"/>
                </a:lnTo>
                <a:close/>
              </a:path>
            </a:pathLst>
          </a:custGeom>
          <a:blipFill>
            <a:blip r:embed="rId7"/>
            <a:stretch>
              <a:fillRect l="0" t="0" r="0" b="0"/>
            </a:stretch>
          </a:blipFill>
        </p:spPr>
      </p:sp>
      <p:sp>
        <p:nvSpPr>
          <p:cNvPr name="TextBox 21" id="21"/>
          <p:cNvSpPr txBox="true"/>
          <p:nvPr/>
        </p:nvSpPr>
        <p:spPr>
          <a:xfrm rot="0">
            <a:off x="9253933" y="1105853"/>
            <a:ext cx="8005367" cy="1457325"/>
          </a:xfrm>
          <a:prstGeom prst="rect">
            <a:avLst/>
          </a:prstGeom>
        </p:spPr>
        <p:txBody>
          <a:bodyPr anchor="t" rtlCol="false" tIns="0" lIns="0" bIns="0" rIns="0">
            <a:spAutoFit/>
          </a:bodyPr>
          <a:lstStyle/>
          <a:p>
            <a:pPr algn="r">
              <a:lnSpc>
                <a:spcPts val="11519"/>
              </a:lnSpc>
            </a:pPr>
          </a:p>
        </p:txBody>
      </p:sp>
      <p:sp>
        <p:nvSpPr>
          <p:cNvPr name="TextBox 22" id="22"/>
          <p:cNvSpPr txBox="true"/>
          <p:nvPr/>
        </p:nvSpPr>
        <p:spPr>
          <a:xfrm rot="0">
            <a:off x="4671964" y="5613768"/>
            <a:ext cx="11026993" cy="3674252"/>
          </a:xfrm>
          <a:prstGeom prst="rect">
            <a:avLst/>
          </a:prstGeom>
        </p:spPr>
        <p:txBody>
          <a:bodyPr anchor="t" rtlCol="false" tIns="0" lIns="0" bIns="0" rIns="0">
            <a:spAutoFit/>
          </a:bodyPr>
          <a:lstStyle/>
          <a:p>
            <a:pPr algn="l">
              <a:lnSpc>
                <a:spcPts val="3227"/>
              </a:lnSpc>
            </a:pPr>
            <a:r>
              <a:rPr lang="en-US" sz="2151">
                <a:solidFill>
                  <a:srgbClr val="FFF7E7"/>
                </a:solidFill>
                <a:latin typeface="Poppins Light"/>
              </a:rPr>
              <a:t>- Urgency: Immediate actions are required to mitigate climate change impacts. Future CO2 emissions need significant reduction.</a:t>
            </a:r>
          </a:p>
          <a:p>
            <a:pPr algn="l">
              <a:lnSpc>
                <a:spcPts val="3227"/>
              </a:lnSpc>
            </a:pPr>
          </a:p>
          <a:p>
            <a:pPr algn="l">
              <a:lnSpc>
                <a:spcPts val="3227"/>
              </a:lnSpc>
            </a:pPr>
            <a:r>
              <a:rPr lang="en-US" sz="2151">
                <a:solidFill>
                  <a:srgbClr val="FFF7E7"/>
                </a:solidFill>
                <a:latin typeface="Poppins Light"/>
              </a:rPr>
              <a:t>- Comprehensive Approach: Stabilizing atmospheric CO2 will need a mix of energy changes and carbon management strategies.</a:t>
            </a:r>
          </a:p>
          <a:p>
            <a:pPr algn="l">
              <a:lnSpc>
                <a:spcPts val="3227"/>
              </a:lnSpc>
            </a:pPr>
          </a:p>
          <a:p>
            <a:pPr algn="l">
              <a:lnSpc>
                <a:spcPts val="3227"/>
              </a:lnSpc>
            </a:pPr>
            <a:r>
              <a:rPr lang="en-US" sz="2151">
                <a:solidFill>
                  <a:srgbClr val="FFF7E7"/>
                </a:solidFill>
                <a:latin typeface="Poppins Light"/>
              </a:rPr>
              <a:t>- USGS Contribution: The USGS continues to research and provide information to guide decisions on carbon sequestration and climate change mitigation.</a:t>
            </a:r>
          </a:p>
          <a:p>
            <a:pPr algn="l">
              <a:lnSpc>
                <a:spcPts val="3227"/>
              </a:lnSpc>
            </a:pPr>
          </a:p>
        </p:txBody>
      </p:sp>
      <p:sp>
        <p:nvSpPr>
          <p:cNvPr name="TextBox 23" id="23"/>
          <p:cNvSpPr txBox="true"/>
          <p:nvPr/>
        </p:nvSpPr>
        <p:spPr>
          <a:xfrm rot="0">
            <a:off x="-3216360" y="7212769"/>
            <a:ext cx="11026993" cy="542925"/>
          </a:xfrm>
          <a:prstGeom prst="rect">
            <a:avLst/>
          </a:prstGeom>
        </p:spPr>
        <p:txBody>
          <a:bodyPr anchor="t" rtlCol="false" tIns="0" lIns="0" bIns="0" rIns="0">
            <a:spAutoFit/>
          </a:bodyPr>
          <a:lstStyle/>
          <a:p>
            <a:pPr algn="ctr">
              <a:lnSpc>
                <a:spcPts val="4320"/>
              </a:lnSpc>
              <a:spcBef>
                <a:spcPct val="0"/>
              </a:spcBef>
            </a:pPr>
            <a:r>
              <a:rPr lang="en-US" sz="3600">
                <a:solidFill>
                  <a:srgbClr val="FFF7E7"/>
                </a:solidFill>
                <a:latin typeface="Poppins Bold"/>
              </a:rPr>
              <a:t>CALL TO ACTION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87AFC8-9A76-4CE2-888F-0A2BD6794022}"/>
</file>

<file path=customXml/itemProps2.xml><?xml version="1.0" encoding="utf-8"?>
<ds:datastoreItem xmlns:ds="http://schemas.openxmlformats.org/officeDocument/2006/customXml" ds:itemID="{6C9F0FA3-47D9-449A-A058-CDA27A2C01F9}"/>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DAGIGnKsvdg</dc:identifier>
  <dcterms:modified xsi:type="dcterms:W3CDTF">2011-08-01T06:04:30Z</dcterms:modified>
  <cp:revision>1</cp:revision>
  <dc:title>CC W1 Lecture 2</dc:title>
</cp:coreProperties>
</file>