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Poppins Bold" charset="1" panose="00000800000000000000"/>
      <p:regular r:id="rId19"/>
    </p:embeddedFont>
    <p:embeddedFont>
      <p:font typeface="Poppins Medium" charset="1" panose="00000600000000000000"/>
      <p:regular r:id="rId20"/>
    </p:embeddedFont>
    <p:embeddedFont>
      <p:font typeface="Poppins Light" charset="1" panose="000004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8" Type="http://schemas.openxmlformats.org/officeDocument/2006/relationships/slide" Target="slides/slide3.xml"/><Relationship Id="rId21" Type="http://schemas.openxmlformats.org/officeDocument/2006/relationships/font" Target="fonts/font21.fntdata"/><Relationship Id="rId3" Type="http://schemas.openxmlformats.org/officeDocument/2006/relationships/viewProps" Target="viewProps.xml"/><Relationship Id="rId12" Type="http://schemas.openxmlformats.org/officeDocument/2006/relationships/slide" Target="slides/slide7.xml"/><Relationship Id="rId17" Type="http://schemas.openxmlformats.org/officeDocument/2006/relationships/slide" Target="slides/slide12.xml"/><Relationship Id="rId7" Type="http://schemas.openxmlformats.org/officeDocument/2006/relationships/slide" Target="slides/slide2.xml"/><Relationship Id="rId16" Type="http://schemas.openxmlformats.org/officeDocument/2006/relationships/slide" Target="slides/slide11.xml"/><Relationship Id="rId2" Type="http://schemas.openxmlformats.org/officeDocument/2006/relationships/presProps" Target="presProps.xml"/><Relationship Id="rId20" Type="http://schemas.openxmlformats.org/officeDocument/2006/relationships/font" Target="fonts/font20.fntdata"/><Relationship Id="rId1" Type="http://schemas.openxmlformats.org/officeDocument/2006/relationships/slideMaster" Target="slideMasters/slideMaster1.xml"/><Relationship Id="rId11" Type="http://schemas.openxmlformats.org/officeDocument/2006/relationships/slide" Target="slides/slide6.xml"/><Relationship Id="rId6" Type="http://schemas.openxmlformats.org/officeDocument/2006/relationships/slide" Target="slides/slide1.xml"/><Relationship Id="rId24" Type="http://schemas.openxmlformats.org/officeDocument/2006/relationships/customXml" Target="../customXml/item3.xml"/><Relationship Id="rId15" Type="http://schemas.openxmlformats.org/officeDocument/2006/relationships/slide" Target="slides/slide10.xml"/><Relationship Id="rId5" Type="http://schemas.openxmlformats.org/officeDocument/2006/relationships/tableStyles" Target="tableStyles.xml"/><Relationship Id="rId23" Type="http://schemas.openxmlformats.org/officeDocument/2006/relationships/customXml" Target="../customXml/item2.xml"/><Relationship Id="rId10" Type="http://schemas.openxmlformats.org/officeDocument/2006/relationships/slide" Target="slides/slide5.xml"/><Relationship Id="rId19" Type="http://schemas.openxmlformats.org/officeDocument/2006/relationships/font" Target="fonts/font19.fntdata"/><Relationship Id="rId14" Type="http://schemas.openxmlformats.org/officeDocument/2006/relationships/slide" Target="slides/slide9.xml"/><Relationship Id="rId4" Type="http://schemas.openxmlformats.org/officeDocument/2006/relationships/theme" Target="theme/theme1.xml"/><Relationship Id="rId9" Type="http://schemas.openxmlformats.org/officeDocument/2006/relationships/slide" Target="slides/slide4.xml"/><Relationship Id="rId22" Type="http://schemas.openxmlformats.org/officeDocument/2006/relationships/customXml" Target="../customXml/item1.xml"/></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1.png" Type="http://schemas.openxmlformats.org/officeDocument/2006/relationships/image"/><Relationship Id="rId5" Target="../media/image25.png" Type="http://schemas.openxmlformats.org/officeDocument/2006/relationships/image"/><Relationship Id="rId6" Target="../media/image26.pn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1.png" Type="http://schemas.openxmlformats.org/officeDocument/2006/relationships/image"/><Relationship Id="rId5" Target="../media/image25.png" Type="http://schemas.openxmlformats.org/officeDocument/2006/relationships/image"/><Relationship Id="rId6" Target="../media/image26.pn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12.png" Type="http://schemas.openxmlformats.org/officeDocument/2006/relationships/image"/><Relationship Id="rId5" Target="../media/image1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8.png" Type="http://schemas.openxmlformats.org/officeDocument/2006/relationships/image"/><Relationship Id="rId7"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1.png" Type="http://schemas.openxmlformats.org/officeDocument/2006/relationships/image"/><Relationship Id="rId4" Target="../media/image12.pn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2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TextBox 2" id="2"/>
          <p:cNvSpPr txBox="true"/>
          <p:nvPr/>
        </p:nvSpPr>
        <p:spPr>
          <a:xfrm rot="0">
            <a:off x="1028700" y="4194779"/>
            <a:ext cx="11906250" cy="1559719"/>
          </a:xfrm>
          <a:prstGeom prst="rect">
            <a:avLst/>
          </a:prstGeom>
        </p:spPr>
        <p:txBody>
          <a:bodyPr anchor="t" rtlCol="false" tIns="0" lIns="0" bIns="0" rIns="0">
            <a:spAutoFit/>
          </a:bodyPr>
          <a:lstStyle/>
          <a:p>
            <a:pPr algn="l">
              <a:lnSpc>
                <a:spcPts val="12000"/>
              </a:lnSpc>
            </a:pPr>
            <a:r>
              <a:rPr lang="en-US" sz="12000" spc="-120">
                <a:solidFill>
                  <a:srgbClr val="7A72BD"/>
                </a:solidFill>
                <a:latin typeface="Poppins Bold"/>
                <a:ea typeface="Poppins Bold"/>
                <a:cs typeface="Poppins Bold"/>
                <a:sym typeface="Poppins Bold"/>
              </a:rPr>
              <a:t>WEEK 2</a:t>
            </a:r>
          </a:p>
        </p:txBody>
      </p:sp>
      <p:sp>
        <p:nvSpPr>
          <p:cNvPr name="TextBox 3" id="3"/>
          <p:cNvSpPr txBox="true"/>
          <p:nvPr/>
        </p:nvSpPr>
        <p:spPr>
          <a:xfrm rot="0">
            <a:off x="1028700" y="3118516"/>
            <a:ext cx="11906250" cy="632936"/>
          </a:xfrm>
          <a:prstGeom prst="rect">
            <a:avLst/>
          </a:prstGeom>
        </p:spPr>
        <p:txBody>
          <a:bodyPr anchor="t" rtlCol="false" tIns="0" lIns="0" bIns="0" rIns="0">
            <a:spAutoFit/>
          </a:bodyPr>
          <a:lstStyle/>
          <a:p>
            <a:pPr algn="l">
              <a:lnSpc>
                <a:spcPts val="4680"/>
              </a:lnSpc>
            </a:pPr>
            <a:r>
              <a:rPr lang="en-US" sz="3600" spc="540">
                <a:solidFill>
                  <a:srgbClr val="7A72BD"/>
                </a:solidFill>
                <a:latin typeface="Poppins Medium"/>
                <a:ea typeface="Poppins Medium"/>
                <a:cs typeface="Poppins Medium"/>
                <a:sym typeface="Poppins Medium"/>
              </a:rPr>
              <a:t>CARBON CAPTURE</a:t>
            </a:r>
          </a:p>
        </p:txBody>
      </p:sp>
      <p:sp>
        <p:nvSpPr>
          <p:cNvPr name="TextBox 4" id="4"/>
          <p:cNvSpPr txBox="true"/>
          <p:nvPr/>
        </p:nvSpPr>
        <p:spPr>
          <a:xfrm rot="0">
            <a:off x="1028700" y="5856892"/>
            <a:ext cx="11906250" cy="1223486"/>
          </a:xfrm>
          <a:prstGeom prst="rect">
            <a:avLst/>
          </a:prstGeom>
        </p:spPr>
        <p:txBody>
          <a:bodyPr anchor="t" rtlCol="false" tIns="0" lIns="0" bIns="0" rIns="0">
            <a:spAutoFit/>
          </a:bodyPr>
          <a:lstStyle/>
          <a:p>
            <a:pPr algn="l">
              <a:lnSpc>
                <a:spcPts val="4680"/>
              </a:lnSpc>
            </a:pPr>
            <a:r>
              <a:rPr lang="en-US" sz="3600">
                <a:solidFill>
                  <a:srgbClr val="7A72BD"/>
                </a:solidFill>
                <a:latin typeface="Poppins Medium"/>
                <a:ea typeface="Poppins Medium"/>
                <a:cs typeface="Poppins Medium"/>
                <a:sym typeface="Poppins Medium"/>
              </a:rPr>
              <a:t>Different Types of Carbon Capture Technology and processes.</a:t>
            </a:r>
          </a:p>
        </p:txBody>
      </p:sp>
      <p:grpSp>
        <p:nvGrpSpPr>
          <p:cNvPr name="Group 5" id="5"/>
          <p:cNvGrpSpPr/>
          <p:nvPr/>
        </p:nvGrpSpPr>
        <p:grpSpPr>
          <a:xfrm rot="5400000">
            <a:off x="11512981" y="2149836"/>
            <a:ext cx="5566072" cy="954656"/>
            <a:chOff x="0" y="0"/>
            <a:chExt cx="7421429" cy="1272875"/>
          </a:xfrm>
        </p:grpSpPr>
        <p:sp>
          <p:nvSpPr>
            <p:cNvPr name="Freeform 6" id="6"/>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7" id="7"/>
          <p:cNvGrpSpPr/>
          <p:nvPr/>
        </p:nvGrpSpPr>
        <p:grpSpPr>
          <a:xfrm rot="5400000">
            <a:off x="12172693" y="2149836"/>
            <a:ext cx="5566072" cy="954656"/>
            <a:chOff x="0" y="0"/>
            <a:chExt cx="7421429" cy="1272875"/>
          </a:xfrm>
        </p:grpSpPr>
        <p:sp>
          <p:nvSpPr>
            <p:cNvPr name="Freeform 8" id="8"/>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9" id="9"/>
          <p:cNvGrpSpPr/>
          <p:nvPr/>
        </p:nvGrpSpPr>
        <p:grpSpPr>
          <a:xfrm rot="5400000">
            <a:off x="12832406" y="2149836"/>
            <a:ext cx="5566072" cy="954656"/>
            <a:chOff x="0" y="0"/>
            <a:chExt cx="7421429" cy="1272875"/>
          </a:xfrm>
        </p:grpSpPr>
        <p:sp>
          <p:nvSpPr>
            <p:cNvPr name="Freeform 10" id="10"/>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1" id="11"/>
          <p:cNvGrpSpPr/>
          <p:nvPr/>
        </p:nvGrpSpPr>
        <p:grpSpPr>
          <a:xfrm rot="5400000">
            <a:off x="13459019" y="2149836"/>
            <a:ext cx="5566072" cy="954656"/>
            <a:chOff x="0" y="0"/>
            <a:chExt cx="7421429" cy="1272875"/>
          </a:xfrm>
        </p:grpSpPr>
        <p:sp>
          <p:nvSpPr>
            <p:cNvPr name="Freeform 12" id="12"/>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3" id="13"/>
          <p:cNvGrpSpPr/>
          <p:nvPr/>
        </p:nvGrpSpPr>
        <p:grpSpPr>
          <a:xfrm rot="5400000">
            <a:off x="14118732" y="2149836"/>
            <a:ext cx="5566072" cy="954656"/>
            <a:chOff x="0" y="0"/>
            <a:chExt cx="7421429" cy="1272875"/>
          </a:xfrm>
        </p:grpSpPr>
        <p:sp>
          <p:nvSpPr>
            <p:cNvPr name="Freeform 14" id="14"/>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5" id="15"/>
          <p:cNvGrpSpPr/>
          <p:nvPr/>
        </p:nvGrpSpPr>
        <p:grpSpPr>
          <a:xfrm rot="5400000">
            <a:off x="14778445" y="2149836"/>
            <a:ext cx="5566072" cy="954656"/>
            <a:chOff x="0" y="0"/>
            <a:chExt cx="7421429" cy="1272875"/>
          </a:xfrm>
        </p:grpSpPr>
        <p:sp>
          <p:nvSpPr>
            <p:cNvPr name="Freeform 16" id="16"/>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7" id="17"/>
          <p:cNvGrpSpPr/>
          <p:nvPr/>
        </p:nvGrpSpPr>
        <p:grpSpPr>
          <a:xfrm rot="5400000">
            <a:off x="15413160" y="2149836"/>
            <a:ext cx="5566072" cy="954656"/>
            <a:chOff x="0" y="0"/>
            <a:chExt cx="7421429" cy="1272875"/>
          </a:xfrm>
        </p:grpSpPr>
        <p:sp>
          <p:nvSpPr>
            <p:cNvPr name="Freeform 18" id="18"/>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9" id="19"/>
          <p:cNvGrpSpPr/>
          <p:nvPr/>
        </p:nvGrpSpPr>
        <p:grpSpPr>
          <a:xfrm rot="5400000">
            <a:off x="11551081" y="7792108"/>
            <a:ext cx="5566072" cy="954656"/>
            <a:chOff x="0" y="0"/>
            <a:chExt cx="7421429" cy="1272875"/>
          </a:xfrm>
        </p:grpSpPr>
        <p:sp>
          <p:nvSpPr>
            <p:cNvPr name="Freeform 20" id="20"/>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1" id="21"/>
          <p:cNvGrpSpPr/>
          <p:nvPr/>
        </p:nvGrpSpPr>
        <p:grpSpPr>
          <a:xfrm rot="5400000">
            <a:off x="12210793" y="7792108"/>
            <a:ext cx="5566072" cy="954656"/>
            <a:chOff x="0" y="0"/>
            <a:chExt cx="7421429" cy="1272875"/>
          </a:xfrm>
        </p:grpSpPr>
        <p:sp>
          <p:nvSpPr>
            <p:cNvPr name="Freeform 22" id="22"/>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3" id="23"/>
          <p:cNvGrpSpPr/>
          <p:nvPr/>
        </p:nvGrpSpPr>
        <p:grpSpPr>
          <a:xfrm rot="5400000">
            <a:off x="12870506" y="7792108"/>
            <a:ext cx="5566072" cy="954656"/>
            <a:chOff x="0" y="0"/>
            <a:chExt cx="7421429" cy="1272875"/>
          </a:xfrm>
        </p:grpSpPr>
        <p:sp>
          <p:nvSpPr>
            <p:cNvPr name="Freeform 24" id="24"/>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5" id="25"/>
          <p:cNvGrpSpPr/>
          <p:nvPr/>
        </p:nvGrpSpPr>
        <p:grpSpPr>
          <a:xfrm rot="5400000">
            <a:off x="13497119" y="7792108"/>
            <a:ext cx="5566072" cy="954656"/>
            <a:chOff x="0" y="0"/>
            <a:chExt cx="7421429" cy="1272875"/>
          </a:xfrm>
        </p:grpSpPr>
        <p:sp>
          <p:nvSpPr>
            <p:cNvPr name="Freeform 26" id="26"/>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7" id="27"/>
          <p:cNvGrpSpPr/>
          <p:nvPr/>
        </p:nvGrpSpPr>
        <p:grpSpPr>
          <a:xfrm rot="5400000">
            <a:off x="14156832" y="7792108"/>
            <a:ext cx="5566072" cy="954656"/>
            <a:chOff x="0" y="0"/>
            <a:chExt cx="7421429" cy="1272875"/>
          </a:xfrm>
        </p:grpSpPr>
        <p:sp>
          <p:nvSpPr>
            <p:cNvPr name="Freeform 28" id="28"/>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9" id="29"/>
          <p:cNvGrpSpPr/>
          <p:nvPr/>
        </p:nvGrpSpPr>
        <p:grpSpPr>
          <a:xfrm rot="5400000">
            <a:off x="14816545" y="7792108"/>
            <a:ext cx="5566072" cy="954656"/>
            <a:chOff x="0" y="0"/>
            <a:chExt cx="7421429" cy="1272875"/>
          </a:xfrm>
        </p:grpSpPr>
        <p:sp>
          <p:nvSpPr>
            <p:cNvPr name="Freeform 30" id="30"/>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31" id="31"/>
          <p:cNvGrpSpPr/>
          <p:nvPr/>
        </p:nvGrpSpPr>
        <p:grpSpPr>
          <a:xfrm rot="5400000">
            <a:off x="15451260" y="7792108"/>
            <a:ext cx="5566072" cy="954656"/>
            <a:chOff x="0" y="0"/>
            <a:chExt cx="7421429" cy="1272875"/>
          </a:xfrm>
        </p:grpSpPr>
        <p:sp>
          <p:nvSpPr>
            <p:cNvPr name="Freeform 32" id="32"/>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33" id="33"/>
          <p:cNvGrpSpPr/>
          <p:nvPr/>
        </p:nvGrpSpPr>
        <p:grpSpPr>
          <a:xfrm rot="1333342">
            <a:off x="15261712" y="3596330"/>
            <a:ext cx="2287306" cy="3507202"/>
            <a:chOff x="0" y="0"/>
            <a:chExt cx="3049741" cy="4676269"/>
          </a:xfrm>
        </p:grpSpPr>
        <p:sp>
          <p:nvSpPr>
            <p:cNvPr name="Freeform 34" id="34"/>
            <p:cNvSpPr/>
            <p:nvPr/>
          </p:nvSpPr>
          <p:spPr>
            <a:xfrm flipH="false" flipV="false" rot="0">
              <a:off x="0" y="0"/>
              <a:ext cx="3049778" cy="4676267"/>
            </a:xfrm>
            <a:custGeom>
              <a:avLst/>
              <a:gdLst/>
              <a:ahLst/>
              <a:cxnLst/>
              <a:rect r="r" b="b" t="t" l="l"/>
              <a:pathLst>
                <a:path h="4676267" w="3049778">
                  <a:moveTo>
                    <a:pt x="0" y="0"/>
                  </a:moveTo>
                  <a:lnTo>
                    <a:pt x="3049778" y="0"/>
                  </a:lnTo>
                  <a:lnTo>
                    <a:pt x="3049778" y="4676267"/>
                  </a:lnTo>
                  <a:lnTo>
                    <a:pt x="0" y="4676267"/>
                  </a:lnTo>
                  <a:lnTo>
                    <a:pt x="0" y="0"/>
                  </a:lnTo>
                  <a:close/>
                </a:path>
              </a:pathLst>
            </a:custGeom>
            <a:blipFill>
              <a:blip r:embed="rId3"/>
              <a:stretch>
                <a:fillRect l="-72" t="0" r="-71" b="0"/>
              </a:stretch>
            </a:blipFill>
          </p:spPr>
        </p:sp>
      </p:grpSp>
      <p:grpSp>
        <p:nvGrpSpPr>
          <p:cNvPr name="Group 35" id="35"/>
          <p:cNvGrpSpPr/>
          <p:nvPr/>
        </p:nvGrpSpPr>
        <p:grpSpPr>
          <a:xfrm rot="-9313530">
            <a:off x="7167804" y="-282397"/>
            <a:ext cx="1008717" cy="1546700"/>
            <a:chOff x="0" y="0"/>
            <a:chExt cx="1344956" cy="2062267"/>
          </a:xfrm>
        </p:grpSpPr>
        <p:sp>
          <p:nvSpPr>
            <p:cNvPr name="Freeform 36" id="36"/>
            <p:cNvSpPr/>
            <p:nvPr/>
          </p:nvSpPr>
          <p:spPr>
            <a:xfrm flipH="false" flipV="false" rot="0">
              <a:off x="0" y="0"/>
              <a:ext cx="1344930" cy="2062226"/>
            </a:xfrm>
            <a:custGeom>
              <a:avLst/>
              <a:gdLst/>
              <a:ahLst/>
              <a:cxnLst/>
              <a:rect r="r" b="b" t="t" l="l"/>
              <a:pathLst>
                <a:path h="2062226" w="1344930">
                  <a:moveTo>
                    <a:pt x="0" y="0"/>
                  </a:moveTo>
                  <a:lnTo>
                    <a:pt x="1344930" y="0"/>
                  </a:lnTo>
                  <a:lnTo>
                    <a:pt x="1344930" y="2062226"/>
                  </a:lnTo>
                  <a:lnTo>
                    <a:pt x="0" y="2062226"/>
                  </a:lnTo>
                  <a:lnTo>
                    <a:pt x="0" y="0"/>
                  </a:lnTo>
                  <a:close/>
                </a:path>
              </a:pathLst>
            </a:custGeom>
            <a:blipFill>
              <a:blip r:embed="rId3"/>
              <a:stretch>
                <a:fillRect l="0" t="-143" r="-1" b="-145"/>
              </a:stretch>
            </a:blipFill>
          </p:spPr>
        </p:sp>
      </p:grpSp>
      <p:sp>
        <p:nvSpPr>
          <p:cNvPr name="Freeform 37" id="37"/>
          <p:cNvSpPr/>
          <p:nvPr/>
        </p:nvSpPr>
        <p:spPr>
          <a:xfrm flipH="false" flipV="false" rot="0">
            <a:off x="15050890" y="2160161"/>
            <a:ext cx="2126108" cy="2273275"/>
          </a:xfrm>
          <a:custGeom>
            <a:avLst/>
            <a:gdLst/>
            <a:ahLst/>
            <a:cxnLst/>
            <a:rect r="r" b="b" t="t" l="l"/>
            <a:pathLst>
              <a:path h="2273275" w="2126108">
                <a:moveTo>
                  <a:pt x="0" y="0"/>
                </a:moveTo>
                <a:lnTo>
                  <a:pt x="2126107" y="0"/>
                </a:lnTo>
                <a:lnTo>
                  <a:pt x="2126107" y="2273276"/>
                </a:lnTo>
                <a:lnTo>
                  <a:pt x="0" y="2273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8" id="38"/>
          <p:cNvSpPr/>
          <p:nvPr/>
        </p:nvSpPr>
        <p:spPr>
          <a:xfrm flipH="false" flipV="false" rot="0">
            <a:off x="545144" y="9236552"/>
            <a:ext cx="1455040" cy="1525038"/>
          </a:xfrm>
          <a:custGeom>
            <a:avLst/>
            <a:gdLst/>
            <a:ahLst/>
            <a:cxnLst/>
            <a:rect r="r" b="b" t="t" l="l"/>
            <a:pathLst>
              <a:path h="1525038" w="1455040">
                <a:moveTo>
                  <a:pt x="0" y="0"/>
                </a:moveTo>
                <a:lnTo>
                  <a:pt x="1455039" y="0"/>
                </a:lnTo>
                <a:lnTo>
                  <a:pt x="1455039" y="1525038"/>
                </a:lnTo>
                <a:lnTo>
                  <a:pt x="0" y="152503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TextBox 2" id="2"/>
          <p:cNvSpPr txBox="true"/>
          <p:nvPr/>
        </p:nvSpPr>
        <p:spPr>
          <a:xfrm rot="0">
            <a:off x="1537912" y="1268729"/>
            <a:ext cx="12465338" cy="8031480"/>
          </a:xfrm>
          <a:prstGeom prst="rect">
            <a:avLst/>
          </a:prstGeom>
        </p:spPr>
        <p:txBody>
          <a:bodyPr anchor="t" rtlCol="false" tIns="0" lIns="0" bIns="0" rIns="0">
            <a:spAutoFit/>
          </a:bodyPr>
          <a:lstStyle/>
          <a:p>
            <a:pPr algn="l">
              <a:lnSpc>
                <a:spcPts val="4800"/>
              </a:lnSpc>
            </a:pPr>
            <a:r>
              <a:rPr lang="en-US" sz="3200">
                <a:solidFill>
                  <a:srgbClr val="7A72BD"/>
                </a:solidFill>
                <a:latin typeface="Poppins Light"/>
                <a:ea typeface="Poppins Light"/>
                <a:cs typeface="Poppins Light"/>
                <a:sym typeface="Poppins Light"/>
              </a:rPr>
              <a:t>The amines are then reused to absorb more CO2 . Flue gas from gas power plants has a temperature of about 80 – 100°C. The flue gas should usually be cooled to about 40°C before absorption. A 400MW gas power plant produces a flue gas stream of approximately 2.5 million Nm³/hour. To treat this amount of gas, an absorption tower with a diameter of 20-30metres and a height of 30-40 metres is required. This will be the largest single unit in the separation facility. The tower is filled with packing to provide the largest possible surface for contact between the upward-rising gas and downward-running amine solution. At the top, a washing tower removes any amine residue that has followed the flue gas stream before the CO2 -free flue gas is released into the atmosphere.</a:t>
            </a:r>
          </a:p>
        </p:txBody>
      </p:sp>
      <p:grpSp>
        <p:nvGrpSpPr>
          <p:cNvPr name="Group 3" id="3"/>
          <p:cNvGrpSpPr/>
          <p:nvPr/>
        </p:nvGrpSpPr>
        <p:grpSpPr>
          <a:xfrm rot="5400000">
            <a:off x="11345489" y="1585561"/>
            <a:ext cx="5767464" cy="989197"/>
            <a:chOff x="0" y="0"/>
            <a:chExt cx="7689952" cy="1318930"/>
          </a:xfrm>
        </p:grpSpPr>
        <p:sp>
          <p:nvSpPr>
            <p:cNvPr name="Freeform 4" id="4"/>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5" id="5"/>
          <p:cNvGrpSpPr/>
          <p:nvPr/>
        </p:nvGrpSpPr>
        <p:grpSpPr>
          <a:xfrm rot="5400000">
            <a:off x="12029071" y="1585561"/>
            <a:ext cx="5767464" cy="989197"/>
            <a:chOff x="0" y="0"/>
            <a:chExt cx="7689952" cy="1318930"/>
          </a:xfrm>
        </p:grpSpPr>
        <p:sp>
          <p:nvSpPr>
            <p:cNvPr name="Freeform 6" id="6"/>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7" id="7"/>
          <p:cNvGrpSpPr/>
          <p:nvPr/>
        </p:nvGrpSpPr>
        <p:grpSpPr>
          <a:xfrm rot="5400000">
            <a:off x="12712654" y="1585561"/>
            <a:ext cx="5767464" cy="989197"/>
            <a:chOff x="0" y="0"/>
            <a:chExt cx="7689952" cy="1318930"/>
          </a:xfrm>
        </p:grpSpPr>
        <p:sp>
          <p:nvSpPr>
            <p:cNvPr name="Freeform 8" id="8"/>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9" id="9"/>
          <p:cNvGrpSpPr/>
          <p:nvPr/>
        </p:nvGrpSpPr>
        <p:grpSpPr>
          <a:xfrm rot="5400000">
            <a:off x="13361939" y="1585561"/>
            <a:ext cx="5767464" cy="989197"/>
            <a:chOff x="0" y="0"/>
            <a:chExt cx="7689952" cy="1318930"/>
          </a:xfrm>
        </p:grpSpPr>
        <p:sp>
          <p:nvSpPr>
            <p:cNvPr name="Freeform 10" id="10"/>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1" id="11"/>
          <p:cNvGrpSpPr/>
          <p:nvPr/>
        </p:nvGrpSpPr>
        <p:grpSpPr>
          <a:xfrm rot="5400000">
            <a:off x="14045521" y="1585561"/>
            <a:ext cx="5767464" cy="989197"/>
            <a:chOff x="0" y="0"/>
            <a:chExt cx="7689952" cy="1318930"/>
          </a:xfrm>
        </p:grpSpPr>
        <p:sp>
          <p:nvSpPr>
            <p:cNvPr name="Freeform 12" id="12"/>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3" id="13"/>
          <p:cNvGrpSpPr/>
          <p:nvPr/>
        </p:nvGrpSpPr>
        <p:grpSpPr>
          <a:xfrm rot="5400000">
            <a:off x="14729103" y="1585561"/>
            <a:ext cx="5767464" cy="989197"/>
            <a:chOff x="0" y="0"/>
            <a:chExt cx="7689952" cy="1318930"/>
          </a:xfrm>
        </p:grpSpPr>
        <p:sp>
          <p:nvSpPr>
            <p:cNvPr name="Freeform 14" id="14"/>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5" id="15"/>
          <p:cNvGrpSpPr/>
          <p:nvPr/>
        </p:nvGrpSpPr>
        <p:grpSpPr>
          <a:xfrm rot="5400000">
            <a:off x="15386783" y="1585561"/>
            <a:ext cx="5767464" cy="989197"/>
            <a:chOff x="0" y="0"/>
            <a:chExt cx="7689952" cy="1318930"/>
          </a:xfrm>
        </p:grpSpPr>
        <p:sp>
          <p:nvSpPr>
            <p:cNvPr name="Freeform 16" id="16"/>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7" id="17"/>
          <p:cNvGrpSpPr/>
          <p:nvPr/>
        </p:nvGrpSpPr>
        <p:grpSpPr>
          <a:xfrm rot="5400000">
            <a:off x="11345489" y="7353026"/>
            <a:ext cx="5767464" cy="989197"/>
            <a:chOff x="0" y="0"/>
            <a:chExt cx="7689952" cy="1318930"/>
          </a:xfrm>
        </p:grpSpPr>
        <p:sp>
          <p:nvSpPr>
            <p:cNvPr name="Freeform 18" id="18"/>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9" id="19"/>
          <p:cNvGrpSpPr/>
          <p:nvPr/>
        </p:nvGrpSpPr>
        <p:grpSpPr>
          <a:xfrm rot="5400000">
            <a:off x="12029071" y="7353026"/>
            <a:ext cx="5767464" cy="989197"/>
            <a:chOff x="0" y="0"/>
            <a:chExt cx="7689952" cy="1318930"/>
          </a:xfrm>
        </p:grpSpPr>
        <p:sp>
          <p:nvSpPr>
            <p:cNvPr name="Freeform 20" id="20"/>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1" id="21"/>
          <p:cNvGrpSpPr/>
          <p:nvPr/>
        </p:nvGrpSpPr>
        <p:grpSpPr>
          <a:xfrm rot="5400000">
            <a:off x="12712654" y="7353026"/>
            <a:ext cx="5767464" cy="989197"/>
            <a:chOff x="0" y="0"/>
            <a:chExt cx="7689952" cy="1318930"/>
          </a:xfrm>
        </p:grpSpPr>
        <p:sp>
          <p:nvSpPr>
            <p:cNvPr name="Freeform 22" id="22"/>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3" id="23"/>
          <p:cNvGrpSpPr/>
          <p:nvPr/>
        </p:nvGrpSpPr>
        <p:grpSpPr>
          <a:xfrm rot="5400000">
            <a:off x="13361939" y="7353026"/>
            <a:ext cx="5767464" cy="989197"/>
            <a:chOff x="0" y="0"/>
            <a:chExt cx="7689952" cy="1318930"/>
          </a:xfrm>
        </p:grpSpPr>
        <p:sp>
          <p:nvSpPr>
            <p:cNvPr name="Freeform 24" id="24"/>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5" id="25"/>
          <p:cNvGrpSpPr/>
          <p:nvPr/>
        </p:nvGrpSpPr>
        <p:grpSpPr>
          <a:xfrm rot="5400000">
            <a:off x="14045521" y="7353026"/>
            <a:ext cx="5767464" cy="989197"/>
            <a:chOff x="0" y="0"/>
            <a:chExt cx="7689952" cy="1318930"/>
          </a:xfrm>
        </p:grpSpPr>
        <p:sp>
          <p:nvSpPr>
            <p:cNvPr name="Freeform 26" id="26"/>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7" id="27"/>
          <p:cNvGrpSpPr/>
          <p:nvPr/>
        </p:nvGrpSpPr>
        <p:grpSpPr>
          <a:xfrm rot="5400000">
            <a:off x="14729103" y="7353026"/>
            <a:ext cx="5767464" cy="989197"/>
            <a:chOff x="0" y="0"/>
            <a:chExt cx="7689952" cy="1318930"/>
          </a:xfrm>
        </p:grpSpPr>
        <p:sp>
          <p:nvSpPr>
            <p:cNvPr name="Freeform 28" id="28"/>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9" id="29"/>
          <p:cNvGrpSpPr/>
          <p:nvPr/>
        </p:nvGrpSpPr>
        <p:grpSpPr>
          <a:xfrm rot="5400000">
            <a:off x="15386783" y="7353026"/>
            <a:ext cx="5767464" cy="989197"/>
            <a:chOff x="0" y="0"/>
            <a:chExt cx="7689952" cy="1318930"/>
          </a:xfrm>
        </p:grpSpPr>
        <p:sp>
          <p:nvSpPr>
            <p:cNvPr name="Freeform 30" id="30"/>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31" id="31"/>
          <p:cNvGrpSpPr/>
          <p:nvPr/>
        </p:nvGrpSpPr>
        <p:grpSpPr>
          <a:xfrm rot="1333342">
            <a:off x="15088103" y="3519962"/>
            <a:ext cx="2743519" cy="4206728"/>
            <a:chOff x="0" y="0"/>
            <a:chExt cx="3658025" cy="5608971"/>
          </a:xfrm>
        </p:grpSpPr>
        <p:sp>
          <p:nvSpPr>
            <p:cNvPr name="Freeform 32" id="32"/>
            <p:cNvSpPr/>
            <p:nvPr/>
          </p:nvSpPr>
          <p:spPr>
            <a:xfrm flipH="false" flipV="false" rot="0">
              <a:off x="0" y="0"/>
              <a:ext cx="3657981" cy="5608955"/>
            </a:xfrm>
            <a:custGeom>
              <a:avLst/>
              <a:gdLst/>
              <a:ahLst/>
              <a:cxnLst/>
              <a:rect r="r" b="b" t="t" l="l"/>
              <a:pathLst>
                <a:path h="5608955" w="3657981">
                  <a:moveTo>
                    <a:pt x="0" y="0"/>
                  </a:moveTo>
                  <a:lnTo>
                    <a:pt x="3657981" y="0"/>
                  </a:lnTo>
                  <a:lnTo>
                    <a:pt x="3657981" y="5608955"/>
                  </a:lnTo>
                  <a:lnTo>
                    <a:pt x="0" y="5608955"/>
                  </a:lnTo>
                  <a:lnTo>
                    <a:pt x="0" y="0"/>
                  </a:lnTo>
                  <a:close/>
                </a:path>
              </a:pathLst>
            </a:custGeom>
            <a:blipFill>
              <a:blip r:embed="rId3"/>
              <a:stretch>
                <a:fillRect l="-128" t="0" r="-129" b="0"/>
              </a:stretch>
            </a:blipFill>
          </p:spPr>
        </p:sp>
      </p:grpSp>
      <p:grpSp>
        <p:nvGrpSpPr>
          <p:cNvPr name="Group 33" id="33"/>
          <p:cNvGrpSpPr/>
          <p:nvPr/>
        </p:nvGrpSpPr>
        <p:grpSpPr>
          <a:xfrm rot="-9657622">
            <a:off x="10721171" y="9172895"/>
            <a:ext cx="1179445" cy="1808482"/>
            <a:chOff x="0" y="0"/>
            <a:chExt cx="1572593" cy="2411309"/>
          </a:xfrm>
        </p:grpSpPr>
        <p:sp>
          <p:nvSpPr>
            <p:cNvPr name="Freeform 34" id="34"/>
            <p:cNvSpPr/>
            <p:nvPr/>
          </p:nvSpPr>
          <p:spPr>
            <a:xfrm flipH="false" flipV="false" rot="0">
              <a:off x="0" y="0"/>
              <a:ext cx="1572641" cy="2411349"/>
            </a:xfrm>
            <a:custGeom>
              <a:avLst/>
              <a:gdLst/>
              <a:ahLst/>
              <a:cxnLst/>
              <a:rect r="r" b="b" t="t" l="l"/>
              <a:pathLst>
                <a:path h="2411349" w="1572641">
                  <a:moveTo>
                    <a:pt x="0" y="0"/>
                  </a:moveTo>
                  <a:lnTo>
                    <a:pt x="1572641" y="0"/>
                  </a:lnTo>
                  <a:lnTo>
                    <a:pt x="1572641" y="2411349"/>
                  </a:lnTo>
                  <a:lnTo>
                    <a:pt x="0" y="2411349"/>
                  </a:lnTo>
                  <a:lnTo>
                    <a:pt x="0" y="0"/>
                  </a:lnTo>
                  <a:close/>
                </a:path>
              </a:pathLst>
            </a:custGeom>
            <a:blipFill>
              <a:blip r:embed="rId3"/>
              <a:stretch>
                <a:fillRect l="-35" t="0" r="-32" b="1"/>
              </a:stretch>
            </a:blipFill>
          </p:spPr>
        </p:sp>
      </p:grpSp>
      <p:sp>
        <p:nvSpPr>
          <p:cNvPr name="Freeform 35" id="35"/>
          <p:cNvSpPr/>
          <p:nvPr/>
        </p:nvSpPr>
        <p:spPr>
          <a:xfrm flipH="false" flipV="false" rot="0">
            <a:off x="603230" y="582929"/>
            <a:ext cx="1098403" cy="1174434"/>
          </a:xfrm>
          <a:custGeom>
            <a:avLst/>
            <a:gdLst/>
            <a:ahLst/>
            <a:cxnLst/>
            <a:rect r="r" b="b" t="t" l="l"/>
            <a:pathLst>
              <a:path h="1174434" w="1098403">
                <a:moveTo>
                  <a:pt x="0" y="0"/>
                </a:moveTo>
                <a:lnTo>
                  <a:pt x="1098402" y="0"/>
                </a:lnTo>
                <a:lnTo>
                  <a:pt x="1098402" y="1174433"/>
                </a:lnTo>
                <a:lnTo>
                  <a:pt x="0" y="11744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6" id="36"/>
          <p:cNvSpPr/>
          <p:nvPr/>
        </p:nvSpPr>
        <p:spPr>
          <a:xfrm flipH="false" flipV="false" rot="0">
            <a:off x="14874456" y="2314079"/>
            <a:ext cx="1950379" cy="2085383"/>
          </a:xfrm>
          <a:custGeom>
            <a:avLst/>
            <a:gdLst/>
            <a:ahLst/>
            <a:cxnLst/>
            <a:rect r="r" b="b" t="t" l="l"/>
            <a:pathLst>
              <a:path h="2085383" w="1950379">
                <a:moveTo>
                  <a:pt x="0" y="0"/>
                </a:moveTo>
                <a:lnTo>
                  <a:pt x="1950379" y="0"/>
                </a:lnTo>
                <a:lnTo>
                  <a:pt x="1950379" y="2085382"/>
                </a:lnTo>
                <a:lnTo>
                  <a:pt x="0" y="20853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Freeform 2" id="2"/>
          <p:cNvSpPr/>
          <p:nvPr/>
        </p:nvSpPr>
        <p:spPr>
          <a:xfrm flipH="false" flipV="false" rot="0">
            <a:off x="1047445" y="978737"/>
            <a:ext cx="1657350" cy="1657350"/>
          </a:xfrm>
          <a:custGeom>
            <a:avLst/>
            <a:gdLst/>
            <a:ahLst/>
            <a:cxnLst/>
            <a:rect r="r" b="b" t="t" l="l"/>
            <a:pathLst>
              <a:path h="1657350" w="1657350">
                <a:moveTo>
                  <a:pt x="0" y="0"/>
                </a:moveTo>
                <a:lnTo>
                  <a:pt x="1657350" y="0"/>
                </a:lnTo>
                <a:lnTo>
                  <a:pt x="1657350" y="1657350"/>
                </a:lnTo>
                <a:lnTo>
                  <a:pt x="0" y="16573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86287" y="3072628"/>
            <a:ext cx="4924815" cy="844672"/>
            <a:chOff x="0" y="0"/>
            <a:chExt cx="6566420" cy="1126229"/>
          </a:xfrm>
        </p:grpSpPr>
        <p:sp>
          <p:nvSpPr>
            <p:cNvPr name="Freeform 4" id="4"/>
            <p:cNvSpPr/>
            <p:nvPr/>
          </p:nvSpPr>
          <p:spPr>
            <a:xfrm flipH="false" flipV="false" rot="0">
              <a:off x="0" y="0"/>
              <a:ext cx="6566408" cy="1126236"/>
            </a:xfrm>
            <a:custGeom>
              <a:avLst/>
              <a:gdLst/>
              <a:ahLst/>
              <a:cxnLst/>
              <a:rect r="r" b="b" t="t" l="l"/>
              <a:pathLst>
                <a:path h="1126236" w="6566408">
                  <a:moveTo>
                    <a:pt x="0" y="0"/>
                  </a:moveTo>
                  <a:lnTo>
                    <a:pt x="6566408" y="0"/>
                  </a:lnTo>
                  <a:lnTo>
                    <a:pt x="6566408" y="1126236"/>
                  </a:lnTo>
                  <a:lnTo>
                    <a:pt x="0" y="1126236"/>
                  </a:lnTo>
                  <a:lnTo>
                    <a:pt x="0" y="0"/>
                  </a:lnTo>
                  <a:close/>
                </a:path>
              </a:pathLst>
            </a:custGeom>
            <a:blipFill>
              <a:blip r:embed="rId4"/>
              <a:stretch>
                <a:fillRect l="-46741" t="0" r="-46741" b="0"/>
              </a:stretch>
            </a:blipFill>
          </p:spPr>
        </p:sp>
      </p:grpSp>
      <p:grpSp>
        <p:nvGrpSpPr>
          <p:cNvPr name="Group 5" id="5"/>
          <p:cNvGrpSpPr/>
          <p:nvPr/>
        </p:nvGrpSpPr>
        <p:grpSpPr>
          <a:xfrm rot="0">
            <a:off x="-586287" y="2488919"/>
            <a:ext cx="4924815" cy="844672"/>
            <a:chOff x="0" y="0"/>
            <a:chExt cx="6566420" cy="1126229"/>
          </a:xfrm>
        </p:grpSpPr>
        <p:sp>
          <p:nvSpPr>
            <p:cNvPr name="Freeform 6" id="6"/>
            <p:cNvSpPr/>
            <p:nvPr/>
          </p:nvSpPr>
          <p:spPr>
            <a:xfrm flipH="false" flipV="false" rot="0">
              <a:off x="0" y="0"/>
              <a:ext cx="6566408" cy="1126236"/>
            </a:xfrm>
            <a:custGeom>
              <a:avLst/>
              <a:gdLst/>
              <a:ahLst/>
              <a:cxnLst/>
              <a:rect r="r" b="b" t="t" l="l"/>
              <a:pathLst>
                <a:path h="1126236" w="6566408">
                  <a:moveTo>
                    <a:pt x="0" y="0"/>
                  </a:moveTo>
                  <a:lnTo>
                    <a:pt x="6566408" y="0"/>
                  </a:lnTo>
                  <a:lnTo>
                    <a:pt x="6566408" y="1126236"/>
                  </a:lnTo>
                  <a:lnTo>
                    <a:pt x="0" y="1126236"/>
                  </a:lnTo>
                  <a:lnTo>
                    <a:pt x="0" y="0"/>
                  </a:lnTo>
                  <a:close/>
                </a:path>
              </a:pathLst>
            </a:custGeom>
            <a:blipFill>
              <a:blip r:embed="rId4"/>
              <a:stretch>
                <a:fillRect l="-46741" t="0" r="-46741" b="0"/>
              </a:stretch>
            </a:blipFill>
          </p:spPr>
        </p:sp>
      </p:grpSp>
      <p:grpSp>
        <p:nvGrpSpPr>
          <p:cNvPr name="Group 7" id="7"/>
          <p:cNvGrpSpPr/>
          <p:nvPr/>
        </p:nvGrpSpPr>
        <p:grpSpPr>
          <a:xfrm rot="0">
            <a:off x="-586287" y="1905211"/>
            <a:ext cx="4924815" cy="844672"/>
            <a:chOff x="0" y="0"/>
            <a:chExt cx="6566420" cy="1126229"/>
          </a:xfrm>
        </p:grpSpPr>
        <p:sp>
          <p:nvSpPr>
            <p:cNvPr name="Freeform 8" id="8"/>
            <p:cNvSpPr/>
            <p:nvPr/>
          </p:nvSpPr>
          <p:spPr>
            <a:xfrm flipH="false" flipV="false" rot="0">
              <a:off x="0" y="0"/>
              <a:ext cx="6566408" cy="1126236"/>
            </a:xfrm>
            <a:custGeom>
              <a:avLst/>
              <a:gdLst/>
              <a:ahLst/>
              <a:cxnLst/>
              <a:rect r="r" b="b" t="t" l="l"/>
              <a:pathLst>
                <a:path h="1126236" w="6566408">
                  <a:moveTo>
                    <a:pt x="0" y="0"/>
                  </a:moveTo>
                  <a:lnTo>
                    <a:pt x="6566408" y="0"/>
                  </a:lnTo>
                  <a:lnTo>
                    <a:pt x="6566408" y="1126236"/>
                  </a:lnTo>
                  <a:lnTo>
                    <a:pt x="0" y="1126236"/>
                  </a:lnTo>
                  <a:lnTo>
                    <a:pt x="0" y="0"/>
                  </a:lnTo>
                  <a:close/>
                </a:path>
              </a:pathLst>
            </a:custGeom>
            <a:blipFill>
              <a:blip r:embed="rId4"/>
              <a:stretch>
                <a:fillRect l="-46741" t="0" r="-46741" b="0"/>
              </a:stretch>
            </a:blipFill>
          </p:spPr>
        </p:sp>
      </p:grpSp>
      <p:grpSp>
        <p:nvGrpSpPr>
          <p:cNvPr name="Group 9" id="9"/>
          <p:cNvGrpSpPr/>
          <p:nvPr/>
        </p:nvGrpSpPr>
        <p:grpSpPr>
          <a:xfrm rot="0">
            <a:off x="-586287" y="1350788"/>
            <a:ext cx="4924815" cy="844672"/>
            <a:chOff x="0" y="0"/>
            <a:chExt cx="6566420" cy="1126229"/>
          </a:xfrm>
        </p:grpSpPr>
        <p:sp>
          <p:nvSpPr>
            <p:cNvPr name="Freeform 10" id="10"/>
            <p:cNvSpPr/>
            <p:nvPr/>
          </p:nvSpPr>
          <p:spPr>
            <a:xfrm flipH="false" flipV="false" rot="0">
              <a:off x="0" y="0"/>
              <a:ext cx="6566408" cy="1126236"/>
            </a:xfrm>
            <a:custGeom>
              <a:avLst/>
              <a:gdLst/>
              <a:ahLst/>
              <a:cxnLst/>
              <a:rect r="r" b="b" t="t" l="l"/>
              <a:pathLst>
                <a:path h="1126236" w="6566408">
                  <a:moveTo>
                    <a:pt x="0" y="0"/>
                  </a:moveTo>
                  <a:lnTo>
                    <a:pt x="6566408" y="0"/>
                  </a:lnTo>
                  <a:lnTo>
                    <a:pt x="6566408" y="1126236"/>
                  </a:lnTo>
                  <a:lnTo>
                    <a:pt x="0" y="1126236"/>
                  </a:lnTo>
                  <a:lnTo>
                    <a:pt x="0" y="0"/>
                  </a:lnTo>
                  <a:close/>
                </a:path>
              </a:pathLst>
            </a:custGeom>
            <a:blipFill>
              <a:blip r:embed="rId4"/>
              <a:stretch>
                <a:fillRect l="-46741" t="0" r="-46741" b="0"/>
              </a:stretch>
            </a:blipFill>
          </p:spPr>
        </p:sp>
      </p:grpSp>
      <p:grpSp>
        <p:nvGrpSpPr>
          <p:cNvPr name="Group 11" id="11"/>
          <p:cNvGrpSpPr/>
          <p:nvPr/>
        </p:nvGrpSpPr>
        <p:grpSpPr>
          <a:xfrm rot="0">
            <a:off x="-586287" y="767080"/>
            <a:ext cx="4924815" cy="844672"/>
            <a:chOff x="0" y="0"/>
            <a:chExt cx="6566420" cy="1126229"/>
          </a:xfrm>
        </p:grpSpPr>
        <p:sp>
          <p:nvSpPr>
            <p:cNvPr name="Freeform 12" id="12"/>
            <p:cNvSpPr/>
            <p:nvPr/>
          </p:nvSpPr>
          <p:spPr>
            <a:xfrm flipH="false" flipV="false" rot="0">
              <a:off x="0" y="0"/>
              <a:ext cx="6566408" cy="1126236"/>
            </a:xfrm>
            <a:custGeom>
              <a:avLst/>
              <a:gdLst/>
              <a:ahLst/>
              <a:cxnLst/>
              <a:rect r="r" b="b" t="t" l="l"/>
              <a:pathLst>
                <a:path h="1126236" w="6566408">
                  <a:moveTo>
                    <a:pt x="0" y="0"/>
                  </a:moveTo>
                  <a:lnTo>
                    <a:pt x="6566408" y="0"/>
                  </a:lnTo>
                  <a:lnTo>
                    <a:pt x="6566408" y="1126236"/>
                  </a:lnTo>
                  <a:lnTo>
                    <a:pt x="0" y="1126236"/>
                  </a:lnTo>
                  <a:lnTo>
                    <a:pt x="0" y="0"/>
                  </a:lnTo>
                  <a:close/>
                </a:path>
              </a:pathLst>
            </a:custGeom>
            <a:blipFill>
              <a:blip r:embed="rId4"/>
              <a:stretch>
                <a:fillRect l="-46741" t="0" r="-46741" b="0"/>
              </a:stretch>
            </a:blipFill>
          </p:spPr>
        </p:sp>
      </p:grpSp>
      <p:grpSp>
        <p:nvGrpSpPr>
          <p:cNvPr name="Group 13" id="13"/>
          <p:cNvGrpSpPr/>
          <p:nvPr/>
        </p:nvGrpSpPr>
        <p:grpSpPr>
          <a:xfrm rot="0">
            <a:off x="-586287" y="183372"/>
            <a:ext cx="4924815" cy="844672"/>
            <a:chOff x="0" y="0"/>
            <a:chExt cx="6566420" cy="1126229"/>
          </a:xfrm>
        </p:grpSpPr>
        <p:sp>
          <p:nvSpPr>
            <p:cNvPr name="Freeform 14" id="14"/>
            <p:cNvSpPr/>
            <p:nvPr/>
          </p:nvSpPr>
          <p:spPr>
            <a:xfrm flipH="false" flipV="false" rot="0">
              <a:off x="0" y="0"/>
              <a:ext cx="6566408" cy="1126236"/>
            </a:xfrm>
            <a:custGeom>
              <a:avLst/>
              <a:gdLst/>
              <a:ahLst/>
              <a:cxnLst/>
              <a:rect r="r" b="b" t="t" l="l"/>
              <a:pathLst>
                <a:path h="1126236" w="6566408">
                  <a:moveTo>
                    <a:pt x="0" y="0"/>
                  </a:moveTo>
                  <a:lnTo>
                    <a:pt x="6566408" y="0"/>
                  </a:lnTo>
                  <a:lnTo>
                    <a:pt x="6566408" y="1126236"/>
                  </a:lnTo>
                  <a:lnTo>
                    <a:pt x="0" y="1126236"/>
                  </a:lnTo>
                  <a:lnTo>
                    <a:pt x="0" y="0"/>
                  </a:lnTo>
                  <a:close/>
                </a:path>
              </a:pathLst>
            </a:custGeom>
            <a:blipFill>
              <a:blip r:embed="rId4"/>
              <a:stretch>
                <a:fillRect l="-46741" t="0" r="-46741" b="0"/>
              </a:stretch>
            </a:blipFill>
          </p:spPr>
        </p:sp>
      </p:grpSp>
      <p:grpSp>
        <p:nvGrpSpPr>
          <p:cNvPr name="Group 15" id="15"/>
          <p:cNvGrpSpPr/>
          <p:nvPr/>
        </p:nvGrpSpPr>
        <p:grpSpPr>
          <a:xfrm rot="0">
            <a:off x="-586287" y="-378218"/>
            <a:ext cx="4924815" cy="844672"/>
            <a:chOff x="0" y="0"/>
            <a:chExt cx="6566420" cy="1126229"/>
          </a:xfrm>
        </p:grpSpPr>
        <p:sp>
          <p:nvSpPr>
            <p:cNvPr name="Freeform 16" id="16"/>
            <p:cNvSpPr/>
            <p:nvPr/>
          </p:nvSpPr>
          <p:spPr>
            <a:xfrm flipH="false" flipV="false" rot="0">
              <a:off x="0" y="0"/>
              <a:ext cx="6566408" cy="1126236"/>
            </a:xfrm>
            <a:custGeom>
              <a:avLst/>
              <a:gdLst/>
              <a:ahLst/>
              <a:cxnLst/>
              <a:rect r="r" b="b" t="t" l="l"/>
              <a:pathLst>
                <a:path h="1126236" w="6566408">
                  <a:moveTo>
                    <a:pt x="0" y="0"/>
                  </a:moveTo>
                  <a:lnTo>
                    <a:pt x="6566408" y="0"/>
                  </a:lnTo>
                  <a:lnTo>
                    <a:pt x="6566408" y="1126236"/>
                  </a:lnTo>
                  <a:lnTo>
                    <a:pt x="0" y="1126236"/>
                  </a:lnTo>
                  <a:lnTo>
                    <a:pt x="0" y="0"/>
                  </a:lnTo>
                  <a:close/>
                </a:path>
              </a:pathLst>
            </a:custGeom>
            <a:blipFill>
              <a:blip r:embed="rId4"/>
              <a:stretch>
                <a:fillRect l="-46741" t="0" r="-46741" b="0"/>
              </a:stretch>
            </a:blipFill>
          </p:spPr>
        </p:sp>
      </p:grpSp>
      <p:grpSp>
        <p:nvGrpSpPr>
          <p:cNvPr name="Group 17" id="17"/>
          <p:cNvGrpSpPr/>
          <p:nvPr/>
        </p:nvGrpSpPr>
        <p:grpSpPr>
          <a:xfrm rot="0">
            <a:off x="1056970" y="945628"/>
            <a:ext cx="1647825" cy="1647825"/>
            <a:chOff x="0" y="0"/>
            <a:chExt cx="2197100" cy="2197100"/>
          </a:xfrm>
        </p:grpSpPr>
        <p:sp>
          <p:nvSpPr>
            <p:cNvPr name="Freeform 18" id="18"/>
            <p:cNvSpPr/>
            <p:nvPr/>
          </p:nvSpPr>
          <p:spPr>
            <a:xfrm flipH="false" flipV="false" rot="0">
              <a:off x="0" y="0"/>
              <a:ext cx="2197100" cy="2197100"/>
            </a:xfrm>
            <a:custGeom>
              <a:avLst/>
              <a:gdLst/>
              <a:ahLst/>
              <a:cxnLst/>
              <a:rect r="r" b="b" t="t" l="l"/>
              <a:pathLst>
                <a:path h="2197100" w="2197100">
                  <a:moveTo>
                    <a:pt x="0" y="0"/>
                  </a:moveTo>
                  <a:lnTo>
                    <a:pt x="2197100" y="0"/>
                  </a:lnTo>
                  <a:lnTo>
                    <a:pt x="2197100" y="2197100"/>
                  </a:lnTo>
                  <a:lnTo>
                    <a:pt x="0" y="2197100"/>
                  </a:lnTo>
                  <a:lnTo>
                    <a:pt x="0" y="0"/>
                  </a:lnTo>
                  <a:close/>
                </a:path>
              </a:pathLst>
            </a:custGeom>
            <a:blipFill>
              <a:blip r:embed="rId5"/>
              <a:stretch>
                <a:fillRect l="0" t="-289" r="0" b="-289"/>
              </a:stretch>
            </a:blipFill>
          </p:spPr>
        </p:sp>
      </p:grpSp>
      <p:sp>
        <p:nvSpPr>
          <p:cNvPr name="TextBox 19" id="19"/>
          <p:cNvSpPr txBox="true"/>
          <p:nvPr/>
        </p:nvSpPr>
        <p:spPr>
          <a:xfrm rot="0">
            <a:off x="4869928" y="952500"/>
            <a:ext cx="12389372" cy="1273776"/>
          </a:xfrm>
          <a:prstGeom prst="rect">
            <a:avLst/>
          </a:prstGeom>
        </p:spPr>
        <p:txBody>
          <a:bodyPr anchor="t" rtlCol="false" tIns="0" lIns="0" bIns="0" rIns="0">
            <a:spAutoFit/>
          </a:bodyPr>
          <a:lstStyle/>
          <a:p>
            <a:pPr algn="r">
              <a:lnSpc>
                <a:spcPts val="9429"/>
              </a:lnSpc>
            </a:pPr>
            <a:r>
              <a:rPr lang="en-US" sz="7858" spc="-77">
                <a:solidFill>
                  <a:srgbClr val="7A72BD"/>
                </a:solidFill>
                <a:latin typeface="Poppins Medium"/>
                <a:ea typeface="Poppins Medium"/>
                <a:cs typeface="Poppins Medium"/>
                <a:sym typeface="Poppins Medium"/>
              </a:rPr>
              <a:t> Efficiency ?</a:t>
            </a:r>
          </a:p>
        </p:txBody>
      </p:sp>
      <p:sp>
        <p:nvSpPr>
          <p:cNvPr name="TextBox 20" id="20"/>
          <p:cNvSpPr txBox="true"/>
          <p:nvPr/>
        </p:nvSpPr>
        <p:spPr>
          <a:xfrm rot="0">
            <a:off x="4869928" y="2383851"/>
            <a:ext cx="12389372" cy="7263344"/>
          </a:xfrm>
          <a:prstGeom prst="rect">
            <a:avLst/>
          </a:prstGeom>
        </p:spPr>
        <p:txBody>
          <a:bodyPr anchor="t" rtlCol="false" tIns="0" lIns="0" bIns="0" rIns="0">
            <a:spAutoFit/>
          </a:bodyPr>
          <a:lstStyle/>
          <a:p>
            <a:pPr algn="r">
              <a:lnSpc>
                <a:spcPts val="4713"/>
              </a:lnSpc>
            </a:pPr>
            <a:r>
              <a:rPr lang="en-US" sz="3143">
                <a:solidFill>
                  <a:srgbClr val="7A72BD"/>
                </a:solidFill>
                <a:latin typeface="Poppins Light"/>
                <a:ea typeface="Poppins Light"/>
                <a:cs typeface="Poppins Light"/>
                <a:sym typeface="Poppins Light"/>
              </a:rPr>
              <a:t>Plant efficiency is often termed as the percentage of fuel energy actually utilised in a given facility. In gas-fired plants the gas turbine converts almost 40 percent of the energy in the fuel to electricity. The hot exhaust gas is then used to produce steam which in turn drives a steam turbine converting another 20 percent of input fuel energy into electrical power. The added amount of electricity generated is called the electrical generation efficiency of the plant. The surplus energy now exists as heat, and when not used this is called waste heat.</a:t>
            </a:r>
          </a:p>
          <a:p>
            <a:pPr algn="r">
              <a:lnSpc>
                <a:spcPts val="4713"/>
              </a:lnSpc>
            </a:pPr>
            <a:r>
              <a:rPr lang="en-US" sz="3143">
                <a:solidFill>
                  <a:srgbClr val="7A72BD"/>
                </a:solidFill>
                <a:latin typeface="Poppins Light"/>
                <a:ea typeface="Poppins Light"/>
                <a:cs typeface="Poppins Light"/>
                <a:sym typeface="Poppins Light"/>
              </a:rPr>
              <a:t>The amount of energy utilised either as electrical power or heat compared to the energy input is called total plant efficiency. </a:t>
            </a:r>
          </a:p>
          <a:p>
            <a:pPr algn="r">
              <a:lnSpc>
                <a:spcPts val="4713"/>
              </a:lnSpc>
            </a:pPr>
          </a:p>
        </p:txBody>
      </p:sp>
      <p:grpSp>
        <p:nvGrpSpPr>
          <p:cNvPr name="Group 21" id="21"/>
          <p:cNvGrpSpPr/>
          <p:nvPr/>
        </p:nvGrpSpPr>
        <p:grpSpPr>
          <a:xfrm rot="-8376915">
            <a:off x="2572014" y="8434585"/>
            <a:ext cx="901835" cy="1382813"/>
            <a:chOff x="0" y="0"/>
            <a:chExt cx="1202447" cy="1843751"/>
          </a:xfrm>
        </p:grpSpPr>
        <p:sp>
          <p:nvSpPr>
            <p:cNvPr name="Freeform 22" id="22"/>
            <p:cNvSpPr/>
            <p:nvPr/>
          </p:nvSpPr>
          <p:spPr>
            <a:xfrm flipH="false" flipV="false" rot="0">
              <a:off x="0" y="0"/>
              <a:ext cx="1202436" cy="1843786"/>
            </a:xfrm>
            <a:custGeom>
              <a:avLst/>
              <a:gdLst/>
              <a:ahLst/>
              <a:cxnLst/>
              <a:rect r="r" b="b" t="t" l="l"/>
              <a:pathLst>
                <a:path h="1843786" w="1202436">
                  <a:moveTo>
                    <a:pt x="0" y="0"/>
                  </a:moveTo>
                  <a:lnTo>
                    <a:pt x="1202436" y="0"/>
                  </a:lnTo>
                  <a:lnTo>
                    <a:pt x="1202436" y="1843786"/>
                  </a:lnTo>
                  <a:lnTo>
                    <a:pt x="0" y="1843786"/>
                  </a:lnTo>
                  <a:lnTo>
                    <a:pt x="0" y="0"/>
                  </a:lnTo>
                  <a:close/>
                </a:path>
              </a:pathLst>
            </a:custGeom>
            <a:blipFill>
              <a:blip r:embed="rId6"/>
              <a:stretch>
                <a:fillRect l="0" t="-114" r="0" b="-112"/>
              </a:stretch>
            </a:blipFill>
          </p:spPr>
        </p:sp>
      </p:grpSp>
      <p:sp>
        <p:nvSpPr>
          <p:cNvPr name="Freeform 23" id="23"/>
          <p:cNvSpPr/>
          <p:nvPr/>
        </p:nvSpPr>
        <p:spPr>
          <a:xfrm flipH="false" flipV="false" rot="0">
            <a:off x="1606393" y="7951559"/>
            <a:ext cx="1098403" cy="1174434"/>
          </a:xfrm>
          <a:custGeom>
            <a:avLst/>
            <a:gdLst/>
            <a:ahLst/>
            <a:cxnLst/>
            <a:rect r="r" b="b" t="t" l="l"/>
            <a:pathLst>
              <a:path h="1174434" w="1098403">
                <a:moveTo>
                  <a:pt x="0" y="0"/>
                </a:moveTo>
                <a:lnTo>
                  <a:pt x="1098402" y="0"/>
                </a:lnTo>
                <a:lnTo>
                  <a:pt x="1098402" y="1174433"/>
                </a:lnTo>
                <a:lnTo>
                  <a:pt x="0" y="117443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Freeform 2" id="2"/>
          <p:cNvSpPr/>
          <p:nvPr/>
        </p:nvSpPr>
        <p:spPr>
          <a:xfrm flipH="false" flipV="false" rot="0">
            <a:off x="1047445" y="978737"/>
            <a:ext cx="1657350" cy="1657350"/>
          </a:xfrm>
          <a:custGeom>
            <a:avLst/>
            <a:gdLst/>
            <a:ahLst/>
            <a:cxnLst/>
            <a:rect r="r" b="b" t="t" l="l"/>
            <a:pathLst>
              <a:path h="1657350" w="1657350">
                <a:moveTo>
                  <a:pt x="0" y="0"/>
                </a:moveTo>
                <a:lnTo>
                  <a:pt x="1657350" y="0"/>
                </a:lnTo>
                <a:lnTo>
                  <a:pt x="1657350" y="1657350"/>
                </a:lnTo>
                <a:lnTo>
                  <a:pt x="0" y="16573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86287" y="3072628"/>
            <a:ext cx="4924815" cy="844672"/>
            <a:chOff x="0" y="0"/>
            <a:chExt cx="6566420" cy="1126229"/>
          </a:xfrm>
        </p:grpSpPr>
        <p:sp>
          <p:nvSpPr>
            <p:cNvPr name="Freeform 4" id="4"/>
            <p:cNvSpPr/>
            <p:nvPr/>
          </p:nvSpPr>
          <p:spPr>
            <a:xfrm flipH="false" flipV="false" rot="0">
              <a:off x="0" y="0"/>
              <a:ext cx="6566408" cy="1126236"/>
            </a:xfrm>
            <a:custGeom>
              <a:avLst/>
              <a:gdLst/>
              <a:ahLst/>
              <a:cxnLst/>
              <a:rect r="r" b="b" t="t" l="l"/>
              <a:pathLst>
                <a:path h="1126236" w="6566408">
                  <a:moveTo>
                    <a:pt x="0" y="0"/>
                  </a:moveTo>
                  <a:lnTo>
                    <a:pt x="6566408" y="0"/>
                  </a:lnTo>
                  <a:lnTo>
                    <a:pt x="6566408" y="1126236"/>
                  </a:lnTo>
                  <a:lnTo>
                    <a:pt x="0" y="1126236"/>
                  </a:lnTo>
                  <a:lnTo>
                    <a:pt x="0" y="0"/>
                  </a:lnTo>
                  <a:close/>
                </a:path>
              </a:pathLst>
            </a:custGeom>
            <a:blipFill>
              <a:blip r:embed="rId4"/>
              <a:stretch>
                <a:fillRect l="-46741" t="0" r="-46741" b="0"/>
              </a:stretch>
            </a:blipFill>
          </p:spPr>
        </p:sp>
      </p:grpSp>
      <p:grpSp>
        <p:nvGrpSpPr>
          <p:cNvPr name="Group 5" id="5"/>
          <p:cNvGrpSpPr/>
          <p:nvPr/>
        </p:nvGrpSpPr>
        <p:grpSpPr>
          <a:xfrm rot="0">
            <a:off x="-586287" y="2488919"/>
            <a:ext cx="4924815" cy="844672"/>
            <a:chOff x="0" y="0"/>
            <a:chExt cx="6566420" cy="1126229"/>
          </a:xfrm>
        </p:grpSpPr>
        <p:sp>
          <p:nvSpPr>
            <p:cNvPr name="Freeform 6" id="6"/>
            <p:cNvSpPr/>
            <p:nvPr/>
          </p:nvSpPr>
          <p:spPr>
            <a:xfrm flipH="false" flipV="false" rot="0">
              <a:off x="0" y="0"/>
              <a:ext cx="6566408" cy="1126236"/>
            </a:xfrm>
            <a:custGeom>
              <a:avLst/>
              <a:gdLst/>
              <a:ahLst/>
              <a:cxnLst/>
              <a:rect r="r" b="b" t="t" l="l"/>
              <a:pathLst>
                <a:path h="1126236" w="6566408">
                  <a:moveTo>
                    <a:pt x="0" y="0"/>
                  </a:moveTo>
                  <a:lnTo>
                    <a:pt x="6566408" y="0"/>
                  </a:lnTo>
                  <a:lnTo>
                    <a:pt x="6566408" y="1126236"/>
                  </a:lnTo>
                  <a:lnTo>
                    <a:pt x="0" y="1126236"/>
                  </a:lnTo>
                  <a:lnTo>
                    <a:pt x="0" y="0"/>
                  </a:lnTo>
                  <a:close/>
                </a:path>
              </a:pathLst>
            </a:custGeom>
            <a:blipFill>
              <a:blip r:embed="rId4"/>
              <a:stretch>
                <a:fillRect l="-46741" t="0" r="-46741" b="0"/>
              </a:stretch>
            </a:blipFill>
          </p:spPr>
        </p:sp>
      </p:grpSp>
      <p:grpSp>
        <p:nvGrpSpPr>
          <p:cNvPr name="Group 7" id="7"/>
          <p:cNvGrpSpPr/>
          <p:nvPr/>
        </p:nvGrpSpPr>
        <p:grpSpPr>
          <a:xfrm rot="0">
            <a:off x="-586287" y="1905211"/>
            <a:ext cx="4924815" cy="844672"/>
            <a:chOff x="0" y="0"/>
            <a:chExt cx="6566420" cy="1126229"/>
          </a:xfrm>
        </p:grpSpPr>
        <p:sp>
          <p:nvSpPr>
            <p:cNvPr name="Freeform 8" id="8"/>
            <p:cNvSpPr/>
            <p:nvPr/>
          </p:nvSpPr>
          <p:spPr>
            <a:xfrm flipH="false" flipV="false" rot="0">
              <a:off x="0" y="0"/>
              <a:ext cx="6566408" cy="1126236"/>
            </a:xfrm>
            <a:custGeom>
              <a:avLst/>
              <a:gdLst/>
              <a:ahLst/>
              <a:cxnLst/>
              <a:rect r="r" b="b" t="t" l="l"/>
              <a:pathLst>
                <a:path h="1126236" w="6566408">
                  <a:moveTo>
                    <a:pt x="0" y="0"/>
                  </a:moveTo>
                  <a:lnTo>
                    <a:pt x="6566408" y="0"/>
                  </a:lnTo>
                  <a:lnTo>
                    <a:pt x="6566408" y="1126236"/>
                  </a:lnTo>
                  <a:lnTo>
                    <a:pt x="0" y="1126236"/>
                  </a:lnTo>
                  <a:lnTo>
                    <a:pt x="0" y="0"/>
                  </a:lnTo>
                  <a:close/>
                </a:path>
              </a:pathLst>
            </a:custGeom>
            <a:blipFill>
              <a:blip r:embed="rId4"/>
              <a:stretch>
                <a:fillRect l="-46741" t="0" r="-46741" b="0"/>
              </a:stretch>
            </a:blipFill>
          </p:spPr>
        </p:sp>
      </p:grpSp>
      <p:grpSp>
        <p:nvGrpSpPr>
          <p:cNvPr name="Group 9" id="9"/>
          <p:cNvGrpSpPr/>
          <p:nvPr/>
        </p:nvGrpSpPr>
        <p:grpSpPr>
          <a:xfrm rot="0">
            <a:off x="-586287" y="1350788"/>
            <a:ext cx="4924815" cy="844672"/>
            <a:chOff x="0" y="0"/>
            <a:chExt cx="6566420" cy="1126229"/>
          </a:xfrm>
        </p:grpSpPr>
        <p:sp>
          <p:nvSpPr>
            <p:cNvPr name="Freeform 10" id="10"/>
            <p:cNvSpPr/>
            <p:nvPr/>
          </p:nvSpPr>
          <p:spPr>
            <a:xfrm flipH="false" flipV="false" rot="0">
              <a:off x="0" y="0"/>
              <a:ext cx="6566408" cy="1126236"/>
            </a:xfrm>
            <a:custGeom>
              <a:avLst/>
              <a:gdLst/>
              <a:ahLst/>
              <a:cxnLst/>
              <a:rect r="r" b="b" t="t" l="l"/>
              <a:pathLst>
                <a:path h="1126236" w="6566408">
                  <a:moveTo>
                    <a:pt x="0" y="0"/>
                  </a:moveTo>
                  <a:lnTo>
                    <a:pt x="6566408" y="0"/>
                  </a:lnTo>
                  <a:lnTo>
                    <a:pt x="6566408" y="1126236"/>
                  </a:lnTo>
                  <a:lnTo>
                    <a:pt x="0" y="1126236"/>
                  </a:lnTo>
                  <a:lnTo>
                    <a:pt x="0" y="0"/>
                  </a:lnTo>
                  <a:close/>
                </a:path>
              </a:pathLst>
            </a:custGeom>
            <a:blipFill>
              <a:blip r:embed="rId4"/>
              <a:stretch>
                <a:fillRect l="-46741" t="0" r="-46741" b="0"/>
              </a:stretch>
            </a:blipFill>
          </p:spPr>
        </p:sp>
      </p:grpSp>
      <p:grpSp>
        <p:nvGrpSpPr>
          <p:cNvPr name="Group 11" id="11"/>
          <p:cNvGrpSpPr/>
          <p:nvPr/>
        </p:nvGrpSpPr>
        <p:grpSpPr>
          <a:xfrm rot="0">
            <a:off x="-586287" y="767080"/>
            <a:ext cx="4924815" cy="844672"/>
            <a:chOff x="0" y="0"/>
            <a:chExt cx="6566420" cy="1126229"/>
          </a:xfrm>
        </p:grpSpPr>
        <p:sp>
          <p:nvSpPr>
            <p:cNvPr name="Freeform 12" id="12"/>
            <p:cNvSpPr/>
            <p:nvPr/>
          </p:nvSpPr>
          <p:spPr>
            <a:xfrm flipH="false" flipV="false" rot="0">
              <a:off x="0" y="0"/>
              <a:ext cx="6566408" cy="1126236"/>
            </a:xfrm>
            <a:custGeom>
              <a:avLst/>
              <a:gdLst/>
              <a:ahLst/>
              <a:cxnLst/>
              <a:rect r="r" b="b" t="t" l="l"/>
              <a:pathLst>
                <a:path h="1126236" w="6566408">
                  <a:moveTo>
                    <a:pt x="0" y="0"/>
                  </a:moveTo>
                  <a:lnTo>
                    <a:pt x="6566408" y="0"/>
                  </a:lnTo>
                  <a:lnTo>
                    <a:pt x="6566408" y="1126236"/>
                  </a:lnTo>
                  <a:lnTo>
                    <a:pt x="0" y="1126236"/>
                  </a:lnTo>
                  <a:lnTo>
                    <a:pt x="0" y="0"/>
                  </a:lnTo>
                  <a:close/>
                </a:path>
              </a:pathLst>
            </a:custGeom>
            <a:blipFill>
              <a:blip r:embed="rId4"/>
              <a:stretch>
                <a:fillRect l="-46741" t="0" r="-46741" b="0"/>
              </a:stretch>
            </a:blipFill>
          </p:spPr>
        </p:sp>
      </p:grpSp>
      <p:grpSp>
        <p:nvGrpSpPr>
          <p:cNvPr name="Group 13" id="13"/>
          <p:cNvGrpSpPr/>
          <p:nvPr/>
        </p:nvGrpSpPr>
        <p:grpSpPr>
          <a:xfrm rot="0">
            <a:off x="-586287" y="183372"/>
            <a:ext cx="4924815" cy="844672"/>
            <a:chOff x="0" y="0"/>
            <a:chExt cx="6566420" cy="1126229"/>
          </a:xfrm>
        </p:grpSpPr>
        <p:sp>
          <p:nvSpPr>
            <p:cNvPr name="Freeform 14" id="14"/>
            <p:cNvSpPr/>
            <p:nvPr/>
          </p:nvSpPr>
          <p:spPr>
            <a:xfrm flipH="false" flipV="false" rot="0">
              <a:off x="0" y="0"/>
              <a:ext cx="6566408" cy="1126236"/>
            </a:xfrm>
            <a:custGeom>
              <a:avLst/>
              <a:gdLst/>
              <a:ahLst/>
              <a:cxnLst/>
              <a:rect r="r" b="b" t="t" l="l"/>
              <a:pathLst>
                <a:path h="1126236" w="6566408">
                  <a:moveTo>
                    <a:pt x="0" y="0"/>
                  </a:moveTo>
                  <a:lnTo>
                    <a:pt x="6566408" y="0"/>
                  </a:lnTo>
                  <a:lnTo>
                    <a:pt x="6566408" y="1126236"/>
                  </a:lnTo>
                  <a:lnTo>
                    <a:pt x="0" y="1126236"/>
                  </a:lnTo>
                  <a:lnTo>
                    <a:pt x="0" y="0"/>
                  </a:lnTo>
                  <a:close/>
                </a:path>
              </a:pathLst>
            </a:custGeom>
            <a:blipFill>
              <a:blip r:embed="rId4"/>
              <a:stretch>
                <a:fillRect l="-46741" t="0" r="-46741" b="0"/>
              </a:stretch>
            </a:blipFill>
          </p:spPr>
        </p:sp>
      </p:grpSp>
      <p:grpSp>
        <p:nvGrpSpPr>
          <p:cNvPr name="Group 15" id="15"/>
          <p:cNvGrpSpPr/>
          <p:nvPr/>
        </p:nvGrpSpPr>
        <p:grpSpPr>
          <a:xfrm rot="0">
            <a:off x="-586287" y="-378218"/>
            <a:ext cx="4924815" cy="844672"/>
            <a:chOff x="0" y="0"/>
            <a:chExt cx="6566420" cy="1126229"/>
          </a:xfrm>
        </p:grpSpPr>
        <p:sp>
          <p:nvSpPr>
            <p:cNvPr name="Freeform 16" id="16"/>
            <p:cNvSpPr/>
            <p:nvPr/>
          </p:nvSpPr>
          <p:spPr>
            <a:xfrm flipH="false" flipV="false" rot="0">
              <a:off x="0" y="0"/>
              <a:ext cx="6566408" cy="1126236"/>
            </a:xfrm>
            <a:custGeom>
              <a:avLst/>
              <a:gdLst/>
              <a:ahLst/>
              <a:cxnLst/>
              <a:rect r="r" b="b" t="t" l="l"/>
              <a:pathLst>
                <a:path h="1126236" w="6566408">
                  <a:moveTo>
                    <a:pt x="0" y="0"/>
                  </a:moveTo>
                  <a:lnTo>
                    <a:pt x="6566408" y="0"/>
                  </a:lnTo>
                  <a:lnTo>
                    <a:pt x="6566408" y="1126236"/>
                  </a:lnTo>
                  <a:lnTo>
                    <a:pt x="0" y="1126236"/>
                  </a:lnTo>
                  <a:lnTo>
                    <a:pt x="0" y="0"/>
                  </a:lnTo>
                  <a:close/>
                </a:path>
              </a:pathLst>
            </a:custGeom>
            <a:blipFill>
              <a:blip r:embed="rId4"/>
              <a:stretch>
                <a:fillRect l="-46741" t="0" r="-46741" b="0"/>
              </a:stretch>
            </a:blipFill>
          </p:spPr>
        </p:sp>
      </p:grpSp>
      <p:grpSp>
        <p:nvGrpSpPr>
          <p:cNvPr name="Group 17" id="17"/>
          <p:cNvGrpSpPr/>
          <p:nvPr/>
        </p:nvGrpSpPr>
        <p:grpSpPr>
          <a:xfrm rot="0">
            <a:off x="1056970" y="945628"/>
            <a:ext cx="1647825" cy="1647825"/>
            <a:chOff x="0" y="0"/>
            <a:chExt cx="2197100" cy="2197100"/>
          </a:xfrm>
        </p:grpSpPr>
        <p:sp>
          <p:nvSpPr>
            <p:cNvPr name="Freeform 18" id="18"/>
            <p:cNvSpPr/>
            <p:nvPr/>
          </p:nvSpPr>
          <p:spPr>
            <a:xfrm flipH="false" flipV="false" rot="0">
              <a:off x="0" y="0"/>
              <a:ext cx="2197100" cy="2197100"/>
            </a:xfrm>
            <a:custGeom>
              <a:avLst/>
              <a:gdLst/>
              <a:ahLst/>
              <a:cxnLst/>
              <a:rect r="r" b="b" t="t" l="l"/>
              <a:pathLst>
                <a:path h="2197100" w="2197100">
                  <a:moveTo>
                    <a:pt x="0" y="0"/>
                  </a:moveTo>
                  <a:lnTo>
                    <a:pt x="2197100" y="0"/>
                  </a:lnTo>
                  <a:lnTo>
                    <a:pt x="2197100" y="2197100"/>
                  </a:lnTo>
                  <a:lnTo>
                    <a:pt x="0" y="2197100"/>
                  </a:lnTo>
                  <a:lnTo>
                    <a:pt x="0" y="0"/>
                  </a:lnTo>
                  <a:close/>
                </a:path>
              </a:pathLst>
            </a:custGeom>
            <a:blipFill>
              <a:blip r:embed="rId5"/>
              <a:stretch>
                <a:fillRect l="0" t="-289" r="0" b="-289"/>
              </a:stretch>
            </a:blipFill>
          </p:spPr>
        </p:sp>
      </p:grpSp>
      <p:sp>
        <p:nvSpPr>
          <p:cNvPr name="TextBox 19" id="19"/>
          <p:cNvSpPr txBox="true"/>
          <p:nvPr/>
        </p:nvSpPr>
        <p:spPr>
          <a:xfrm rot="0">
            <a:off x="4338528" y="-204059"/>
            <a:ext cx="13862849" cy="2471353"/>
          </a:xfrm>
          <a:prstGeom prst="rect">
            <a:avLst/>
          </a:prstGeom>
        </p:spPr>
        <p:txBody>
          <a:bodyPr anchor="t" rtlCol="false" tIns="0" lIns="0" bIns="0" rIns="0">
            <a:spAutoFit/>
          </a:bodyPr>
          <a:lstStyle/>
          <a:p>
            <a:pPr algn="r">
              <a:lnSpc>
                <a:spcPts val="9429"/>
              </a:lnSpc>
            </a:pPr>
            <a:r>
              <a:rPr lang="en-US" sz="7858" spc="-77">
                <a:solidFill>
                  <a:srgbClr val="7A72BD"/>
                </a:solidFill>
                <a:latin typeface="Poppins Medium"/>
                <a:ea typeface="Poppins Medium"/>
                <a:cs typeface="Poppins Medium"/>
                <a:sym typeface="Poppins Medium"/>
              </a:rPr>
              <a:t>Does Carbon Capture really decreases Efficiency ?</a:t>
            </a:r>
          </a:p>
        </p:txBody>
      </p:sp>
      <p:sp>
        <p:nvSpPr>
          <p:cNvPr name="TextBox 20" id="20"/>
          <p:cNvSpPr txBox="true"/>
          <p:nvPr/>
        </p:nvSpPr>
        <p:spPr>
          <a:xfrm rot="0">
            <a:off x="4338528" y="2424868"/>
            <a:ext cx="13862849" cy="7862131"/>
          </a:xfrm>
          <a:prstGeom prst="rect">
            <a:avLst/>
          </a:prstGeom>
        </p:spPr>
        <p:txBody>
          <a:bodyPr anchor="t" rtlCol="false" tIns="0" lIns="0" bIns="0" rIns="0">
            <a:spAutoFit/>
          </a:bodyPr>
          <a:lstStyle/>
          <a:p>
            <a:pPr algn="r">
              <a:lnSpc>
                <a:spcPts val="4713"/>
              </a:lnSpc>
            </a:pPr>
            <a:r>
              <a:rPr lang="en-US" sz="3143">
                <a:solidFill>
                  <a:srgbClr val="7A72BD"/>
                </a:solidFill>
                <a:latin typeface="Poppins Light"/>
                <a:ea typeface="Poppins Light"/>
                <a:cs typeface="Poppins Light"/>
                <a:sym typeface="Poppins Light"/>
              </a:rPr>
              <a:t>When CO2 from a power plant is captured, transported and stored it is generally said that efficiency decreases by some percentage points. This is not quite correct, as energy does not cease to exist. If capture equipment is integrated within the power plant, some of the heat that would otherwise have been wasted can be used in the capture process. The energy required for CCS in a power plant is mostly distributed as seven percentage points of electricity and 14 percentage points of heat. In conventional gas power plants 58 percent of the supplied fuel is converted into power, the rest wasted as heat unless used for district heating; In fact, the total energy utilisation for a plant with CCS would be 72 percent. If we acknowledge that CCS is at least as legitimate a use of power as any other use, a plant with integrated CCS is therefore more efficient than a conventional plant.</a:t>
            </a:r>
          </a:p>
        </p:txBody>
      </p:sp>
      <p:grpSp>
        <p:nvGrpSpPr>
          <p:cNvPr name="Group 21" id="21"/>
          <p:cNvGrpSpPr/>
          <p:nvPr/>
        </p:nvGrpSpPr>
        <p:grpSpPr>
          <a:xfrm rot="-8376915">
            <a:off x="2572014" y="8434585"/>
            <a:ext cx="901835" cy="1382813"/>
            <a:chOff x="0" y="0"/>
            <a:chExt cx="1202447" cy="1843751"/>
          </a:xfrm>
        </p:grpSpPr>
        <p:sp>
          <p:nvSpPr>
            <p:cNvPr name="Freeform 22" id="22"/>
            <p:cNvSpPr/>
            <p:nvPr/>
          </p:nvSpPr>
          <p:spPr>
            <a:xfrm flipH="false" flipV="false" rot="0">
              <a:off x="0" y="0"/>
              <a:ext cx="1202436" cy="1843786"/>
            </a:xfrm>
            <a:custGeom>
              <a:avLst/>
              <a:gdLst/>
              <a:ahLst/>
              <a:cxnLst/>
              <a:rect r="r" b="b" t="t" l="l"/>
              <a:pathLst>
                <a:path h="1843786" w="1202436">
                  <a:moveTo>
                    <a:pt x="0" y="0"/>
                  </a:moveTo>
                  <a:lnTo>
                    <a:pt x="1202436" y="0"/>
                  </a:lnTo>
                  <a:lnTo>
                    <a:pt x="1202436" y="1843786"/>
                  </a:lnTo>
                  <a:lnTo>
                    <a:pt x="0" y="1843786"/>
                  </a:lnTo>
                  <a:lnTo>
                    <a:pt x="0" y="0"/>
                  </a:lnTo>
                  <a:close/>
                </a:path>
              </a:pathLst>
            </a:custGeom>
            <a:blipFill>
              <a:blip r:embed="rId6"/>
              <a:stretch>
                <a:fillRect l="0" t="-114" r="0" b="-112"/>
              </a:stretch>
            </a:blipFill>
          </p:spPr>
        </p:sp>
      </p:grpSp>
      <p:sp>
        <p:nvSpPr>
          <p:cNvPr name="Freeform 23" id="23"/>
          <p:cNvSpPr/>
          <p:nvPr/>
        </p:nvSpPr>
        <p:spPr>
          <a:xfrm flipH="false" flipV="false" rot="0">
            <a:off x="1606393" y="7951559"/>
            <a:ext cx="1098403" cy="1174434"/>
          </a:xfrm>
          <a:custGeom>
            <a:avLst/>
            <a:gdLst/>
            <a:ahLst/>
            <a:cxnLst/>
            <a:rect r="r" b="b" t="t" l="l"/>
            <a:pathLst>
              <a:path h="1174434" w="1098403">
                <a:moveTo>
                  <a:pt x="0" y="0"/>
                </a:moveTo>
                <a:lnTo>
                  <a:pt x="1098402" y="0"/>
                </a:lnTo>
                <a:lnTo>
                  <a:pt x="1098402" y="1174433"/>
                </a:lnTo>
                <a:lnTo>
                  <a:pt x="0" y="117443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DE9FF"/>
        </a:solidFill>
      </p:bgPr>
    </p:bg>
    <p:spTree>
      <p:nvGrpSpPr>
        <p:cNvPr id="1" name=""/>
        <p:cNvGrpSpPr/>
        <p:nvPr/>
      </p:nvGrpSpPr>
      <p:grpSpPr>
        <a:xfrm>
          <a:off x="0" y="0"/>
          <a:ext cx="0" cy="0"/>
          <a:chOff x="0" y="0"/>
          <a:chExt cx="0" cy="0"/>
        </a:xfrm>
      </p:grpSpPr>
      <p:grpSp>
        <p:nvGrpSpPr>
          <p:cNvPr name="Group 2" id="2"/>
          <p:cNvGrpSpPr/>
          <p:nvPr/>
        </p:nvGrpSpPr>
        <p:grpSpPr>
          <a:xfrm rot="5400000">
            <a:off x="11345489" y="1585561"/>
            <a:ext cx="5767464" cy="989197"/>
            <a:chOff x="0" y="0"/>
            <a:chExt cx="7689952" cy="1318930"/>
          </a:xfrm>
        </p:grpSpPr>
        <p:sp>
          <p:nvSpPr>
            <p:cNvPr name="Freeform 3" id="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4" id="4"/>
          <p:cNvGrpSpPr/>
          <p:nvPr/>
        </p:nvGrpSpPr>
        <p:grpSpPr>
          <a:xfrm rot="5400000">
            <a:off x="12029071" y="1585561"/>
            <a:ext cx="5767464" cy="989197"/>
            <a:chOff x="0" y="0"/>
            <a:chExt cx="7689952" cy="1318930"/>
          </a:xfrm>
        </p:grpSpPr>
        <p:sp>
          <p:nvSpPr>
            <p:cNvPr name="Freeform 5" id="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6" id="6"/>
          <p:cNvGrpSpPr/>
          <p:nvPr/>
        </p:nvGrpSpPr>
        <p:grpSpPr>
          <a:xfrm rot="5400000">
            <a:off x="12712654" y="1585561"/>
            <a:ext cx="5767464" cy="989197"/>
            <a:chOff x="0" y="0"/>
            <a:chExt cx="7689952" cy="1318930"/>
          </a:xfrm>
        </p:grpSpPr>
        <p:sp>
          <p:nvSpPr>
            <p:cNvPr name="Freeform 7" id="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8" id="8"/>
          <p:cNvGrpSpPr/>
          <p:nvPr/>
        </p:nvGrpSpPr>
        <p:grpSpPr>
          <a:xfrm rot="5400000">
            <a:off x="13361939" y="1585561"/>
            <a:ext cx="5767464" cy="989197"/>
            <a:chOff x="0" y="0"/>
            <a:chExt cx="7689952" cy="1318930"/>
          </a:xfrm>
        </p:grpSpPr>
        <p:sp>
          <p:nvSpPr>
            <p:cNvPr name="Freeform 9" id="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0" id="10"/>
          <p:cNvGrpSpPr/>
          <p:nvPr/>
        </p:nvGrpSpPr>
        <p:grpSpPr>
          <a:xfrm rot="5400000">
            <a:off x="14045521" y="1585561"/>
            <a:ext cx="5767464" cy="989197"/>
            <a:chOff x="0" y="0"/>
            <a:chExt cx="7689952" cy="1318930"/>
          </a:xfrm>
        </p:grpSpPr>
        <p:sp>
          <p:nvSpPr>
            <p:cNvPr name="Freeform 11" id="11"/>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2" id="12"/>
          <p:cNvGrpSpPr/>
          <p:nvPr/>
        </p:nvGrpSpPr>
        <p:grpSpPr>
          <a:xfrm rot="5400000">
            <a:off x="14729103" y="1585561"/>
            <a:ext cx="5767464" cy="989197"/>
            <a:chOff x="0" y="0"/>
            <a:chExt cx="7689952" cy="1318930"/>
          </a:xfrm>
        </p:grpSpPr>
        <p:sp>
          <p:nvSpPr>
            <p:cNvPr name="Freeform 13" id="1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4" id="14"/>
          <p:cNvGrpSpPr/>
          <p:nvPr/>
        </p:nvGrpSpPr>
        <p:grpSpPr>
          <a:xfrm rot="5400000">
            <a:off x="15386783" y="1585561"/>
            <a:ext cx="5767464" cy="989197"/>
            <a:chOff x="0" y="0"/>
            <a:chExt cx="7689952" cy="1318930"/>
          </a:xfrm>
        </p:grpSpPr>
        <p:sp>
          <p:nvSpPr>
            <p:cNvPr name="Freeform 15" id="1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6" id="16"/>
          <p:cNvGrpSpPr/>
          <p:nvPr/>
        </p:nvGrpSpPr>
        <p:grpSpPr>
          <a:xfrm rot="-9792714">
            <a:off x="15855733" y="639653"/>
            <a:ext cx="1899815" cy="2913049"/>
            <a:chOff x="0" y="0"/>
            <a:chExt cx="2533087" cy="3884065"/>
          </a:xfrm>
        </p:grpSpPr>
        <p:sp>
          <p:nvSpPr>
            <p:cNvPr name="Freeform 17" id="17"/>
            <p:cNvSpPr/>
            <p:nvPr/>
          </p:nvSpPr>
          <p:spPr>
            <a:xfrm flipH="false" flipV="false" rot="0">
              <a:off x="0" y="0"/>
              <a:ext cx="2533142" cy="3884041"/>
            </a:xfrm>
            <a:custGeom>
              <a:avLst/>
              <a:gdLst/>
              <a:ahLst/>
              <a:cxnLst/>
              <a:rect r="r" b="b" t="t" l="l"/>
              <a:pathLst>
                <a:path h="3884041" w="2533142">
                  <a:moveTo>
                    <a:pt x="0" y="0"/>
                  </a:moveTo>
                  <a:lnTo>
                    <a:pt x="2533142" y="0"/>
                  </a:lnTo>
                  <a:lnTo>
                    <a:pt x="2533142" y="3884041"/>
                  </a:lnTo>
                  <a:lnTo>
                    <a:pt x="0" y="3884041"/>
                  </a:lnTo>
                  <a:lnTo>
                    <a:pt x="0" y="0"/>
                  </a:lnTo>
                  <a:close/>
                </a:path>
              </a:pathLst>
            </a:custGeom>
            <a:blipFill>
              <a:blip r:embed="rId3"/>
              <a:stretch>
                <a:fillRect l="-108" t="0" r="-106" b="0"/>
              </a:stretch>
            </a:blipFill>
          </p:spPr>
        </p:sp>
      </p:grpSp>
      <p:sp>
        <p:nvSpPr>
          <p:cNvPr name="TextBox 18" id="18"/>
          <p:cNvSpPr txBox="true"/>
          <p:nvPr/>
        </p:nvSpPr>
        <p:spPr>
          <a:xfrm rot="0">
            <a:off x="482968" y="-95250"/>
            <a:ext cx="12291617" cy="1552575"/>
          </a:xfrm>
          <a:prstGeom prst="rect">
            <a:avLst/>
          </a:prstGeom>
        </p:spPr>
        <p:txBody>
          <a:bodyPr anchor="t" rtlCol="false" tIns="0" lIns="0" bIns="0" rIns="0">
            <a:spAutoFit/>
          </a:bodyPr>
          <a:lstStyle/>
          <a:p>
            <a:pPr algn="l">
              <a:lnSpc>
                <a:spcPts val="11518"/>
              </a:lnSpc>
            </a:pPr>
            <a:r>
              <a:rPr lang="en-US" sz="9600" spc="-96">
                <a:solidFill>
                  <a:srgbClr val="7A72BD"/>
                </a:solidFill>
                <a:latin typeface="Poppins Bold"/>
                <a:ea typeface="Poppins Bold"/>
                <a:cs typeface="Poppins Bold"/>
                <a:sym typeface="Poppins Bold"/>
              </a:rPr>
              <a:t>Current Status</a:t>
            </a:r>
          </a:p>
        </p:txBody>
      </p:sp>
      <p:sp>
        <p:nvSpPr>
          <p:cNvPr name="TextBox 19" id="19"/>
          <p:cNvSpPr txBox="true"/>
          <p:nvPr/>
        </p:nvSpPr>
        <p:spPr>
          <a:xfrm rot="0">
            <a:off x="3655579" y="5958863"/>
            <a:ext cx="14480176" cy="4566920"/>
          </a:xfrm>
          <a:prstGeom prst="rect">
            <a:avLst/>
          </a:prstGeom>
        </p:spPr>
        <p:txBody>
          <a:bodyPr anchor="t" rtlCol="false" tIns="0" lIns="0" bIns="0" rIns="0">
            <a:spAutoFit/>
          </a:bodyPr>
          <a:lstStyle/>
          <a:p>
            <a:pPr algn="just">
              <a:lnSpc>
                <a:spcPts val="4480"/>
              </a:lnSpc>
            </a:pPr>
            <a:r>
              <a:rPr lang="en-US" sz="3200" spc="320">
                <a:solidFill>
                  <a:srgbClr val="7A72BD"/>
                </a:solidFill>
                <a:latin typeface="Poppins Medium"/>
                <a:ea typeface="Poppins Medium"/>
                <a:cs typeface="Poppins Medium"/>
                <a:sym typeface="Poppins Medium"/>
              </a:rPr>
              <a:t> In particular, combustion-based systems are still the competitive choice for operators aiming at large-scale production of electricity and heat from fossil fuels, even under more demanding environmental regulations, because these processes are reliable and well proven in delivering electricity and heat at prices that often set a benchmark for these services.</a:t>
            </a:r>
          </a:p>
          <a:p>
            <a:pPr algn="just">
              <a:lnSpc>
                <a:spcPts val="4480"/>
              </a:lnSpc>
            </a:pPr>
          </a:p>
        </p:txBody>
      </p:sp>
      <p:sp>
        <p:nvSpPr>
          <p:cNvPr name="Freeform 20" id="20"/>
          <p:cNvSpPr/>
          <p:nvPr/>
        </p:nvSpPr>
        <p:spPr>
          <a:xfrm flipH="false" flipV="false" rot="0">
            <a:off x="14643971" y="2692051"/>
            <a:ext cx="1331109" cy="1423247"/>
          </a:xfrm>
          <a:custGeom>
            <a:avLst/>
            <a:gdLst/>
            <a:ahLst/>
            <a:cxnLst/>
            <a:rect r="r" b="b" t="t" l="l"/>
            <a:pathLst>
              <a:path h="1423247" w="1331109">
                <a:moveTo>
                  <a:pt x="0" y="0"/>
                </a:moveTo>
                <a:lnTo>
                  <a:pt x="1331109" y="0"/>
                </a:lnTo>
                <a:lnTo>
                  <a:pt x="1331109" y="1423248"/>
                </a:lnTo>
                <a:lnTo>
                  <a:pt x="0" y="1423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1" id="21"/>
          <p:cNvGrpSpPr/>
          <p:nvPr/>
        </p:nvGrpSpPr>
        <p:grpSpPr>
          <a:xfrm rot="0">
            <a:off x="-859311" y="11226280"/>
            <a:ext cx="4296598" cy="736925"/>
            <a:chOff x="0" y="0"/>
            <a:chExt cx="5728797" cy="982566"/>
          </a:xfrm>
        </p:grpSpPr>
        <p:sp>
          <p:nvSpPr>
            <p:cNvPr name="Freeform 22" id="22"/>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grpSp>
        <p:nvGrpSpPr>
          <p:cNvPr name="Group 23" id="23"/>
          <p:cNvGrpSpPr/>
          <p:nvPr/>
        </p:nvGrpSpPr>
        <p:grpSpPr>
          <a:xfrm rot="0">
            <a:off x="-859311" y="10717031"/>
            <a:ext cx="4296598" cy="736925"/>
            <a:chOff x="0" y="0"/>
            <a:chExt cx="5728797" cy="982566"/>
          </a:xfrm>
        </p:grpSpPr>
        <p:sp>
          <p:nvSpPr>
            <p:cNvPr name="Freeform 24" id="24"/>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grpSp>
        <p:nvGrpSpPr>
          <p:cNvPr name="Group 25" id="25"/>
          <p:cNvGrpSpPr/>
          <p:nvPr/>
        </p:nvGrpSpPr>
        <p:grpSpPr>
          <a:xfrm rot="0">
            <a:off x="-859311" y="10207781"/>
            <a:ext cx="4296598" cy="736925"/>
            <a:chOff x="0" y="0"/>
            <a:chExt cx="5728797" cy="982566"/>
          </a:xfrm>
        </p:grpSpPr>
        <p:sp>
          <p:nvSpPr>
            <p:cNvPr name="Freeform 26" id="26"/>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grpSp>
        <p:nvGrpSpPr>
          <p:cNvPr name="Group 27" id="27"/>
          <p:cNvGrpSpPr/>
          <p:nvPr/>
        </p:nvGrpSpPr>
        <p:grpSpPr>
          <a:xfrm rot="0">
            <a:off x="-859312" y="9724081"/>
            <a:ext cx="4296598" cy="736925"/>
            <a:chOff x="0" y="0"/>
            <a:chExt cx="5728797" cy="982566"/>
          </a:xfrm>
        </p:grpSpPr>
        <p:sp>
          <p:nvSpPr>
            <p:cNvPr name="Freeform 28" id="28"/>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grpSp>
        <p:nvGrpSpPr>
          <p:cNvPr name="Group 29" id="29"/>
          <p:cNvGrpSpPr/>
          <p:nvPr/>
        </p:nvGrpSpPr>
        <p:grpSpPr>
          <a:xfrm rot="0">
            <a:off x="-859311" y="9214831"/>
            <a:ext cx="4296598" cy="736925"/>
            <a:chOff x="0" y="0"/>
            <a:chExt cx="5728797" cy="982566"/>
          </a:xfrm>
        </p:grpSpPr>
        <p:sp>
          <p:nvSpPr>
            <p:cNvPr name="Freeform 30" id="30"/>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grpSp>
        <p:nvGrpSpPr>
          <p:cNvPr name="Group 31" id="31"/>
          <p:cNvGrpSpPr/>
          <p:nvPr/>
        </p:nvGrpSpPr>
        <p:grpSpPr>
          <a:xfrm rot="0">
            <a:off x="-859312" y="8705582"/>
            <a:ext cx="4296598" cy="736925"/>
            <a:chOff x="0" y="0"/>
            <a:chExt cx="5728797" cy="982566"/>
          </a:xfrm>
        </p:grpSpPr>
        <p:sp>
          <p:nvSpPr>
            <p:cNvPr name="Freeform 32" id="32"/>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grpSp>
        <p:nvGrpSpPr>
          <p:cNvPr name="Group 33" id="33"/>
          <p:cNvGrpSpPr/>
          <p:nvPr/>
        </p:nvGrpSpPr>
        <p:grpSpPr>
          <a:xfrm rot="0">
            <a:off x="-859311" y="8215630"/>
            <a:ext cx="4296598" cy="736925"/>
            <a:chOff x="0" y="0"/>
            <a:chExt cx="5728797" cy="982566"/>
          </a:xfrm>
        </p:grpSpPr>
        <p:sp>
          <p:nvSpPr>
            <p:cNvPr name="Freeform 34" id="34"/>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sp>
        <p:nvSpPr>
          <p:cNvPr name="Freeform 35" id="35"/>
          <p:cNvSpPr/>
          <p:nvPr/>
        </p:nvSpPr>
        <p:spPr>
          <a:xfrm flipH="false" flipV="false" rot="0">
            <a:off x="876062" y="8058661"/>
            <a:ext cx="1331109" cy="1423247"/>
          </a:xfrm>
          <a:custGeom>
            <a:avLst/>
            <a:gdLst/>
            <a:ahLst/>
            <a:cxnLst/>
            <a:rect r="r" b="b" t="t" l="l"/>
            <a:pathLst>
              <a:path h="1423247" w="1331109">
                <a:moveTo>
                  <a:pt x="0" y="0"/>
                </a:moveTo>
                <a:lnTo>
                  <a:pt x="1331109" y="0"/>
                </a:lnTo>
                <a:lnTo>
                  <a:pt x="1331109" y="1423248"/>
                </a:lnTo>
                <a:lnTo>
                  <a:pt x="0" y="1423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6" id="36"/>
          <p:cNvSpPr txBox="true"/>
          <p:nvPr/>
        </p:nvSpPr>
        <p:spPr>
          <a:xfrm rot="0">
            <a:off x="345910" y="1544343"/>
            <a:ext cx="13388711" cy="4566920"/>
          </a:xfrm>
          <a:prstGeom prst="rect">
            <a:avLst/>
          </a:prstGeom>
        </p:spPr>
        <p:txBody>
          <a:bodyPr anchor="t" rtlCol="false" tIns="0" lIns="0" bIns="0" rIns="0">
            <a:spAutoFit/>
          </a:bodyPr>
          <a:lstStyle/>
          <a:p>
            <a:pPr algn="just">
              <a:lnSpc>
                <a:spcPts val="4480"/>
              </a:lnSpc>
            </a:pPr>
            <a:r>
              <a:rPr lang="en-US" sz="3200" spc="320">
                <a:solidFill>
                  <a:srgbClr val="7A72BD"/>
                </a:solidFill>
                <a:latin typeface="Poppins Medium"/>
                <a:ea typeface="Poppins Medium"/>
                <a:cs typeface="Poppins Medium"/>
                <a:sym typeface="Poppins Medium"/>
              </a:rPr>
              <a:t>Virtually all the energy we use today from carbon-containing fuels is obtained by directly burning fuels in air. This is despite many decades of exploring promising and more efficient alternative energy conversion cycles that rely on other fuel processing steps prior to fuel combustion or avoiding direct fuel combustion.</a:t>
            </a:r>
          </a:p>
          <a:p>
            <a:pPr algn="just">
              <a:lnSpc>
                <a:spcPts val="448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7A72BD"/>
        </a:solidFill>
      </p:bgPr>
    </p:bg>
    <p:spTree>
      <p:nvGrpSpPr>
        <p:cNvPr id="1" name=""/>
        <p:cNvGrpSpPr/>
        <p:nvPr/>
      </p:nvGrpSpPr>
      <p:grpSpPr>
        <a:xfrm>
          <a:off x="0" y="0"/>
          <a:ext cx="0" cy="0"/>
          <a:chOff x="0" y="0"/>
          <a:chExt cx="0" cy="0"/>
        </a:xfrm>
      </p:grpSpPr>
      <p:sp>
        <p:nvSpPr>
          <p:cNvPr name="TextBox 2" id="2"/>
          <p:cNvSpPr txBox="true"/>
          <p:nvPr/>
        </p:nvSpPr>
        <p:spPr>
          <a:xfrm rot="0">
            <a:off x="1028700" y="933450"/>
            <a:ext cx="6862367" cy="3009900"/>
          </a:xfrm>
          <a:prstGeom prst="rect">
            <a:avLst/>
          </a:prstGeom>
        </p:spPr>
        <p:txBody>
          <a:bodyPr anchor="t" rtlCol="false" tIns="0" lIns="0" bIns="0" rIns="0">
            <a:spAutoFit/>
          </a:bodyPr>
          <a:lstStyle/>
          <a:p>
            <a:pPr algn="l">
              <a:lnSpc>
                <a:spcPts val="11518"/>
              </a:lnSpc>
            </a:pPr>
            <a:r>
              <a:rPr lang="en-US" sz="9600" spc="-96">
                <a:solidFill>
                  <a:srgbClr val="FFF7E7"/>
                </a:solidFill>
                <a:latin typeface="Poppins Bold"/>
                <a:ea typeface="Poppins Bold"/>
                <a:cs typeface="Poppins Bold"/>
                <a:sym typeface="Poppins Bold"/>
              </a:rPr>
              <a:t>Let's spell it out!</a:t>
            </a:r>
          </a:p>
        </p:txBody>
      </p:sp>
      <p:sp>
        <p:nvSpPr>
          <p:cNvPr name="TextBox 3" id="3"/>
          <p:cNvSpPr txBox="true"/>
          <p:nvPr/>
        </p:nvSpPr>
        <p:spPr>
          <a:xfrm rot="0">
            <a:off x="8146546" y="6129814"/>
            <a:ext cx="9112754" cy="3128486"/>
          </a:xfrm>
          <a:prstGeom prst="rect">
            <a:avLst/>
          </a:prstGeom>
        </p:spPr>
        <p:txBody>
          <a:bodyPr anchor="t" rtlCol="false" tIns="0" lIns="0" bIns="0" rIns="0">
            <a:spAutoFit/>
          </a:bodyPr>
          <a:lstStyle/>
          <a:p>
            <a:pPr algn="just">
              <a:lnSpc>
                <a:spcPts val="4800"/>
              </a:lnSpc>
            </a:pPr>
            <a:r>
              <a:rPr lang="en-US" sz="3200">
                <a:solidFill>
                  <a:srgbClr val="FFF7E7"/>
                </a:solidFill>
                <a:latin typeface="Poppins Light"/>
                <a:ea typeface="Poppins Light"/>
                <a:cs typeface="Poppins Light"/>
                <a:sym typeface="Poppins Light"/>
              </a:rPr>
              <a:t>Day1- Post Combustion Capture Technology of Carbon Capture</a:t>
            </a:r>
          </a:p>
          <a:p>
            <a:pPr algn="just">
              <a:lnSpc>
                <a:spcPts val="4800"/>
              </a:lnSpc>
            </a:pPr>
            <a:r>
              <a:rPr lang="en-US" sz="3200">
                <a:solidFill>
                  <a:srgbClr val="FFF7E7"/>
                </a:solidFill>
                <a:latin typeface="Poppins Light"/>
                <a:ea typeface="Poppins Light"/>
                <a:cs typeface="Poppins Light"/>
                <a:sym typeface="Poppins Light"/>
              </a:rPr>
              <a:t>Day2- Oxy Fuel Combustion Capture System</a:t>
            </a:r>
          </a:p>
          <a:p>
            <a:pPr algn="just">
              <a:lnSpc>
                <a:spcPts val="4800"/>
              </a:lnSpc>
            </a:pPr>
            <a:r>
              <a:rPr lang="en-US" sz="3200">
                <a:solidFill>
                  <a:srgbClr val="FFF7E7"/>
                </a:solidFill>
                <a:latin typeface="Poppins Light"/>
                <a:ea typeface="Poppins Light"/>
                <a:cs typeface="Poppins Light"/>
                <a:sym typeface="Poppins Light"/>
              </a:rPr>
              <a:t>Day3- Pre Combustion Capture System</a:t>
            </a:r>
          </a:p>
          <a:p>
            <a:pPr algn="just">
              <a:lnSpc>
                <a:spcPts val="4800"/>
              </a:lnSpc>
            </a:pPr>
            <a:r>
              <a:rPr lang="en-US" sz="3200">
                <a:solidFill>
                  <a:srgbClr val="FFF7E7"/>
                </a:solidFill>
                <a:latin typeface="Poppins Light"/>
                <a:ea typeface="Poppins Light"/>
                <a:cs typeface="Poppins Light"/>
                <a:sym typeface="Poppins Light"/>
              </a:rPr>
              <a:t>Day4 -New Future Technologies</a:t>
            </a:r>
          </a:p>
        </p:txBody>
      </p:sp>
      <p:sp>
        <p:nvSpPr>
          <p:cNvPr name="TextBox 4" id="4"/>
          <p:cNvSpPr txBox="true"/>
          <p:nvPr/>
        </p:nvSpPr>
        <p:spPr>
          <a:xfrm rot="0">
            <a:off x="8146546" y="5370195"/>
            <a:ext cx="9112754" cy="581025"/>
          </a:xfrm>
          <a:prstGeom prst="rect">
            <a:avLst/>
          </a:prstGeom>
        </p:spPr>
        <p:txBody>
          <a:bodyPr anchor="t" rtlCol="false" tIns="0" lIns="0" bIns="0" rIns="0">
            <a:spAutoFit/>
          </a:bodyPr>
          <a:lstStyle/>
          <a:p>
            <a:pPr algn="just">
              <a:lnSpc>
                <a:spcPts val="4320"/>
              </a:lnSpc>
            </a:pPr>
            <a:r>
              <a:rPr lang="en-US" sz="3600">
                <a:solidFill>
                  <a:srgbClr val="FFF7E7"/>
                </a:solidFill>
                <a:latin typeface="Poppins Bold"/>
                <a:ea typeface="Poppins Bold"/>
                <a:cs typeface="Poppins Bold"/>
                <a:sym typeface="Poppins Bold"/>
              </a:rPr>
              <a:t>TOPIC OUTLINE</a:t>
            </a:r>
          </a:p>
        </p:txBody>
      </p:sp>
      <p:grpSp>
        <p:nvGrpSpPr>
          <p:cNvPr name="Group 5" id="5"/>
          <p:cNvGrpSpPr/>
          <p:nvPr/>
        </p:nvGrpSpPr>
        <p:grpSpPr>
          <a:xfrm rot="0">
            <a:off x="15503151" y="1958041"/>
            <a:ext cx="3512298" cy="602406"/>
            <a:chOff x="0" y="0"/>
            <a:chExt cx="4683064" cy="803208"/>
          </a:xfrm>
        </p:grpSpPr>
        <p:sp>
          <p:nvSpPr>
            <p:cNvPr name="Freeform 6" id="6"/>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7" id="7"/>
          <p:cNvGrpSpPr/>
          <p:nvPr/>
        </p:nvGrpSpPr>
        <p:grpSpPr>
          <a:xfrm rot="0">
            <a:off x="15503151" y="1541749"/>
            <a:ext cx="3512298" cy="602406"/>
            <a:chOff x="0" y="0"/>
            <a:chExt cx="4683064" cy="803208"/>
          </a:xfrm>
        </p:grpSpPr>
        <p:sp>
          <p:nvSpPr>
            <p:cNvPr name="Freeform 8" id="8"/>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9" id="9"/>
          <p:cNvGrpSpPr/>
          <p:nvPr/>
        </p:nvGrpSpPr>
        <p:grpSpPr>
          <a:xfrm rot="0">
            <a:off x="15503151" y="1125458"/>
            <a:ext cx="3512298" cy="602406"/>
            <a:chOff x="0" y="0"/>
            <a:chExt cx="4683064" cy="803208"/>
          </a:xfrm>
        </p:grpSpPr>
        <p:sp>
          <p:nvSpPr>
            <p:cNvPr name="Freeform 10" id="10"/>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11" id="11"/>
          <p:cNvGrpSpPr/>
          <p:nvPr/>
        </p:nvGrpSpPr>
        <p:grpSpPr>
          <a:xfrm rot="0">
            <a:off x="15503151" y="730053"/>
            <a:ext cx="3512298" cy="602406"/>
            <a:chOff x="0" y="0"/>
            <a:chExt cx="4683064" cy="803208"/>
          </a:xfrm>
        </p:grpSpPr>
        <p:sp>
          <p:nvSpPr>
            <p:cNvPr name="Freeform 12" id="12"/>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13" id="13"/>
          <p:cNvGrpSpPr/>
          <p:nvPr/>
        </p:nvGrpSpPr>
        <p:grpSpPr>
          <a:xfrm rot="0">
            <a:off x="15503151" y="313762"/>
            <a:ext cx="3512298" cy="602406"/>
            <a:chOff x="0" y="0"/>
            <a:chExt cx="4683064" cy="803208"/>
          </a:xfrm>
        </p:grpSpPr>
        <p:sp>
          <p:nvSpPr>
            <p:cNvPr name="Freeform 14" id="14"/>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15" id="15"/>
          <p:cNvGrpSpPr/>
          <p:nvPr/>
        </p:nvGrpSpPr>
        <p:grpSpPr>
          <a:xfrm rot="0">
            <a:off x="15503151" y="-102529"/>
            <a:ext cx="3512298" cy="602406"/>
            <a:chOff x="0" y="0"/>
            <a:chExt cx="4683064" cy="803208"/>
          </a:xfrm>
        </p:grpSpPr>
        <p:sp>
          <p:nvSpPr>
            <p:cNvPr name="Freeform 16" id="16"/>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17" id="17"/>
          <p:cNvGrpSpPr/>
          <p:nvPr/>
        </p:nvGrpSpPr>
        <p:grpSpPr>
          <a:xfrm rot="0">
            <a:off x="15503151" y="-503046"/>
            <a:ext cx="3512298" cy="602406"/>
            <a:chOff x="0" y="0"/>
            <a:chExt cx="4683064" cy="803208"/>
          </a:xfrm>
        </p:grpSpPr>
        <p:sp>
          <p:nvSpPr>
            <p:cNvPr name="Freeform 18" id="18"/>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19" id="19"/>
          <p:cNvGrpSpPr/>
          <p:nvPr/>
        </p:nvGrpSpPr>
        <p:grpSpPr>
          <a:xfrm rot="-9513412">
            <a:off x="16437948" y="-44462"/>
            <a:ext cx="1286480" cy="1972603"/>
            <a:chOff x="0" y="0"/>
            <a:chExt cx="1715307" cy="2630137"/>
          </a:xfrm>
        </p:grpSpPr>
        <p:sp>
          <p:nvSpPr>
            <p:cNvPr name="Freeform 20" id="20"/>
            <p:cNvSpPr/>
            <p:nvPr/>
          </p:nvSpPr>
          <p:spPr>
            <a:xfrm flipH="false" flipV="false" rot="0">
              <a:off x="0" y="0"/>
              <a:ext cx="1715262" cy="2630170"/>
            </a:xfrm>
            <a:custGeom>
              <a:avLst/>
              <a:gdLst/>
              <a:ahLst/>
              <a:cxnLst/>
              <a:rect r="r" b="b" t="t" l="l"/>
              <a:pathLst>
                <a:path h="2630170" w="1715262">
                  <a:moveTo>
                    <a:pt x="0" y="0"/>
                  </a:moveTo>
                  <a:lnTo>
                    <a:pt x="1715262" y="0"/>
                  </a:lnTo>
                  <a:lnTo>
                    <a:pt x="1715262" y="2630170"/>
                  </a:lnTo>
                  <a:lnTo>
                    <a:pt x="0" y="2630170"/>
                  </a:lnTo>
                  <a:lnTo>
                    <a:pt x="0" y="0"/>
                  </a:lnTo>
                  <a:close/>
                </a:path>
              </a:pathLst>
            </a:custGeom>
            <a:blipFill>
              <a:blip r:embed="rId3"/>
              <a:stretch>
                <a:fillRect l="-128" t="0" r="-130" b="1"/>
              </a:stretch>
            </a:blipFill>
          </p:spPr>
        </p:sp>
      </p:grpSp>
      <p:grpSp>
        <p:nvGrpSpPr>
          <p:cNvPr name="Group 21" id="21"/>
          <p:cNvGrpSpPr/>
          <p:nvPr/>
        </p:nvGrpSpPr>
        <p:grpSpPr>
          <a:xfrm rot="0">
            <a:off x="-848143" y="10020368"/>
            <a:ext cx="3512298" cy="602406"/>
            <a:chOff x="0" y="0"/>
            <a:chExt cx="4683064" cy="803208"/>
          </a:xfrm>
        </p:grpSpPr>
        <p:sp>
          <p:nvSpPr>
            <p:cNvPr name="Freeform 22" id="22"/>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23" id="23"/>
          <p:cNvGrpSpPr/>
          <p:nvPr/>
        </p:nvGrpSpPr>
        <p:grpSpPr>
          <a:xfrm rot="0">
            <a:off x="-848143" y="9604076"/>
            <a:ext cx="3512298" cy="602406"/>
            <a:chOff x="0" y="0"/>
            <a:chExt cx="4683064" cy="803208"/>
          </a:xfrm>
        </p:grpSpPr>
        <p:sp>
          <p:nvSpPr>
            <p:cNvPr name="Freeform 24" id="24"/>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25" id="25"/>
          <p:cNvGrpSpPr/>
          <p:nvPr/>
        </p:nvGrpSpPr>
        <p:grpSpPr>
          <a:xfrm rot="0">
            <a:off x="-848143" y="9187785"/>
            <a:ext cx="3512298" cy="602406"/>
            <a:chOff x="0" y="0"/>
            <a:chExt cx="4683064" cy="803208"/>
          </a:xfrm>
        </p:grpSpPr>
        <p:sp>
          <p:nvSpPr>
            <p:cNvPr name="Freeform 26" id="26"/>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27" id="27"/>
          <p:cNvGrpSpPr/>
          <p:nvPr/>
        </p:nvGrpSpPr>
        <p:grpSpPr>
          <a:xfrm rot="0">
            <a:off x="-848143" y="8792380"/>
            <a:ext cx="3512298" cy="602406"/>
            <a:chOff x="0" y="0"/>
            <a:chExt cx="4683064" cy="803208"/>
          </a:xfrm>
        </p:grpSpPr>
        <p:sp>
          <p:nvSpPr>
            <p:cNvPr name="Freeform 28" id="28"/>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29" id="29"/>
          <p:cNvGrpSpPr/>
          <p:nvPr/>
        </p:nvGrpSpPr>
        <p:grpSpPr>
          <a:xfrm rot="0">
            <a:off x="-848143" y="8376089"/>
            <a:ext cx="3512298" cy="602406"/>
            <a:chOff x="0" y="0"/>
            <a:chExt cx="4683064" cy="803208"/>
          </a:xfrm>
        </p:grpSpPr>
        <p:sp>
          <p:nvSpPr>
            <p:cNvPr name="Freeform 30" id="30"/>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31" id="31"/>
          <p:cNvGrpSpPr/>
          <p:nvPr/>
        </p:nvGrpSpPr>
        <p:grpSpPr>
          <a:xfrm rot="0">
            <a:off x="-848143" y="7959798"/>
            <a:ext cx="3512298" cy="602406"/>
            <a:chOff x="0" y="0"/>
            <a:chExt cx="4683064" cy="803208"/>
          </a:xfrm>
        </p:grpSpPr>
        <p:sp>
          <p:nvSpPr>
            <p:cNvPr name="Freeform 32" id="32"/>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33" id="33"/>
          <p:cNvGrpSpPr/>
          <p:nvPr/>
        </p:nvGrpSpPr>
        <p:grpSpPr>
          <a:xfrm rot="0">
            <a:off x="-848143" y="7559281"/>
            <a:ext cx="3512298" cy="602406"/>
            <a:chOff x="0" y="0"/>
            <a:chExt cx="4683064" cy="803208"/>
          </a:xfrm>
        </p:grpSpPr>
        <p:sp>
          <p:nvSpPr>
            <p:cNvPr name="Freeform 34" id="34"/>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sp>
        <p:nvSpPr>
          <p:cNvPr name="Freeform 35" id="35"/>
          <p:cNvSpPr/>
          <p:nvPr/>
        </p:nvSpPr>
        <p:spPr>
          <a:xfrm flipH="false" flipV="false" rot="0">
            <a:off x="876062" y="8058661"/>
            <a:ext cx="1331109" cy="1423247"/>
          </a:xfrm>
          <a:custGeom>
            <a:avLst/>
            <a:gdLst/>
            <a:ahLst/>
            <a:cxnLst/>
            <a:rect r="r" b="b" t="t" l="l"/>
            <a:pathLst>
              <a:path h="1423247" w="1331109">
                <a:moveTo>
                  <a:pt x="0" y="0"/>
                </a:moveTo>
                <a:lnTo>
                  <a:pt x="1331109" y="0"/>
                </a:lnTo>
                <a:lnTo>
                  <a:pt x="1331109" y="1423248"/>
                </a:lnTo>
                <a:lnTo>
                  <a:pt x="0" y="1423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7A72BD"/>
        </a:solidFill>
      </p:bgPr>
    </p:bg>
    <p:spTree>
      <p:nvGrpSpPr>
        <p:cNvPr id="1" name=""/>
        <p:cNvGrpSpPr/>
        <p:nvPr/>
      </p:nvGrpSpPr>
      <p:grpSpPr>
        <a:xfrm>
          <a:off x="0" y="0"/>
          <a:ext cx="0" cy="0"/>
          <a:chOff x="0" y="0"/>
          <a:chExt cx="0" cy="0"/>
        </a:xfrm>
      </p:grpSpPr>
      <p:grpSp>
        <p:nvGrpSpPr>
          <p:cNvPr name="Group 2" id="2"/>
          <p:cNvGrpSpPr/>
          <p:nvPr/>
        </p:nvGrpSpPr>
        <p:grpSpPr>
          <a:xfrm rot="0">
            <a:off x="-1027924" y="3405876"/>
            <a:ext cx="4193183" cy="719187"/>
            <a:chOff x="0" y="0"/>
            <a:chExt cx="5590911" cy="958916"/>
          </a:xfrm>
        </p:grpSpPr>
        <p:sp>
          <p:nvSpPr>
            <p:cNvPr name="Freeform 3" id="3"/>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4" id="4"/>
          <p:cNvGrpSpPr/>
          <p:nvPr/>
        </p:nvGrpSpPr>
        <p:grpSpPr>
          <a:xfrm rot="0">
            <a:off x="-1027924" y="2908884"/>
            <a:ext cx="4193183" cy="719187"/>
            <a:chOff x="0" y="0"/>
            <a:chExt cx="5590911" cy="958916"/>
          </a:xfrm>
        </p:grpSpPr>
        <p:sp>
          <p:nvSpPr>
            <p:cNvPr name="Freeform 5" id="5"/>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6" id="6"/>
          <p:cNvGrpSpPr/>
          <p:nvPr/>
        </p:nvGrpSpPr>
        <p:grpSpPr>
          <a:xfrm rot="0">
            <a:off x="-1027924" y="2411891"/>
            <a:ext cx="4193183" cy="719187"/>
            <a:chOff x="0" y="0"/>
            <a:chExt cx="5590911" cy="958916"/>
          </a:xfrm>
        </p:grpSpPr>
        <p:sp>
          <p:nvSpPr>
            <p:cNvPr name="Freeform 7" id="7"/>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8" id="8"/>
          <p:cNvGrpSpPr/>
          <p:nvPr/>
        </p:nvGrpSpPr>
        <p:grpSpPr>
          <a:xfrm rot="0">
            <a:off x="-1027924" y="1939834"/>
            <a:ext cx="4193183" cy="719187"/>
            <a:chOff x="0" y="0"/>
            <a:chExt cx="5590911" cy="958916"/>
          </a:xfrm>
        </p:grpSpPr>
        <p:sp>
          <p:nvSpPr>
            <p:cNvPr name="Freeform 9" id="9"/>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10" id="10"/>
          <p:cNvGrpSpPr/>
          <p:nvPr/>
        </p:nvGrpSpPr>
        <p:grpSpPr>
          <a:xfrm rot="0">
            <a:off x="-1027924" y="1442842"/>
            <a:ext cx="4193183" cy="719187"/>
            <a:chOff x="0" y="0"/>
            <a:chExt cx="5590911" cy="958916"/>
          </a:xfrm>
        </p:grpSpPr>
        <p:sp>
          <p:nvSpPr>
            <p:cNvPr name="Freeform 11" id="11"/>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12" id="12"/>
          <p:cNvGrpSpPr/>
          <p:nvPr/>
        </p:nvGrpSpPr>
        <p:grpSpPr>
          <a:xfrm rot="0">
            <a:off x="-1027924" y="945849"/>
            <a:ext cx="4193183" cy="719187"/>
            <a:chOff x="0" y="0"/>
            <a:chExt cx="5590911" cy="958916"/>
          </a:xfrm>
        </p:grpSpPr>
        <p:sp>
          <p:nvSpPr>
            <p:cNvPr name="Freeform 13" id="13"/>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14" id="14"/>
          <p:cNvGrpSpPr/>
          <p:nvPr/>
        </p:nvGrpSpPr>
        <p:grpSpPr>
          <a:xfrm rot="0">
            <a:off x="-1027924" y="467689"/>
            <a:ext cx="4193183" cy="719187"/>
            <a:chOff x="0" y="0"/>
            <a:chExt cx="5590911" cy="958916"/>
          </a:xfrm>
        </p:grpSpPr>
        <p:sp>
          <p:nvSpPr>
            <p:cNvPr name="Freeform 15" id="15"/>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sp>
        <p:nvSpPr>
          <p:cNvPr name="TextBox 16" id="16"/>
          <p:cNvSpPr txBox="true"/>
          <p:nvPr/>
        </p:nvSpPr>
        <p:spPr>
          <a:xfrm rot="0">
            <a:off x="2002829" y="3268822"/>
            <a:ext cx="14282342" cy="3228182"/>
          </a:xfrm>
          <a:prstGeom prst="rect">
            <a:avLst/>
          </a:prstGeom>
        </p:spPr>
        <p:txBody>
          <a:bodyPr anchor="t" rtlCol="false" tIns="0" lIns="0" bIns="0" rIns="0">
            <a:spAutoFit/>
          </a:bodyPr>
          <a:lstStyle/>
          <a:p>
            <a:pPr algn="ctr">
              <a:lnSpc>
                <a:spcPts val="25000"/>
              </a:lnSpc>
            </a:pPr>
            <a:r>
              <a:rPr lang="en-US" sz="25000" spc="-250">
                <a:solidFill>
                  <a:srgbClr val="FDE9FF"/>
                </a:solidFill>
                <a:latin typeface="Poppins Bold"/>
                <a:ea typeface="Poppins Bold"/>
                <a:cs typeface="Poppins Bold"/>
                <a:sym typeface="Poppins Bold"/>
              </a:rPr>
              <a:t>DAY - 1</a:t>
            </a:r>
          </a:p>
        </p:txBody>
      </p:sp>
      <p:sp>
        <p:nvSpPr>
          <p:cNvPr name="TextBox 17" id="17"/>
          <p:cNvSpPr txBox="true"/>
          <p:nvPr/>
        </p:nvSpPr>
        <p:spPr>
          <a:xfrm rot="0">
            <a:off x="3903066" y="6418422"/>
            <a:ext cx="10481867" cy="1178402"/>
          </a:xfrm>
          <a:prstGeom prst="rect">
            <a:avLst/>
          </a:prstGeom>
        </p:spPr>
        <p:txBody>
          <a:bodyPr anchor="t" rtlCol="false" tIns="0" lIns="0" bIns="0" rIns="0">
            <a:spAutoFit/>
          </a:bodyPr>
          <a:lstStyle/>
          <a:p>
            <a:pPr algn="ctr">
              <a:lnSpc>
                <a:spcPts val="4480"/>
              </a:lnSpc>
            </a:pPr>
            <a:r>
              <a:rPr lang="en-US" sz="3200" spc="320">
                <a:solidFill>
                  <a:srgbClr val="FFF7E7"/>
                </a:solidFill>
                <a:latin typeface="Poppins Medium"/>
                <a:ea typeface="Poppins Medium"/>
                <a:cs typeface="Poppins Medium"/>
                <a:sym typeface="Poppins Medium"/>
              </a:rPr>
              <a:t>POST COMBUSTION CAPTURE TECHNOLOGY OF CARBON CAPTURE</a:t>
            </a:r>
          </a:p>
        </p:txBody>
      </p:sp>
      <p:grpSp>
        <p:nvGrpSpPr>
          <p:cNvPr name="Group 18" id="18"/>
          <p:cNvGrpSpPr/>
          <p:nvPr/>
        </p:nvGrpSpPr>
        <p:grpSpPr>
          <a:xfrm rot="1236480">
            <a:off x="2429122" y="-1107950"/>
            <a:ext cx="1792273" cy="2748152"/>
            <a:chOff x="0" y="0"/>
            <a:chExt cx="2389697" cy="3664203"/>
          </a:xfrm>
        </p:grpSpPr>
        <p:sp>
          <p:nvSpPr>
            <p:cNvPr name="Freeform 19" id="19"/>
            <p:cNvSpPr/>
            <p:nvPr/>
          </p:nvSpPr>
          <p:spPr>
            <a:xfrm flipH="false" flipV="false" rot="0">
              <a:off x="0" y="0"/>
              <a:ext cx="2389759" cy="3664204"/>
            </a:xfrm>
            <a:custGeom>
              <a:avLst/>
              <a:gdLst/>
              <a:ahLst/>
              <a:cxnLst/>
              <a:rect r="r" b="b" t="t" l="l"/>
              <a:pathLst>
                <a:path h="3664204" w="2389759">
                  <a:moveTo>
                    <a:pt x="0" y="0"/>
                  </a:moveTo>
                  <a:lnTo>
                    <a:pt x="2389759" y="0"/>
                  </a:lnTo>
                  <a:lnTo>
                    <a:pt x="2389759" y="3664204"/>
                  </a:lnTo>
                  <a:lnTo>
                    <a:pt x="0" y="3664204"/>
                  </a:lnTo>
                  <a:lnTo>
                    <a:pt x="0" y="0"/>
                  </a:lnTo>
                  <a:close/>
                </a:path>
              </a:pathLst>
            </a:custGeom>
            <a:blipFill>
              <a:blip r:embed="rId3"/>
              <a:stretch>
                <a:fillRect l="-138" t="0" r="-135" b="0"/>
              </a:stretch>
            </a:blipFill>
          </p:spPr>
        </p:sp>
      </p:grpSp>
      <p:grpSp>
        <p:nvGrpSpPr>
          <p:cNvPr name="Group 20" id="20"/>
          <p:cNvGrpSpPr/>
          <p:nvPr/>
        </p:nvGrpSpPr>
        <p:grpSpPr>
          <a:xfrm rot="-9770876">
            <a:off x="792664" y="9160128"/>
            <a:ext cx="829030" cy="1271180"/>
            <a:chOff x="0" y="0"/>
            <a:chExt cx="1105373" cy="1694907"/>
          </a:xfrm>
        </p:grpSpPr>
        <p:sp>
          <p:nvSpPr>
            <p:cNvPr name="Freeform 21" id="21"/>
            <p:cNvSpPr/>
            <p:nvPr/>
          </p:nvSpPr>
          <p:spPr>
            <a:xfrm flipH="false" flipV="false" rot="0">
              <a:off x="0" y="0"/>
              <a:ext cx="1105408" cy="1694942"/>
            </a:xfrm>
            <a:custGeom>
              <a:avLst/>
              <a:gdLst/>
              <a:ahLst/>
              <a:cxnLst/>
              <a:rect r="r" b="b" t="t" l="l"/>
              <a:pathLst>
                <a:path h="1694942" w="1105408">
                  <a:moveTo>
                    <a:pt x="0" y="0"/>
                  </a:moveTo>
                  <a:lnTo>
                    <a:pt x="1105408" y="0"/>
                  </a:lnTo>
                  <a:lnTo>
                    <a:pt x="1105408" y="1694942"/>
                  </a:lnTo>
                  <a:lnTo>
                    <a:pt x="0" y="1694942"/>
                  </a:lnTo>
                  <a:lnTo>
                    <a:pt x="0" y="0"/>
                  </a:lnTo>
                  <a:close/>
                </a:path>
              </a:pathLst>
            </a:custGeom>
            <a:blipFill>
              <a:blip r:embed="rId3"/>
              <a:stretch>
                <a:fillRect l="-348" t="0" r="-345" b="2"/>
              </a:stretch>
            </a:blipFill>
          </p:spPr>
        </p:sp>
      </p:grpSp>
      <p:grpSp>
        <p:nvGrpSpPr>
          <p:cNvPr name="Group 22" id="22"/>
          <p:cNvGrpSpPr/>
          <p:nvPr/>
        </p:nvGrpSpPr>
        <p:grpSpPr>
          <a:xfrm rot="0">
            <a:off x="16158006" y="10579390"/>
            <a:ext cx="3512298" cy="602406"/>
            <a:chOff x="0" y="0"/>
            <a:chExt cx="4683064" cy="803208"/>
          </a:xfrm>
        </p:grpSpPr>
        <p:sp>
          <p:nvSpPr>
            <p:cNvPr name="Freeform 23" id="23"/>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24" id="24"/>
          <p:cNvGrpSpPr/>
          <p:nvPr/>
        </p:nvGrpSpPr>
        <p:grpSpPr>
          <a:xfrm rot="0">
            <a:off x="16158006" y="10163098"/>
            <a:ext cx="3512298" cy="602406"/>
            <a:chOff x="0" y="0"/>
            <a:chExt cx="4683064" cy="803208"/>
          </a:xfrm>
        </p:grpSpPr>
        <p:sp>
          <p:nvSpPr>
            <p:cNvPr name="Freeform 25" id="25"/>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26" id="26"/>
          <p:cNvGrpSpPr/>
          <p:nvPr/>
        </p:nvGrpSpPr>
        <p:grpSpPr>
          <a:xfrm rot="0">
            <a:off x="16158006" y="9746807"/>
            <a:ext cx="3512298" cy="602406"/>
            <a:chOff x="0" y="0"/>
            <a:chExt cx="4683064" cy="803208"/>
          </a:xfrm>
        </p:grpSpPr>
        <p:sp>
          <p:nvSpPr>
            <p:cNvPr name="Freeform 27" id="27"/>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28" id="28"/>
          <p:cNvGrpSpPr/>
          <p:nvPr/>
        </p:nvGrpSpPr>
        <p:grpSpPr>
          <a:xfrm rot="0">
            <a:off x="16158006" y="9351402"/>
            <a:ext cx="3512298" cy="602406"/>
            <a:chOff x="0" y="0"/>
            <a:chExt cx="4683064" cy="803208"/>
          </a:xfrm>
        </p:grpSpPr>
        <p:sp>
          <p:nvSpPr>
            <p:cNvPr name="Freeform 29" id="29"/>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30" id="30"/>
          <p:cNvGrpSpPr/>
          <p:nvPr/>
        </p:nvGrpSpPr>
        <p:grpSpPr>
          <a:xfrm rot="0">
            <a:off x="16158006" y="8935111"/>
            <a:ext cx="3512298" cy="602406"/>
            <a:chOff x="0" y="0"/>
            <a:chExt cx="4683064" cy="803208"/>
          </a:xfrm>
        </p:grpSpPr>
        <p:sp>
          <p:nvSpPr>
            <p:cNvPr name="Freeform 31" id="31"/>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32" id="32"/>
          <p:cNvGrpSpPr/>
          <p:nvPr/>
        </p:nvGrpSpPr>
        <p:grpSpPr>
          <a:xfrm rot="0">
            <a:off x="16158006" y="8518820"/>
            <a:ext cx="3512298" cy="602406"/>
            <a:chOff x="0" y="0"/>
            <a:chExt cx="4683064" cy="803208"/>
          </a:xfrm>
        </p:grpSpPr>
        <p:sp>
          <p:nvSpPr>
            <p:cNvPr name="Freeform 33" id="33"/>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34" id="34"/>
          <p:cNvGrpSpPr/>
          <p:nvPr/>
        </p:nvGrpSpPr>
        <p:grpSpPr>
          <a:xfrm rot="0">
            <a:off x="16158006" y="8118303"/>
            <a:ext cx="3512298" cy="602406"/>
            <a:chOff x="0" y="0"/>
            <a:chExt cx="4683064" cy="803208"/>
          </a:xfrm>
        </p:grpSpPr>
        <p:sp>
          <p:nvSpPr>
            <p:cNvPr name="Freeform 35" id="35"/>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sp>
        <p:nvSpPr>
          <p:cNvPr name="Freeform 36" id="36"/>
          <p:cNvSpPr/>
          <p:nvPr/>
        </p:nvSpPr>
        <p:spPr>
          <a:xfrm flipH="false" flipV="false" rot="0">
            <a:off x="16416869" y="8546676"/>
            <a:ext cx="1331109" cy="1423247"/>
          </a:xfrm>
          <a:custGeom>
            <a:avLst/>
            <a:gdLst/>
            <a:ahLst/>
            <a:cxnLst/>
            <a:rect r="r" b="b" t="t" l="l"/>
            <a:pathLst>
              <a:path h="1423247" w="1331109">
                <a:moveTo>
                  <a:pt x="0" y="0"/>
                </a:moveTo>
                <a:lnTo>
                  <a:pt x="1331109" y="0"/>
                </a:lnTo>
                <a:lnTo>
                  <a:pt x="1331109" y="1423248"/>
                </a:lnTo>
                <a:lnTo>
                  <a:pt x="0" y="1423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7" id="37"/>
          <p:cNvSpPr/>
          <p:nvPr/>
        </p:nvSpPr>
        <p:spPr>
          <a:xfrm flipH="false" flipV="false" rot="0">
            <a:off x="15570605" y="-625140"/>
            <a:ext cx="1952512" cy="1782534"/>
          </a:xfrm>
          <a:custGeom>
            <a:avLst/>
            <a:gdLst/>
            <a:ahLst/>
            <a:cxnLst/>
            <a:rect r="r" b="b" t="t" l="l"/>
            <a:pathLst>
              <a:path h="1782534" w="1952512">
                <a:moveTo>
                  <a:pt x="0" y="0"/>
                </a:moveTo>
                <a:lnTo>
                  <a:pt x="1952513" y="0"/>
                </a:lnTo>
                <a:lnTo>
                  <a:pt x="1952513" y="1782533"/>
                </a:lnTo>
                <a:lnTo>
                  <a:pt x="0" y="178253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TextBox 2" id="2"/>
          <p:cNvSpPr txBox="true"/>
          <p:nvPr/>
        </p:nvSpPr>
        <p:spPr>
          <a:xfrm rot="0">
            <a:off x="781193" y="298947"/>
            <a:ext cx="10136955" cy="8005286"/>
          </a:xfrm>
          <a:prstGeom prst="rect">
            <a:avLst/>
          </a:prstGeom>
        </p:spPr>
        <p:txBody>
          <a:bodyPr anchor="t" rtlCol="false" tIns="0" lIns="0" bIns="0" rIns="0">
            <a:spAutoFit/>
          </a:bodyPr>
          <a:lstStyle/>
          <a:p>
            <a:pPr algn="l">
              <a:lnSpc>
                <a:spcPts val="4800"/>
              </a:lnSpc>
            </a:pPr>
            <a:r>
              <a:rPr lang="en-US" sz="3200">
                <a:solidFill>
                  <a:srgbClr val="7A72BD"/>
                </a:solidFill>
                <a:latin typeface="Poppins Light"/>
                <a:ea typeface="Poppins Light"/>
                <a:cs typeface="Poppins Light"/>
                <a:sym typeface="Poppins Light"/>
              </a:rPr>
              <a:t>Current anthropogenic CO2 emissions from stationary sources come mostly from combustion systems such as power plants, cement kilns, furnaces in industries and iron and steel production plants . In these large-scale processes, the direct firing of fuel with air in a combustion chamber has been (for centuries, as it is today) the most economic technology to extract and use the energy contained in the fuel. Therefore, the strategic importance of post-combustion capture systems becomes evident when confronted with the reality of today’s sources of CO2 emissions.</a:t>
            </a:r>
          </a:p>
          <a:p>
            <a:pPr algn="l">
              <a:lnSpc>
                <a:spcPts val="4800"/>
              </a:lnSpc>
            </a:pPr>
          </a:p>
        </p:txBody>
      </p:sp>
      <p:grpSp>
        <p:nvGrpSpPr>
          <p:cNvPr name="Group 3" id="3"/>
          <p:cNvGrpSpPr/>
          <p:nvPr/>
        </p:nvGrpSpPr>
        <p:grpSpPr>
          <a:xfrm rot="5400000">
            <a:off x="13678802" y="1141620"/>
            <a:ext cx="3776024" cy="647638"/>
            <a:chOff x="0" y="0"/>
            <a:chExt cx="5034699" cy="863518"/>
          </a:xfrm>
        </p:grpSpPr>
        <p:sp>
          <p:nvSpPr>
            <p:cNvPr name="Freeform 4" id="4"/>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5" id="5"/>
          <p:cNvGrpSpPr/>
          <p:nvPr/>
        </p:nvGrpSpPr>
        <p:grpSpPr>
          <a:xfrm rot="5400000">
            <a:off x="14126351" y="1141620"/>
            <a:ext cx="3776024" cy="647638"/>
            <a:chOff x="0" y="0"/>
            <a:chExt cx="5034699" cy="863518"/>
          </a:xfrm>
        </p:grpSpPr>
        <p:sp>
          <p:nvSpPr>
            <p:cNvPr name="Freeform 6" id="6"/>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7" id="7"/>
          <p:cNvGrpSpPr/>
          <p:nvPr/>
        </p:nvGrpSpPr>
        <p:grpSpPr>
          <a:xfrm rot="5400000">
            <a:off x="14573900" y="1141620"/>
            <a:ext cx="3776024" cy="647638"/>
            <a:chOff x="0" y="0"/>
            <a:chExt cx="5034699" cy="863518"/>
          </a:xfrm>
        </p:grpSpPr>
        <p:sp>
          <p:nvSpPr>
            <p:cNvPr name="Freeform 8" id="8"/>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9" id="9"/>
          <p:cNvGrpSpPr/>
          <p:nvPr/>
        </p:nvGrpSpPr>
        <p:grpSpPr>
          <a:xfrm rot="5400000">
            <a:off x="14998994" y="1141620"/>
            <a:ext cx="3776024" cy="647638"/>
            <a:chOff x="0" y="0"/>
            <a:chExt cx="5034699" cy="863518"/>
          </a:xfrm>
        </p:grpSpPr>
        <p:sp>
          <p:nvSpPr>
            <p:cNvPr name="Freeform 10" id="10"/>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1" id="11"/>
          <p:cNvGrpSpPr/>
          <p:nvPr/>
        </p:nvGrpSpPr>
        <p:grpSpPr>
          <a:xfrm rot="5400000">
            <a:off x="15446543" y="1141620"/>
            <a:ext cx="3776024" cy="647638"/>
            <a:chOff x="0" y="0"/>
            <a:chExt cx="5034699" cy="863518"/>
          </a:xfrm>
        </p:grpSpPr>
        <p:sp>
          <p:nvSpPr>
            <p:cNvPr name="Freeform 12" id="12"/>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3" id="13"/>
          <p:cNvGrpSpPr/>
          <p:nvPr/>
        </p:nvGrpSpPr>
        <p:grpSpPr>
          <a:xfrm rot="5400000">
            <a:off x="15894092" y="1141620"/>
            <a:ext cx="3776024" cy="647638"/>
            <a:chOff x="0" y="0"/>
            <a:chExt cx="5034699" cy="863518"/>
          </a:xfrm>
        </p:grpSpPr>
        <p:sp>
          <p:nvSpPr>
            <p:cNvPr name="Freeform 14" id="14"/>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5" id="15"/>
          <p:cNvGrpSpPr/>
          <p:nvPr/>
        </p:nvGrpSpPr>
        <p:grpSpPr>
          <a:xfrm rot="5400000">
            <a:off x="16324682" y="1141620"/>
            <a:ext cx="3776024" cy="647638"/>
            <a:chOff x="0" y="0"/>
            <a:chExt cx="5034699" cy="863518"/>
          </a:xfrm>
        </p:grpSpPr>
        <p:sp>
          <p:nvSpPr>
            <p:cNvPr name="Freeform 16" id="16"/>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7" id="17"/>
          <p:cNvGrpSpPr/>
          <p:nvPr/>
        </p:nvGrpSpPr>
        <p:grpSpPr>
          <a:xfrm rot="1315825">
            <a:off x="16460162" y="-365577"/>
            <a:ext cx="1570144" cy="2407555"/>
            <a:chOff x="0" y="0"/>
            <a:chExt cx="2093525" cy="3210073"/>
          </a:xfrm>
        </p:grpSpPr>
        <p:sp>
          <p:nvSpPr>
            <p:cNvPr name="Freeform 18" id="18"/>
            <p:cNvSpPr/>
            <p:nvPr/>
          </p:nvSpPr>
          <p:spPr>
            <a:xfrm flipH="false" flipV="false" rot="0">
              <a:off x="0" y="0"/>
              <a:ext cx="2093468" cy="3210052"/>
            </a:xfrm>
            <a:custGeom>
              <a:avLst/>
              <a:gdLst/>
              <a:ahLst/>
              <a:cxnLst/>
              <a:rect r="r" b="b" t="t" l="l"/>
              <a:pathLst>
                <a:path h="3210052" w="2093468">
                  <a:moveTo>
                    <a:pt x="0" y="0"/>
                  </a:moveTo>
                  <a:lnTo>
                    <a:pt x="2093468" y="0"/>
                  </a:lnTo>
                  <a:lnTo>
                    <a:pt x="2093468" y="3210052"/>
                  </a:lnTo>
                  <a:lnTo>
                    <a:pt x="0" y="3210052"/>
                  </a:lnTo>
                  <a:lnTo>
                    <a:pt x="0" y="0"/>
                  </a:lnTo>
                  <a:close/>
                </a:path>
              </a:pathLst>
            </a:custGeom>
            <a:blipFill>
              <a:blip r:embed="rId3"/>
              <a:stretch>
                <a:fillRect l="0" t="0" r="-2" b="0"/>
              </a:stretch>
            </a:blipFill>
          </p:spPr>
        </p:sp>
      </p:grpSp>
      <p:grpSp>
        <p:nvGrpSpPr>
          <p:cNvPr name="Group 19" id="19"/>
          <p:cNvGrpSpPr/>
          <p:nvPr/>
        </p:nvGrpSpPr>
        <p:grpSpPr>
          <a:xfrm rot="0">
            <a:off x="-478312" y="11315566"/>
            <a:ext cx="3776024" cy="647638"/>
            <a:chOff x="0" y="0"/>
            <a:chExt cx="5034699" cy="863518"/>
          </a:xfrm>
        </p:grpSpPr>
        <p:sp>
          <p:nvSpPr>
            <p:cNvPr name="Freeform 20" id="20"/>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1" id="21"/>
          <p:cNvGrpSpPr/>
          <p:nvPr/>
        </p:nvGrpSpPr>
        <p:grpSpPr>
          <a:xfrm rot="0">
            <a:off x="-478312" y="10868017"/>
            <a:ext cx="3776024" cy="647638"/>
            <a:chOff x="0" y="0"/>
            <a:chExt cx="5034699" cy="863518"/>
          </a:xfrm>
        </p:grpSpPr>
        <p:sp>
          <p:nvSpPr>
            <p:cNvPr name="Freeform 22" id="22"/>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3" id="23"/>
          <p:cNvGrpSpPr/>
          <p:nvPr/>
        </p:nvGrpSpPr>
        <p:grpSpPr>
          <a:xfrm rot="0">
            <a:off x="-478312" y="10420468"/>
            <a:ext cx="3776024" cy="647638"/>
            <a:chOff x="0" y="0"/>
            <a:chExt cx="5034699" cy="863518"/>
          </a:xfrm>
        </p:grpSpPr>
        <p:sp>
          <p:nvSpPr>
            <p:cNvPr name="Freeform 24" id="24"/>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5" id="25"/>
          <p:cNvGrpSpPr/>
          <p:nvPr/>
        </p:nvGrpSpPr>
        <p:grpSpPr>
          <a:xfrm rot="0">
            <a:off x="-478312" y="9995373"/>
            <a:ext cx="3776024" cy="647638"/>
            <a:chOff x="0" y="0"/>
            <a:chExt cx="5034699" cy="863518"/>
          </a:xfrm>
        </p:grpSpPr>
        <p:sp>
          <p:nvSpPr>
            <p:cNvPr name="Freeform 26" id="26"/>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7" id="27"/>
          <p:cNvGrpSpPr/>
          <p:nvPr/>
        </p:nvGrpSpPr>
        <p:grpSpPr>
          <a:xfrm rot="0">
            <a:off x="-478312" y="9547824"/>
            <a:ext cx="3776024" cy="647638"/>
            <a:chOff x="0" y="0"/>
            <a:chExt cx="5034699" cy="863518"/>
          </a:xfrm>
        </p:grpSpPr>
        <p:sp>
          <p:nvSpPr>
            <p:cNvPr name="Freeform 28" id="28"/>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9" id="29"/>
          <p:cNvGrpSpPr/>
          <p:nvPr/>
        </p:nvGrpSpPr>
        <p:grpSpPr>
          <a:xfrm rot="0">
            <a:off x="-478312" y="9100275"/>
            <a:ext cx="3776024" cy="647638"/>
            <a:chOff x="0" y="0"/>
            <a:chExt cx="5034699" cy="863518"/>
          </a:xfrm>
        </p:grpSpPr>
        <p:sp>
          <p:nvSpPr>
            <p:cNvPr name="Freeform 30" id="30"/>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31" id="31"/>
          <p:cNvGrpSpPr/>
          <p:nvPr/>
        </p:nvGrpSpPr>
        <p:grpSpPr>
          <a:xfrm rot="0">
            <a:off x="-478312" y="8669685"/>
            <a:ext cx="3776024" cy="647638"/>
            <a:chOff x="0" y="0"/>
            <a:chExt cx="5034699" cy="863518"/>
          </a:xfrm>
        </p:grpSpPr>
        <p:sp>
          <p:nvSpPr>
            <p:cNvPr name="Freeform 32" id="32"/>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33" id="33"/>
          <p:cNvGrpSpPr/>
          <p:nvPr/>
        </p:nvGrpSpPr>
        <p:grpSpPr>
          <a:xfrm rot="-9834562">
            <a:off x="458116" y="8214187"/>
            <a:ext cx="1141168" cy="1749791"/>
            <a:chOff x="0" y="0"/>
            <a:chExt cx="1521557" cy="2333055"/>
          </a:xfrm>
        </p:grpSpPr>
        <p:sp>
          <p:nvSpPr>
            <p:cNvPr name="Freeform 34" id="34"/>
            <p:cNvSpPr/>
            <p:nvPr/>
          </p:nvSpPr>
          <p:spPr>
            <a:xfrm flipH="false" flipV="false" rot="0">
              <a:off x="0" y="0"/>
              <a:ext cx="1521587" cy="2333117"/>
            </a:xfrm>
            <a:custGeom>
              <a:avLst/>
              <a:gdLst/>
              <a:ahLst/>
              <a:cxnLst/>
              <a:rect r="r" b="b" t="t" l="l"/>
              <a:pathLst>
                <a:path h="2333117" w="1521587">
                  <a:moveTo>
                    <a:pt x="0" y="0"/>
                  </a:moveTo>
                  <a:lnTo>
                    <a:pt x="1521587" y="0"/>
                  </a:lnTo>
                  <a:lnTo>
                    <a:pt x="1521587" y="2333117"/>
                  </a:lnTo>
                  <a:lnTo>
                    <a:pt x="0" y="2333117"/>
                  </a:lnTo>
                  <a:lnTo>
                    <a:pt x="0" y="0"/>
                  </a:lnTo>
                  <a:close/>
                </a:path>
              </a:pathLst>
            </a:custGeom>
            <a:blipFill>
              <a:blip r:embed="rId4"/>
              <a:stretch>
                <a:fillRect l="0" t="0" r="1" b="2"/>
              </a:stretch>
            </a:blipFill>
          </p:spPr>
        </p:sp>
      </p:grpSp>
      <p:grpSp>
        <p:nvGrpSpPr>
          <p:cNvPr name="Group 35" id="35"/>
          <p:cNvGrpSpPr/>
          <p:nvPr/>
        </p:nvGrpSpPr>
        <p:grpSpPr>
          <a:xfrm rot="0">
            <a:off x="12009410" y="1579768"/>
            <a:ext cx="4923205" cy="6767327"/>
            <a:chOff x="0" y="0"/>
            <a:chExt cx="6564273" cy="9023103"/>
          </a:xfrm>
        </p:grpSpPr>
        <p:sp>
          <p:nvSpPr>
            <p:cNvPr name="Freeform 36" id="36"/>
            <p:cNvSpPr/>
            <p:nvPr/>
          </p:nvSpPr>
          <p:spPr>
            <a:xfrm flipH="false" flipV="false" rot="0">
              <a:off x="57150" y="57150"/>
              <a:ext cx="6449949" cy="8908796"/>
            </a:xfrm>
            <a:custGeom>
              <a:avLst/>
              <a:gdLst/>
              <a:ahLst/>
              <a:cxnLst/>
              <a:rect r="r" b="b" t="t" l="l"/>
              <a:pathLst>
                <a:path h="8908796" w="6449949">
                  <a:moveTo>
                    <a:pt x="0" y="0"/>
                  </a:moveTo>
                  <a:lnTo>
                    <a:pt x="6449949" y="0"/>
                  </a:lnTo>
                  <a:lnTo>
                    <a:pt x="6449949" y="8908796"/>
                  </a:lnTo>
                  <a:lnTo>
                    <a:pt x="0" y="8908796"/>
                  </a:lnTo>
                  <a:lnTo>
                    <a:pt x="0" y="0"/>
                  </a:lnTo>
                  <a:close/>
                </a:path>
              </a:pathLst>
            </a:custGeom>
            <a:blipFill>
              <a:blip r:embed="rId5"/>
              <a:stretch>
                <a:fillRect l="-886" t="-854" r="-886" b="-854"/>
              </a:stretch>
            </a:blipFill>
          </p:spPr>
        </p:sp>
        <p:sp>
          <p:nvSpPr>
            <p:cNvPr name="Freeform 37" id="37"/>
            <p:cNvSpPr/>
            <p:nvPr/>
          </p:nvSpPr>
          <p:spPr>
            <a:xfrm flipH="false" flipV="false" rot="0">
              <a:off x="0" y="0"/>
              <a:ext cx="6564249" cy="9023096"/>
            </a:xfrm>
            <a:custGeom>
              <a:avLst/>
              <a:gdLst/>
              <a:ahLst/>
              <a:cxnLst/>
              <a:rect r="r" b="b" t="t" l="l"/>
              <a:pathLst>
                <a:path h="9023096" w="6564249">
                  <a:moveTo>
                    <a:pt x="57150" y="0"/>
                  </a:moveTo>
                  <a:lnTo>
                    <a:pt x="6507099" y="0"/>
                  </a:lnTo>
                  <a:cubicBezTo>
                    <a:pt x="6538722" y="0"/>
                    <a:pt x="6564249" y="25527"/>
                    <a:pt x="6564249" y="57150"/>
                  </a:cubicBezTo>
                  <a:lnTo>
                    <a:pt x="6564249" y="8965946"/>
                  </a:lnTo>
                  <a:cubicBezTo>
                    <a:pt x="6564249" y="8997569"/>
                    <a:pt x="6538722" y="9023096"/>
                    <a:pt x="6507099" y="9023096"/>
                  </a:cubicBezTo>
                  <a:lnTo>
                    <a:pt x="57150" y="9023096"/>
                  </a:lnTo>
                  <a:cubicBezTo>
                    <a:pt x="25527" y="9023096"/>
                    <a:pt x="0" y="8997569"/>
                    <a:pt x="0" y="8965946"/>
                  </a:cubicBezTo>
                  <a:lnTo>
                    <a:pt x="0" y="57150"/>
                  </a:lnTo>
                  <a:cubicBezTo>
                    <a:pt x="0" y="25527"/>
                    <a:pt x="25527" y="0"/>
                    <a:pt x="57150" y="0"/>
                  </a:cubicBezTo>
                  <a:moveTo>
                    <a:pt x="57150" y="114300"/>
                  </a:moveTo>
                  <a:lnTo>
                    <a:pt x="57150" y="57150"/>
                  </a:lnTo>
                  <a:lnTo>
                    <a:pt x="114300" y="57150"/>
                  </a:lnTo>
                  <a:lnTo>
                    <a:pt x="114300" y="8965946"/>
                  </a:lnTo>
                  <a:lnTo>
                    <a:pt x="57150" y="8965946"/>
                  </a:lnTo>
                  <a:lnTo>
                    <a:pt x="57150" y="8908796"/>
                  </a:lnTo>
                  <a:lnTo>
                    <a:pt x="6507099" y="8908796"/>
                  </a:lnTo>
                  <a:lnTo>
                    <a:pt x="6507099" y="8965946"/>
                  </a:lnTo>
                  <a:lnTo>
                    <a:pt x="6449949" y="8965946"/>
                  </a:lnTo>
                  <a:lnTo>
                    <a:pt x="6449949" y="57150"/>
                  </a:lnTo>
                  <a:lnTo>
                    <a:pt x="6507099" y="57150"/>
                  </a:lnTo>
                  <a:lnTo>
                    <a:pt x="6507099" y="114300"/>
                  </a:lnTo>
                  <a:lnTo>
                    <a:pt x="57150" y="114300"/>
                  </a:lnTo>
                  <a:close/>
                </a:path>
              </a:pathLst>
            </a:custGeom>
            <a:solidFill>
              <a:srgbClr val="7A72BD"/>
            </a:solid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TextBox 2" id="2"/>
          <p:cNvSpPr txBox="true"/>
          <p:nvPr/>
        </p:nvSpPr>
        <p:spPr>
          <a:xfrm rot="0">
            <a:off x="1935862" y="941546"/>
            <a:ext cx="11564529" cy="8641080"/>
          </a:xfrm>
          <a:prstGeom prst="rect">
            <a:avLst/>
          </a:prstGeom>
        </p:spPr>
        <p:txBody>
          <a:bodyPr anchor="t" rtlCol="false" tIns="0" lIns="0" bIns="0" rIns="0">
            <a:spAutoFit/>
          </a:bodyPr>
          <a:lstStyle/>
          <a:p>
            <a:pPr algn="l">
              <a:lnSpc>
                <a:spcPts val="4800"/>
              </a:lnSpc>
            </a:pPr>
            <a:r>
              <a:rPr lang="en-US" sz="3200">
                <a:solidFill>
                  <a:srgbClr val="7A72BD"/>
                </a:solidFill>
                <a:latin typeface="Poppins Light"/>
                <a:ea typeface="Poppins Light"/>
                <a:cs typeface="Poppins Light"/>
                <a:sym typeface="Poppins Light"/>
              </a:rPr>
              <a:t>When separating CO2 from the exhaust gases after combustion (post-combustion separation), a chemical is utilised to bind CO2 and separate it from the other flue gases. This is a technology that has been in use for decades. It is well developed commercially and suitable for both new projects and post-fitting onto existing point sources. </a:t>
            </a:r>
          </a:p>
          <a:p>
            <a:pPr algn="l">
              <a:lnSpc>
                <a:spcPts val="4800"/>
              </a:lnSpc>
            </a:pPr>
            <a:r>
              <a:rPr lang="en-US" sz="3200">
                <a:solidFill>
                  <a:srgbClr val="7A72BD"/>
                </a:solidFill>
                <a:latin typeface="Poppins Light"/>
                <a:ea typeface="Poppins Light"/>
                <a:cs typeface="Poppins Light"/>
                <a:sym typeface="Poppins Light"/>
              </a:rPr>
              <a:t>Post-combustion capture of CO2 in power plants is economically feasible under specific conditions. It is used to capture CO2 from part of the flue gases from a number of existing power plants. Separation of CO2 in the natural gas processing industry, which uses similar technology, operates in a mature market. </a:t>
            </a:r>
          </a:p>
          <a:p>
            <a:pPr algn="l">
              <a:lnSpc>
                <a:spcPts val="4800"/>
              </a:lnSpc>
            </a:pPr>
          </a:p>
        </p:txBody>
      </p:sp>
      <p:grpSp>
        <p:nvGrpSpPr>
          <p:cNvPr name="Group 3" id="3"/>
          <p:cNvGrpSpPr/>
          <p:nvPr/>
        </p:nvGrpSpPr>
        <p:grpSpPr>
          <a:xfrm rot="5400000">
            <a:off x="11345489" y="1585561"/>
            <a:ext cx="5767464" cy="989197"/>
            <a:chOff x="0" y="0"/>
            <a:chExt cx="7689952" cy="1318930"/>
          </a:xfrm>
        </p:grpSpPr>
        <p:sp>
          <p:nvSpPr>
            <p:cNvPr name="Freeform 4" id="4"/>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5" id="5"/>
          <p:cNvGrpSpPr/>
          <p:nvPr/>
        </p:nvGrpSpPr>
        <p:grpSpPr>
          <a:xfrm rot="5400000">
            <a:off x="12029071" y="1585561"/>
            <a:ext cx="5767464" cy="989197"/>
            <a:chOff x="0" y="0"/>
            <a:chExt cx="7689952" cy="1318930"/>
          </a:xfrm>
        </p:grpSpPr>
        <p:sp>
          <p:nvSpPr>
            <p:cNvPr name="Freeform 6" id="6"/>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7" id="7"/>
          <p:cNvGrpSpPr/>
          <p:nvPr/>
        </p:nvGrpSpPr>
        <p:grpSpPr>
          <a:xfrm rot="5400000">
            <a:off x="12712654" y="1585561"/>
            <a:ext cx="5767464" cy="989197"/>
            <a:chOff x="0" y="0"/>
            <a:chExt cx="7689952" cy="1318930"/>
          </a:xfrm>
        </p:grpSpPr>
        <p:sp>
          <p:nvSpPr>
            <p:cNvPr name="Freeform 8" id="8"/>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9" id="9"/>
          <p:cNvGrpSpPr/>
          <p:nvPr/>
        </p:nvGrpSpPr>
        <p:grpSpPr>
          <a:xfrm rot="5400000">
            <a:off x="13361939" y="1585561"/>
            <a:ext cx="5767464" cy="989197"/>
            <a:chOff x="0" y="0"/>
            <a:chExt cx="7689952" cy="1318930"/>
          </a:xfrm>
        </p:grpSpPr>
        <p:sp>
          <p:nvSpPr>
            <p:cNvPr name="Freeform 10" id="10"/>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1" id="11"/>
          <p:cNvGrpSpPr/>
          <p:nvPr/>
        </p:nvGrpSpPr>
        <p:grpSpPr>
          <a:xfrm rot="5400000">
            <a:off x="14045521" y="1585561"/>
            <a:ext cx="5767464" cy="989197"/>
            <a:chOff x="0" y="0"/>
            <a:chExt cx="7689952" cy="1318930"/>
          </a:xfrm>
        </p:grpSpPr>
        <p:sp>
          <p:nvSpPr>
            <p:cNvPr name="Freeform 12" id="12"/>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3" id="13"/>
          <p:cNvGrpSpPr/>
          <p:nvPr/>
        </p:nvGrpSpPr>
        <p:grpSpPr>
          <a:xfrm rot="5400000">
            <a:off x="14729103" y="1585561"/>
            <a:ext cx="5767464" cy="989197"/>
            <a:chOff x="0" y="0"/>
            <a:chExt cx="7689952" cy="1318930"/>
          </a:xfrm>
        </p:grpSpPr>
        <p:sp>
          <p:nvSpPr>
            <p:cNvPr name="Freeform 14" id="14"/>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5" id="15"/>
          <p:cNvGrpSpPr/>
          <p:nvPr/>
        </p:nvGrpSpPr>
        <p:grpSpPr>
          <a:xfrm rot="5400000">
            <a:off x="15386783" y="1585561"/>
            <a:ext cx="5767464" cy="989197"/>
            <a:chOff x="0" y="0"/>
            <a:chExt cx="7689952" cy="1318930"/>
          </a:xfrm>
        </p:grpSpPr>
        <p:sp>
          <p:nvSpPr>
            <p:cNvPr name="Freeform 16" id="16"/>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7" id="17"/>
          <p:cNvGrpSpPr/>
          <p:nvPr/>
        </p:nvGrpSpPr>
        <p:grpSpPr>
          <a:xfrm rot="5400000">
            <a:off x="11345489" y="7353026"/>
            <a:ext cx="5767464" cy="989197"/>
            <a:chOff x="0" y="0"/>
            <a:chExt cx="7689952" cy="1318930"/>
          </a:xfrm>
        </p:grpSpPr>
        <p:sp>
          <p:nvSpPr>
            <p:cNvPr name="Freeform 18" id="18"/>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9" id="19"/>
          <p:cNvGrpSpPr/>
          <p:nvPr/>
        </p:nvGrpSpPr>
        <p:grpSpPr>
          <a:xfrm rot="5400000">
            <a:off x="12029071" y="7353026"/>
            <a:ext cx="5767464" cy="989197"/>
            <a:chOff x="0" y="0"/>
            <a:chExt cx="7689952" cy="1318930"/>
          </a:xfrm>
        </p:grpSpPr>
        <p:sp>
          <p:nvSpPr>
            <p:cNvPr name="Freeform 20" id="20"/>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1" id="21"/>
          <p:cNvGrpSpPr/>
          <p:nvPr/>
        </p:nvGrpSpPr>
        <p:grpSpPr>
          <a:xfrm rot="5400000">
            <a:off x="12712654" y="7353026"/>
            <a:ext cx="5767464" cy="989197"/>
            <a:chOff x="0" y="0"/>
            <a:chExt cx="7689952" cy="1318930"/>
          </a:xfrm>
        </p:grpSpPr>
        <p:sp>
          <p:nvSpPr>
            <p:cNvPr name="Freeform 22" id="22"/>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3" id="23"/>
          <p:cNvGrpSpPr/>
          <p:nvPr/>
        </p:nvGrpSpPr>
        <p:grpSpPr>
          <a:xfrm rot="5400000">
            <a:off x="13361939" y="7353026"/>
            <a:ext cx="5767464" cy="989197"/>
            <a:chOff x="0" y="0"/>
            <a:chExt cx="7689952" cy="1318930"/>
          </a:xfrm>
        </p:grpSpPr>
        <p:sp>
          <p:nvSpPr>
            <p:cNvPr name="Freeform 24" id="24"/>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5" id="25"/>
          <p:cNvGrpSpPr/>
          <p:nvPr/>
        </p:nvGrpSpPr>
        <p:grpSpPr>
          <a:xfrm rot="5400000">
            <a:off x="14045521" y="7353026"/>
            <a:ext cx="5767464" cy="989197"/>
            <a:chOff x="0" y="0"/>
            <a:chExt cx="7689952" cy="1318930"/>
          </a:xfrm>
        </p:grpSpPr>
        <p:sp>
          <p:nvSpPr>
            <p:cNvPr name="Freeform 26" id="26"/>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7" id="27"/>
          <p:cNvGrpSpPr/>
          <p:nvPr/>
        </p:nvGrpSpPr>
        <p:grpSpPr>
          <a:xfrm rot="5400000">
            <a:off x="14729103" y="7353026"/>
            <a:ext cx="5767464" cy="989197"/>
            <a:chOff x="0" y="0"/>
            <a:chExt cx="7689952" cy="1318930"/>
          </a:xfrm>
        </p:grpSpPr>
        <p:sp>
          <p:nvSpPr>
            <p:cNvPr name="Freeform 28" id="28"/>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9" id="29"/>
          <p:cNvGrpSpPr/>
          <p:nvPr/>
        </p:nvGrpSpPr>
        <p:grpSpPr>
          <a:xfrm rot="5400000">
            <a:off x="15386783" y="7353026"/>
            <a:ext cx="5767464" cy="989197"/>
            <a:chOff x="0" y="0"/>
            <a:chExt cx="7689952" cy="1318930"/>
          </a:xfrm>
        </p:grpSpPr>
        <p:sp>
          <p:nvSpPr>
            <p:cNvPr name="Freeform 30" id="30"/>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31" id="31"/>
          <p:cNvGrpSpPr/>
          <p:nvPr/>
        </p:nvGrpSpPr>
        <p:grpSpPr>
          <a:xfrm rot="1333342">
            <a:off x="15088103" y="3519962"/>
            <a:ext cx="2743519" cy="4206728"/>
            <a:chOff x="0" y="0"/>
            <a:chExt cx="3658025" cy="5608971"/>
          </a:xfrm>
        </p:grpSpPr>
        <p:sp>
          <p:nvSpPr>
            <p:cNvPr name="Freeform 32" id="32"/>
            <p:cNvSpPr/>
            <p:nvPr/>
          </p:nvSpPr>
          <p:spPr>
            <a:xfrm flipH="false" flipV="false" rot="0">
              <a:off x="0" y="0"/>
              <a:ext cx="3657981" cy="5608955"/>
            </a:xfrm>
            <a:custGeom>
              <a:avLst/>
              <a:gdLst/>
              <a:ahLst/>
              <a:cxnLst/>
              <a:rect r="r" b="b" t="t" l="l"/>
              <a:pathLst>
                <a:path h="5608955" w="3657981">
                  <a:moveTo>
                    <a:pt x="0" y="0"/>
                  </a:moveTo>
                  <a:lnTo>
                    <a:pt x="3657981" y="0"/>
                  </a:lnTo>
                  <a:lnTo>
                    <a:pt x="3657981" y="5608955"/>
                  </a:lnTo>
                  <a:lnTo>
                    <a:pt x="0" y="5608955"/>
                  </a:lnTo>
                  <a:lnTo>
                    <a:pt x="0" y="0"/>
                  </a:lnTo>
                  <a:close/>
                </a:path>
              </a:pathLst>
            </a:custGeom>
            <a:blipFill>
              <a:blip r:embed="rId3"/>
              <a:stretch>
                <a:fillRect l="-128" t="0" r="-129" b="0"/>
              </a:stretch>
            </a:blipFill>
          </p:spPr>
        </p:sp>
      </p:grpSp>
      <p:grpSp>
        <p:nvGrpSpPr>
          <p:cNvPr name="Group 33" id="33"/>
          <p:cNvGrpSpPr/>
          <p:nvPr/>
        </p:nvGrpSpPr>
        <p:grpSpPr>
          <a:xfrm rot="-9657622">
            <a:off x="10721171" y="9172895"/>
            <a:ext cx="1179445" cy="1808482"/>
            <a:chOff x="0" y="0"/>
            <a:chExt cx="1572593" cy="2411309"/>
          </a:xfrm>
        </p:grpSpPr>
        <p:sp>
          <p:nvSpPr>
            <p:cNvPr name="Freeform 34" id="34"/>
            <p:cNvSpPr/>
            <p:nvPr/>
          </p:nvSpPr>
          <p:spPr>
            <a:xfrm flipH="false" flipV="false" rot="0">
              <a:off x="0" y="0"/>
              <a:ext cx="1572641" cy="2411349"/>
            </a:xfrm>
            <a:custGeom>
              <a:avLst/>
              <a:gdLst/>
              <a:ahLst/>
              <a:cxnLst/>
              <a:rect r="r" b="b" t="t" l="l"/>
              <a:pathLst>
                <a:path h="2411349" w="1572641">
                  <a:moveTo>
                    <a:pt x="0" y="0"/>
                  </a:moveTo>
                  <a:lnTo>
                    <a:pt x="1572641" y="0"/>
                  </a:lnTo>
                  <a:lnTo>
                    <a:pt x="1572641" y="2411349"/>
                  </a:lnTo>
                  <a:lnTo>
                    <a:pt x="0" y="2411349"/>
                  </a:lnTo>
                  <a:lnTo>
                    <a:pt x="0" y="0"/>
                  </a:lnTo>
                  <a:close/>
                </a:path>
              </a:pathLst>
            </a:custGeom>
            <a:blipFill>
              <a:blip r:embed="rId3"/>
              <a:stretch>
                <a:fillRect l="-35" t="0" r="-32" b="1"/>
              </a:stretch>
            </a:blipFill>
          </p:spPr>
        </p:sp>
      </p:grpSp>
      <p:sp>
        <p:nvSpPr>
          <p:cNvPr name="Freeform 35" id="35"/>
          <p:cNvSpPr/>
          <p:nvPr/>
        </p:nvSpPr>
        <p:spPr>
          <a:xfrm flipH="false" flipV="false" rot="0">
            <a:off x="603230" y="582929"/>
            <a:ext cx="1098403" cy="1174434"/>
          </a:xfrm>
          <a:custGeom>
            <a:avLst/>
            <a:gdLst/>
            <a:ahLst/>
            <a:cxnLst/>
            <a:rect r="r" b="b" t="t" l="l"/>
            <a:pathLst>
              <a:path h="1174434" w="1098403">
                <a:moveTo>
                  <a:pt x="0" y="0"/>
                </a:moveTo>
                <a:lnTo>
                  <a:pt x="1098402" y="0"/>
                </a:lnTo>
                <a:lnTo>
                  <a:pt x="1098402" y="1174433"/>
                </a:lnTo>
                <a:lnTo>
                  <a:pt x="0" y="11744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6" id="36"/>
          <p:cNvSpPr/>
          <p:nvPr/>
        </p:nvSpPr>
        <p:spPr>
          <a:xfrm flipH="false" flipV="false" rot="0">
            <a:off x="14874456" y="2314079"/>
            <a:ext cx="1950379" cy="2085383"/>
          </a:xfrm>
          <a:custGeom>
            <a:avLst/>
            <a:gdLst/>
            <a:ahLst/>
            <a:cxnLst/>
            <a:rect r="r" b="b" t="t" l="l"/>
            <a:pathLst>
              <a:path h="2085383" w="1950379">
                <a:moveTo>
                  <a:pt x="0" y="0"/>
                </a:moveTo>
                <a:lnTo>
                  <a:pt x="1950379" y="0"/>
                </a:lnTo>
                <a:lnTo>
                  <a:pt x="1950379" y="2085382"/>
                </a:lnTo>
                <a:lnTo>
                  <a:pt x="0" y="20853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5400000">
            <a:off x="13678802" y="1141620"/>
            <a:ext cx="3776024" cy="647638"/>
            <a:chOff x="0" y="0"/>
            <a:chExt cx="5034699" cy="863518"/>
          </a:xfrm>
        </p:grpSpPr>
        <p:sp>
          <p:nvSpPr>
            <p:cNvPr name="Freeform 3" id="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4" id="4"/>
          <p:cNvGrpSpPr/>
          <p:nvPr/>
        </p:nvGrpSpPr>
        <p:grpSpPr>
          <a:xfrm rot="5400000">
            <a:off x="14126351" y="1141620"/>
            <a:ext cx="3776024" cy="647638"/>
            <a:chOff x="0" y="0"/>
            <a:chExt cx="5034699" cy="863518"/>
          </a:xfrm>
        </p:grpSpPr>
        <p:sp>
          <p:nvSpPr>
            <p:cNvPr name="Freeform 5" id="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6" id="6"/>
          <p:cNvGrpSpPr/>
          <p:nvPr/>
        </p:nvGrpSpPr>
        <p:grpSpPr>
          <a:xfrm rot="5400000">
            <a:off x="14573900" y="1141620"/>
            <a:ext cx="3776024" cy="647638"/>
            <a:chOff x="0" y="0"/>
            <a:chExt cx="5034699" cy="863518"/>
          </a:xfrm>
        </p:grpSpPr>
        <p:sp>
          <p:nvSpPr>
            <p:cNvPr name="Freeform 7" id="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8" id="8"/>
          <p:cNvGrpSpPr/>
          <p:nvPr/>
        </p:nvGrpSpPr>
        <p:grpSpPr>
          <a:xfrm rot="5400000">
            <a:off x="14998994" y="1141620"/>
            <a:ext cx="3776024" cy="647638"/>
            <a:chOff x="0" y="0"/>
            <a:chExt cx="5034699" cy="863518"/>
          </a:xfrm>
        </p:grpSpPr>
        <p:sp>
          <p:nvSpPr>
            <p:cNvPr name="Freeform 9" id="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0" id="10"/>
          <p:cNvGrpSpPr/>
          <p:nvPr/>
        </p:nvGrpSpPr>
        <p:grpSpPr>
          <a:xfrm rot="5400000">
            <a:off x="15446543" y="1141620"/>
            <a:ext cx="3776024" cy="647638"/>
            <a:chOff x="0" y="0"/>
            <a:chExt cx="5034699" cy="863518"/>
          </a:xfrm>
        </p:grpSpPr>
        <p:sp>
          <p:nvSpPr>
            <p:cNvPr name="Freeform 11" id="11"/>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2" id="12"/>
          <p:cNvGrpSpPr/>
          <p:nvPr/>
        </p:nvGrpSpPr>
        <p:grpSpPr>
          <a:xfrm rot="5400000">
            <a:off x="15894092" y="1141620"/>
            <a:ext cx="3776024" cy="647638"/>
            <a:chOff x="0" y="0"/>
            <a:chExt cx="5034699" cy="863518"/>
          </a:xfrm>
        </p:grpSpPr>
        <p:sp>
          <p:nvSpPr>
            <p:cNvPr name="Freeform 13" id="1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4" id="14"/>
          <p:cNvGrpSpPr/>
          <p:nvPr/>
        </p:nvGrpSpPr>
        <p:grpSpPr>
          <a:xfrm rot="5400000">
            <a:off x="16324682" y="1141620"/>
            <a:ext cx="3776024" cy="647638"/>
            <a:chOff x="0" y="0"/>
            <a:chExt cx="5034699" cy="863518"/>
          </a:xfrm>
        </p:grpSpPr>
        <p:sp>
          <p:nvSpPr>
            <p:cNvPr name="Freeform 15" id="1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6" id="16"/>
          <p:cNvGrpSpPr/>
          <p:nvPr/>
        </p:nvGrpSpPr>
        <p:grpSpPr>
          <a:xfrm rot="0">
            <a:off x="-478312" y="11315566"/>
            <a:ext cx="3776024" cy="647638"/>
            <a:chOff x="0" y="0"/>
            <a:chExt cx="5034699" cy="863518"/>
          </a:xfrm>
        </p:grpSpPr>
        <p:sp>
          <p:nvSpPr>
            <p:cNvPr name="Freeform 17" id="1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8" id="18"/>
          <p:cNvGrpSpPr/>
          <p:nvPr/>
        </p:nvGrpSpPr>
        <p:grpSpPr>
          <a:xfrm rot="0">
            <a:off x="-478312" y="10868017"/>
            <a:ext cx="3776024" cy="647638"/>
            <a:chOff x="0" y="0"/>
            <a:chExt cx="5034699" cy="863518"/>
          </a:xfrm>
        </p:grpSpPr>
        <p:sp>
          <p:nvSpPr>
            <p:cNvPr name="Freeform 19" id="1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0" id="20"/>
          <p:cNvGrpSpPr/>
          <p:nvPr/>
        </p:nvGrpSpPr>
        <p:grpSpPr>
          <a:xfrm rot="0">
            <a:off x="-478312" y="10420468"/>
            <a:ext cx="3776024" cy="647638"/>
            <a:chOff x="0" y="0"/>
            <a:chExt cx="5034699" cy="863518"/>
          </a:xfrm>
        </p:grpSpPr>
        <p:sp>
          <p:nvSpPr>
            <p:cNvPr name="Freeform 21" id="21"/>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2" id="22"/>
          <p:cNvGrpSpPr/>
          <p:nvPr/>
        </p:nvGrpSpPr>
        <p:grpSpPr>
          <a:xfrm rot="0">
            <a:off x="-478312" y="9995373"/>
            <a:ext cx="3776024" cy="647638"/>
            <a:chOff x="0" y="0"/>
            <a:chExt cx="5034699" cy="863518"/>
          </a:xfrm>
        </p:grpSpPr>
        <p:sp>
          <p:nvSpPr>
            <p:cNvPr name="Freeform 23" id="2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4" id="24"/>
          <p:cNvGrpSpPr/>
          <p:nvPr/>
        </p:nvGrpSpPr>
        <p:grpSpPr>
          <a:xfrm rot="0">
            <a:off x="-478312" y="9547824"/>
            <a:ext cx="3776024" cy="647638"/>
            <a:chOff x="0" y="0"/>
            <a:chExt cx="5034699" cy="863518"/>
          </a:xfrm>
        </p:grpSpPr>
        <p:sp>
          <p:nvSpPr>
            <p:cNvPr name="Freeform 25" id="2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6" id="26"/>
          <p:cNvGrpSpPr/>
          <p:nvPr/>
        </p:nvGrpSpPr>
        <p:grpSpPr>
          <a:xfrm rot="0">
            <a:off x="-478312" y="9100275"/>
            <a:ext cx="3776024" cy="647638"/>
            <a:chOff x="0" y="0"/>
            <a:chExt cx="5034699" cy="863518"/>
          </a:xfrm>
        </p:grpSpPr>
        <p:sp>
          <p:nvSpPr>
            <p:cNvPr name="Freeform 27" id="2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8" id="28"/>
          <p:cNvGrpSpPr/>
          <p:nvPr/>
        </p:nvGrpSpPr>
        <p:grpSpPr>
          <a:xfrm rot="0">
            <a:off x="-478312" y="8669685"/>
            <a:ext cx="3776024" cy="647638"/>
            <a:chOff x="0" y="0"/>
            <a:chExt cx="5034699" cy="863518"/>
          </a:xfrm>
        </p:grpSpPr>
        <p:sp>
          <p:nvSpPr>
            <p:cNvPr name="Freeform 29" id="2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30" id="30"/>
          <p:cNvGrpSpPr/>
          <p:nvPr/>
        </p:nvGrpSpPr>
        <p:grpSpPr>
          <a:xfrm rot="1164501">
            <a:off x="458116" y="8083070"/>
            <a:ext cx="1141168" cy="1749791"/>
            <a:chOff x="0" y="0"/>
            <a:chExt cx="1521557" cy="2333055"/>
          </a:xfrm>
        </p:grpSpPr>
        <p:sp>
          <p:nvSpPr>
            <p:cNvPr name="Freeform 31" id="31"/>
            <p:cNvSpPr/>
            <p:nvPr/>
          </p:nvSpPr>
          <p:spPr>
            <a:xfrm flipH="false" flipV="false" rot="0">
              <a:off x="0" y="0"/>
              <a:ext cx="1521587" cy="2333117"/>
            </a:xfrm>
            <a:custGeom>
              <a:avLst/>
              <a:gdLst/>
              <a:ahLst/>
              <a:cxnLst/>
              <a:rect r="r" b="b" t="t" l="l"/>
              <a:pathLst>
                <a:path h="2333117" w="1521587">
                  <a:moveTo>
                    <a:pt x="0" y="0"/>
                  </a:moveTo>
                  <a:lnTo>
                    <a:pt x="1521587" y="0"/>
                  </a:lnTo>
                  <a:lnTo>
                    <a:pt x="1521587" y="2333117"/>
                  </a:lnTo>
                  <a:lnTo>
                    <a:pt x="0" y="2333117"/>
                  </a:lnTo>
                  <a:lnTo>
                    <a:pt x="0" y="0"/>
                  </a:lnTo>
                  <a:close/>
                </a:path>
              </a:pathLst>
            </a:custGeom>
            <a:blipFill>
              <a:blip r:embed="rId3"/>
              <a:stretch>
                <a:fillRect l="0" t="0" r="1" b="2"/>
              </a:stretch>
            </a:blipFill>
          </p:spPr>
        </p:sp>
      </p:grpSp>
      <p:sp>
        <p:nvSpPr>
          <p:cNvPr name="Freeform 32" id="32"/>
          <p:cNvSpPr/>
          <p:nvPr/>
        </p:nvSpPr>
        <p:spPr>
          <a:xfrm flipH="false" flipV="false" rot="0">
            <a:off x="1706609" y="8666308"/>
            <a:ext cx="1331109" cy="1423247"/>
          </a:xfrm>
          <a:custGeom>
            <a:avLst/>
            <a:gdLst/>
            <a:ahLst/>
            <a:cxnLst/>
            <a:rect r="r" b="b" t="t" l="l"/>
            <a:pathLst>
              <a:path h="1423247" w="1331109">
                <a:moveTo>
                  <a:pt x="0" y="0"/>
                </a:moveTo>
                <a:lnTo>
                  <a:pt x="1331109" y="0"/>
                </a:lnTo>
                <a:lnTo>
                  <a:pt x="1331109" y="1423248"/>
                </a:lnTo>
                <a:lnTo>
                  <a:pt x="0" y="1423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33" id="33"/>
          <p:cNvGrpSpPr/>
          <p:nvPr/>
        </p:nvGrpSpPr>
        <p:grpSpPr>
          <a:xfrm rot="0">
            <a:off x="3509442" y="46409"/>
            <a:ext cx="13126697" cy="10043148"/>
            <a:chOff x="0" y="0"/>
            <a:chExt cx="17502263" cy="13390864"/>
          </a:xfrm>
        </p:grpSpPr>
        <p:sp>
          <p:nvSpPr>
            <p:cNvPr name="Freeform 34" id="34"/>
            <p:cNvSpPr/>
            <p:nvPr/>
          </p:nvSpPr>
          <p:spPr>
            <a:xfrm flipH="false" flipV="false" rot="0">
              <a:off x="0" y="0"/>
              <a:ext cx="17502251" cy="13390880"/>
            </a:xfrm>
            <a:custGeom>
              <a:avLst/>
              <a:gdLst/>
              <a:ahLst/>
              <a:cxnLst/>
              <a:rect r="r" b="b" t="t" l="l"/>
              <a:pathLst>
                <a:path h="13390880" w="17502251">
                  <a:moveTo>
                    <a:pt x="0" y="0"/>
                  </a:moveTo>
                  <a:lnTo>
                    <a:pt x="17502251" y="0"/>
                  </a:lnTo>
                  <a:lnTo>
                    <a:pt x="17502251" y="13390880"/>
                  </a:lnTo>
                  <a:lnTo>
                    <a:pt x="0" y="13390880"/>
                  </a:lnTo>
                  <a:lnTo>
                    <a:pt x="0" y="0"/>
                  </a:lnTo>
                  <a:close/>
                </a:path>
              </a:pathLst>
            </a:custGeom>
            <a:blipFill>
              <a:blip r:embed="rId6"/>
              <a:stretch>
                <a:fillRect l="0" t="0" r="0" b="0"/>
              </a:stretch>
            </a:blipFill>
          </p:spPr>
        </p:sp>
      </p:grpSp>
      <p:grpSp>
        <p:nvGrpSpPr>
          <p:cNvPr name="Group 35" id="35"/>
          <p:cNvGrpSpPr/>
          <p:nvPr/>
        </p:nvGrpSpPr>
        <p:grpSpPr>
          <a:xfrm rot="1315825">
            <a:off x="16379981" y="-753085"/>
            <a:ext cx="1688496" cy="2589027"/>
            <a:chOff x="0" y="0"/>
            <a:chExt cx="2251328" cy="3452036"/>
          </a:xfrm>
        </p:grpSpPr>
        <p:sp>
          <p:nvSpPr>
            <p:cNvPr name="Freeform 36" id="36"/>
            <p:cNvSpPr/>
            <p:nvPr/>
          </p:nvSpPr>
          <p:spPr>
            <a:xfrm flipH="false" flipV="false" rot="0">
              <a:off x="0" y="0"/>
              <a:ext cx="2251329" cy="3451987"/>
            </a:xfrm>
            <a:custGeom>
              <a:avLst/>
              <a:gdLst/>
              <a:ahLst/>
              <a:cxnLst/>
              <a:rect r="r" b="b" t="t" l="l"/>
              <a:pathLst>
                <a:path h="3451987" w="2251329">
                  <a:moveTo>
                    <a:pt x="0" y="0"/>
                  </a:moveTo>
                  <a:lnTo>
                    <a:pt x="2251329" y="0"/>
                  </a:lnTo>
                  <a:lnTo>
                    <a:pt x="2251329" y="3451987"/>
                  </a:lnTo>
                  <a:lnTo>
                    <a:pt x="0" y="3451987"/>
                  </a:lnTo>
                  <a:lnTo>
                    <a:pt x="0" y="0"/>
                  </a:lnTo>
                  <a:close/>
                </a:path>
              </a:pathLst>
            </a:custGeom>
            <a:blipFill>
              <a:blip r:embed="rId7"/>
              <a:stretch>
                <a:fillRect l="-171" t="0" r="-171" b="-1"/>
              </a:stretch>
            </a:blipFill>
          </p:spPr>
        </p:sp>
      </p:grpSp>
      <p:sp>
        <p:nvSpPr>
          <p:cNvPr name="Freeform 37" id="37"/>
          <p:cNvSpPr/>
          <p:nvPr/>
        </p:nvSpPr>
        <p:spPr>
          <a:xfrm flipH="false" flipV="false" rot="0">
            <a:off x="15305030" y="8549501"/>
            <a:ext cx="1331109" cy="1423247"/>
          </a:xfrm>
          <a:custGeom>
            <a:avLst/>
            <a:gdLst/>
            <a:ahLst/>
            <a:cxnLst/>
            <a:rect r="r" b="b" t="t" l="l"/>
            <a:pathLst>
              <a:path h="1423247" w="1331109">
                <a:moveTo>
                  <a:pt x="0" y="0"/>
                </a:moveTo>
                <a:lnTo>
                  <a:pt x="1331109" y="0"/>
                </a:lnTo>
                <a:lnTo>
                  <a:pt x="1331109" y="1423248"/>
                </a:lnTo>
                <a:lnTo>
                  <a:pt x="0" y="1423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468270" y="733770"/>
            <a:ext cx="14314279" cy="7925143"/>
            <a:chOff x="0" y="0"/>
            <a:chExt cx="19085705" cy="10566857"/>
          </a:xfrm>
        </p:grpSpPr>
        <p:sp>
          <p:nvSpPr>
            <p:cNvPr name="Freeform 3" id="3"/>
            <p:cNvSpPr/>
            <p:nvPr/>
          </p:nvSpPr>
          <p:spPr>
            <a:xfrm flipH="false" flipV="false" rot="0">
              <a:off x="0" y="0"/>
              <a:ext cx="19085688" cy="10566908"/>
            </a:xfrm>
            <a:custGeom>
              <a:avLst/>
              <a:gdLst/>
              <a:ahLst/>
              <a:cxnLst/>
              <a:rect r="r" b="b" t="t" l="l"/>
              <a:pathLst>
                <a:path h="10566908" w="19085688">
                  <a:moveTo>
                    <a:pt x="0" y="0"/>
                  </a:moveTo>
                  <a:lnTo>
                    <a:pt x="19085688" y="0"/>
                  </a:lnTo>
                  <a:lnTo>
                    <a:pt x="19085688" y="10566908"/>
                  </a:lnTo>
                  <a:lnTo>
                    <a:pt x="0" y="10566908"/>
                  </a:lnTo>
                  <a:lnTo>
                    <a:pt x="0" y="0"/>
                  </a:lnTo>
                  <a:close/>
                </a:path>
              </a:pathLst>
            </a:custGeom>
            <a:blipFill>
              <a:blip r:embed="rId2"/>
              <a:stretch>
                <a:fillRect l="0" t="0" r="0" b="0"/>
              </a:stretch>
            </a:blipFill>
          </p:spPr>
        </p:sp>
      </p:grpSp>
      <p:grpSp>
        <p:nvGrpSpPr>
          <p:cNvPr name="Group 4" id="4"/>
          <p:cNvGrpSpPr/>
          <p:nvPr/>
        </p:nvGrpSpPr>
        <p:grpSpPr>
          <a:xfrm rot="0">
            <a:off x="5623887" y="3810140"/>
            <a:ext cx="13350585" cy="6293697"/>
            <a:chOff x="0" y="0"/>
            <a:chExt cx="17800780" cy="8391596"/>
          </a:xfrm>
        </p:grpSpPr>
        <p:sp>
          <p:nvSpPr>
            <p:cNvPr name="Freeform 5" id="5"/>
            <p:cNvSpPr/>
            <p:nvPr/>
          </p:nvSpPr>
          <p:spPr>
            <a:xfrm flipH="false" flipV="false" rot="0">
              <a:off x="0" y="0"/>
              <a:ext cx="17800828" cy="8391652"/>
            </a:xfrm>
            <a:custGeom>
              <a:avLst/>
              <a:gdLst/>
              <a:ahLst/>
              <a:cxnLst/>
              <a:rect r="r" b="b" t="t" l="l"/>
              <a:pathLst>
                <a:path h="8391652" w="17800828">
                  <a:moveTo>
                    <a:pt x="0" y="0"/>
                  </a:moveTo>
                  <a:lnTo>
                    <a:pt x="17800828" y="0"/>
                  </a:lnTo>
                  <a:lnTo>
                    <a:pt x="17800828" y="8391652"/>
                  </a:lnTo>
                  <a:lnTo>
                    <a:pt x="0" y="8391652"/>
                  </a:lnTo>
                  <a:close/>
                </a:path>
              </a:pathLst>
            </a:custGeom>
            <a:solidFill>
              <a:srgbClr val="7A72BD">
                <a:alpha val="89804"/>
              </a:srgbClr>
            </a:solidFill>
          </p:spPr>
        </p:sp>
      </p:grpSp>
      <p:sp>
        <p:nvSpPr>
          <p:cNvPr name="TextBox 6" id="6"/>
          <p:cNvSpPr txBox="true"/>
          <p:nvPr/>
        </p:nvSpPr>
        <p:spPr>
          <a:xfrm rot="0">
            <a:off x="6555367" y="4233474"/>
            <a:ext cx="11487625" cy="5251768"/>
          </a:xfrm>
          <a:prstGeom prst="rect">
            <a:avLst/>
          </a:prstGeom>
        </p:spPr>
        <p:txBody>
          <a:bodyPr anchor="t" rtlCol="false" tIns="0" lIns="0" bIns="0" rIns="0">
            <a:spAutoFit/>
          </a:bodyPr>
          <a:lstStyle/>
          <a:p>
            <a:pPr algn="l">
              <a:lnSpc>
                <a:spcPts val="4523"/>
              </a:lnSpc>
            </a:pPr>
            <a:r>
              <a:rPr lang="en-US" sz="3015">
                <a:solidFill>
                  <a:srgbClr val="FFF7E7"/>
                </a:solidFill>
                <a:latin typeface="Poppins Light"/>
                <a:ea typeface="Poppins Light"/>
                <a:cs typeface="Poppins Light"/>
                <a:sym typeface="Poppins Light"/>
              </a:rPr>
              <a:t>Post-combustion systems separate CO2 from the flue gases produced by the combustion of the primary fuel in air. These systems normally use a liquid solvent to capture the small fraction of CO2 (typically 3–15% by volume) present in a flue gas stream in which the main constituent is nitrogen (from air). For a modern pulverized coal (PC) power plant or a natural gas combined cycle (NGCC) power plant, current post-combustion capture systems would typically employ an organic solvent such as monoethanolamine (MEA). </a:t>
            </a:r>
          </a:p>
        </p:txBody>
      </p:sp>
      <p:grpSp>
        <p:nvGrpSpPr>
          <p:cNvPr name="Group 7" id="7"/>
          <p:cNvGrpSpPr/>
          <p:nvPr/>
        </p:nvGrpSpPr>
        <p:grpSpPr>
          <a:xfrm rot="5400000">
            <a:off x="13851098" y="9736986"/>
            <a:ext cx="4277813" cy="733702"/>
            <a:chOff x="0" y="0"/>
            <a:chExt cx="5703751" cy="978270"/>
          </a:xfrm>
        </p:grpSpPr>
        <p:sp>
          <p:nvSpPr>
            <p:cNvPr name="Freeform 8" id="8"/>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3"/>
              <a:stretch>
                <a:fillRect l="-45872" t="0" r="-45873" b="1"/>
              </a:stretch>
            </a:blipFill>
          </p:spPr>
        </p:sp>
      </p:grpSp>
      <p:grpSp>
        <p:nvGrpSpPr>
          <p:cNvPr name="Group 9" id="9"/>
          <p:cNvGrpSpPr/>
          <p:nvPr/>
        </p:nvGrpSpPr>
        <p:grpSpPr>
          <a:xfrm rot="5400000">
            <a:off x="14358122" y="9736986"/>
            <a:ext cx="4277813" cy="733702"/>
            <a:chOff x="0" y="0"/>
            <a:chExt cx="5703751" cy="978270"/>
          </a:xfrm>
        </p:grpSpPr>
        <p:sp>
          <p:nvSpPr>
            <p:cNvPr name="Freeform 10" id="10"/>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3"/>
              <a:stretch>
                <a:fillRect l="-45872" t="0" r="-45873" b="1"/>
              </a:stretch>
            </a:blipFill>
          </p:spPr>
        </p:sp>
      </p:grpSp>
      <p:grpSp>
        <p:nvGrpSpPr>
          <p:cNvPr name="Group 11" id="11"/>
          <p:cNvGrpSpPr/>
          <p:nvPr/>
        </p:nvGrpSpPr>
        <p:grpSpPr>
          <a:xfrm rot="5400000">
            <a:off x="14865145" y="9736986"/>
            <a:ext cx="4277813" cy="733702"/>
            <a:chOff x="0" y="0"/>
            <a:chExt cx="5703751" cy="978270"/>
          </a:xfrm>
        </p:grpSpPr>
        <p:sp>
          <p:nvSpPr>
            <p:cNvPr name="Freeform 12" id="12"/>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3"/>
              <a:stretch>
                <a:fillRect l="-45872" t="0" r="-45873" b="1"/>
              </a:stretch>
            </a:blipFill>
          </p:spPr>
        </p:sp>
      </p:grpSp>
      <p:grpSp>
        <p:nvGrpSpPr>
          <p:cNvPr name="Group 13" id="13"/>
          <p:cNvGrpSpPr/>
          <p:nvPr/>
        </p:nvGrpSpPr>
        <p:grpSpPr>
          <a:xfrm rot="5400000">
            <a:off x="15346730" y="9736986"/>
            <a:ext cx="4277813" cy="733702"/>
            <a:chOff x="0" y="0"/>
            <a:chExt cx="5703751" cy="978270"/>
          </a:xfrm>
        </p:grpSpPr>
        <p:sp>
          <p:nvSpPr>
            <p:cNvPr name="Freeform 14" id="14"/>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3"/>
              <a:stretch>
                <a:fillRect l="-45872" t="0" r="-45873" b="1"/>
              </a:stretch>
            </a:blipFill>
          </p:spPr>
        </p:sp>
      </p:grpSp>
      <p:grpSp>
        <p:nvGrpSpPr>
          <p:cNvPr name="Group 15" id="15"/>
          <p:cNvGrpSpPr/>
          <p:nvPr/>
        </p:nvGrpSpPr>
        <p:grpSpPr>
          <a:xfrm rot="5400000">
            <a:off x="15853752" y="9736986"/>
            <a:ext cx="4277813" cy="733702"/>
            <a:chOff x="0" y="0"/>
            <a:chExt cx="5703751" cy="978270"/>
          </a:xfrm>
        </p:grpSpPr>
        <p:sp>
          <p:nvSpPr>
            <p:cNvPr name="Freeform 16" id="16"/>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3"/>
              <a:stretch>
                <a:fillRect l="-45872" t="0" r="-45873" b="1"/>
              </a:stretch>
            </a:blipFill>
          </p:spPr>
        </p:sp>
      </p:grpSp>
      <p:grpSp>
        <p:nvGrpSpPr>
          <p:cNvPr name="Group 17" id="17"/>
          <p:cNvGrpSpPr/>
          <p:nvPr/>
        </p:nvGrpSpPr>
        <p:grpSpPr>
          <a:xfrm rot="5400000">
            <a:off x="16360775" y="9736986"/>
            <a:ext cx="4277813" cy="733702"/>
            <a:chOff x="0" y="0"/>
            <a:chExt cx="5703751" cy="978270"/>
          </a:xfrm>
        </p:grpSpPr>
        <p:sp>
          <p:nvSpPr>
            <p:cNvPr name="Freeform 18" id="18"/>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3"/>
              <a:stretch>
                <a:fillRect l="-45872" t="0" r="-45873" b="1"/>
              </a:stretch>
            </a:blipFill>
          </p:spPr>
        </p:sp>
      </p:grpSp>
      <p:grpSp>
        <p:nvGrpSpPr>
          <p:cNvPr name="Group 19" id="19"/>
          <p:cNvGrpSpPr/>
          <p:nvPr/>
        </p:nvGrpSpPr>
        <p:grpSpPr>
          <a:xfrm rot="5400000">
            <a:off x="16848587" y="9736986"/>
            <a:ext cx="4277813" cy="733702"/>
            <a:chOff x="0" y="0"/>
            <a:chExt cx="5703751" cy="978270"/>
          </a:xfrm>
        </p:grpSpPr>
        <p:sp>
          <p:nvSpPr>
            <p:cNvPr name="Freeform 20" id="20"/>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3"/>
              <a:stretch>
                <a:fillRect l="-45872" t="0" r="-45873" b="1"/>
              </a:stretch>
            </a:blipFill>
          </p:spPr>
        </p:sp>
      </p:grpSp>
      <p:grpSp>
        <p:nvGrpSpPr>
          <p:cNvPr name="Group 21" id="21"/>
          <p:cNvGrpSpPr/>
          <p:nvPr/>
        </p:nvGrpSpPr>
        <p:grpSpPr>
          <a:xfrm rot="5400000">
            <a:off x="-2390116" y="214726"/>
            <a:ext cx="4277813" cy="733702"/>
            <a:chOff x="0" y="0"/>
            <a:chExt cx="5703751" cy="978270"/>
          </a:xfrm>
        </p:grpSpPr>
        <p:sp>
          <p:nvSpPr>
            <p:cNvPr name="Freeform 22" id="22"/>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3"/>
              <a:stretch>
                <a:fillRect l="-45872" t="0" r="-45873" b="1"/>
              </a:stretch>
            </a:blipFill>
          </p:spPr>
        </p:sp>
      </p:grpSp>
      <p:grpSp>
        <p:nvGrpSpPr>
          <p:cNvPr name="Group 23" id="23"/>
          <p:cNvGrpSpPr/>
          <p:nvPr/>
        </p:nvGrpSpPr>
        <p:grpSpPr>
          <a:xfrm rot="5400000">
            <a:off x="-1883092" y="214726"/>
            <a:ext cx="4277813" cy="733702"/>
            <a:chOff x="0" y="0"/>
            <a:chExt cx="5703751" cy="978270"/>
          </a:xfrm>
        </p:grpSpPr>
        <p:sp>
          <p:nvSpPr>
            <p:cNvPr name="Freeform 24" id="24"/>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3"/>
              <a:stretch>
                <a:fillRect l="-45872" t="0" r="-45873" b="1"/>
              </a:stretch>
            </a:blipFill>
          </p:spPr>
        </p:sp>
      </p:grpSp>
      <p:grpSp>
        <p:nvGrpSpPr>
          <p:cNvPr name="Group 25" id="25"/>
          <p:cNvGrpSpPr/>
          <p:nvPr/>
        </p:nvGrpSpPr>
        <p:grpSpPr>
          <a:xfrm rot="5400000">
            <a:off x="-1376069" y="214726"/>
            <a:ext cx="4277813" cy="733702"/>
            <a:chOff x="0" y="0"/>
            <a:chExt cx="5703751" cy="978270"/>
          </a:xfrm>
        </p:grpSpPr>
        <p:sp>
          <p:nvSpPr>
            <p:cNvPr name="Freeform 26" id="26"/>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3"/>
              <a:stretch>
                <a:fillRect l="-45872" t="0" r="-45873" b="1"/>
              </a:stretch>
            </a:blipFill>
          </p:spPr>
        </p:sp>
      </p:grpSp>
      <p:grpSp>
        <p:nvGrpSpPr>
          <p:cNvPr name="Group 27" id="27"/>
          <p:cNvGrpSpPr/>
          <p:nvPr/>
        </p:nvGrpSpPr>
        <p:grpSpPr>
          <a:xfrm rot="5400000">
            <a:off x="-894484" y="214726"/>
            <a:ext cx="4277813" cy="733702"/>
            <a:chOff x="0" y="0"/>
            <a:chExt cx="5703751" cy="978270"/>
          </a:xfrm>
        </p:grpSpPr>
        <p:sp>
          <p:nvSpPr>
            <p:cNvPr name="Freeform 28" id="28"/>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3"/>
              <a:stretch>
                <a:fillRect l="-45872" t="0" r="-45873" b="1"/>
              </a:stretch>
            </a:blipFill>
          </p:spPr>
        </p:sp>
      </p:grpSp>
      <p:grpSp>
        <p:nvGrpSpPr>
          <p:cNvPr name="Group 29" id="29"/>
          <p:cNvGrpSpPr/>
          <p:nvPr/>
        </p:nvGrpSpPr>
        <p:grpSpPr>
          <a:xfrm rot="5400000">
            <a:off x="-387462" y="214726"/>
            <a:ext cx="4277813" cy="733702"/>
            <a:chOff x="0" y="0"/>
            <a:chExt cx="5703751" cy="978270"/>
          </a:xfrm>
        </p:grpSpPr>
        <p:sp>
          <p:nvSpPr>
            <p:cNvPr name="Freeform 30" id="30"/>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3"/>
              <a:stretch>
                <a:fillRect l="-45872" t="0" r="-45873" b="1"/>
              </a:stretch>
            </a:blipFill>
          </p:spPr>
        </p:sp>
      </p:grpSp>
      <p:grpSp>
        <p:nvGrpSpPr>
          <p:cNvPr name="Group 31" id="31"/>
          <p:cNvGrpSpPr/>
          <p:nvPr/>
        </p:nvGrpSpPr>
        <p:grpSpPr>
          <a:xfrm rot="5400000">
            <a:off x="119561" y="214726"/>
            <a:ext cx="4277813" cy="733702"/>
            <a:chOff x="0" y="0"/>
            <a:chExt cx="5703751" cy="978270"/>
          </a:xfrm>
        </p:grpSpPr>
        <p:sp>
          <p:nvSpPr>
            <p:cNvPr name="Freeform 32" id="32"/>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3"/>
              <a:stretch>
                <a:fillRect l="-45872" t="0" r="-45873" b="1"/>
              </a:stretch>
            </a:blipFill>
          </p:spPr>
        </p:sp>
      </p:grpSp>
      <p:grpSp>
        <p:nvGrpSpPr>
          <p:cNvPr name="Group 33" id="33"/>
          <p:cNvGrpSpPr/>
          <p:nvPr/>
        </p:nvGrpSpPr>
        <p:grpSpPr>
          <a:xfrm rot="5400000">
            <a:off x="607373" y="214726"/>
            <a:ext cx="4277813" cy="733702"/>
            <a:chOff x="0" y="0"/>
            <a:chExt cx="5703751" cy="978270"/>
          </a:xfrm>
        </p:grpSpPr>
        <p:sp>
          <p:nvSpPr>
            <p:cNvPr name="Freeform 34" id="34"/>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3"/>
              <a:stretch>
                <a:fillRect l="-45872" t="0" r="-45873" b="1"/>
              </a:stretch>
            </a:blipFill>
          </p:spPr>
        </p:sp>
      </p:grpSp>
      <p:grpSp>
        <p:nvGrpSpPr>
          <p:cNvPr name="Group 35" id="35"/>
          <p:cNvGrpSpPr/>
          <p:nvPr/>
        </p:nvGrpSpPr>
        <p:grpSpPr>
          <a:xfrm rot="1236480">
            <a:off x="894563" y="-756947"/>
            <a:ext cx="1792273" cy="2748152"/>
            <a:chOff x="0" y="0"/>
            <a:chExt cx="2389697" cy="3664203"/>
          </a:xfrm>
        </p:grpSpPr>
        <p:sp>
          <p:nvSpPr>
            <p:cNvPr name="Freeform 36" id="36"/>
            <p:cNvSpPr/>
            <p:nvPr/>
          </p:nvSpPr>
          <p:spPr>
            <a:xfrm flipH="false" flipV="false" rot="0">
              <a:off x="0" y="0"/>
              <a:ext cx="2389759" cy="3664204"/>
            </a:xfrm>
            <a:custGeom>
              <a:avLst/>
              <a:gdLst/>
              <a:ahLst/>
              <a:cxnLst/>
              <a:rect r="r" b="b" t="t" l="l"/>
              <a:pathLst>
                <a:path h="3664204" w="2389759">
                  <a:moveTo>
                    <a:pt x="0" y="0"/>
                  </a:moveTo>
                  <a:lnTo>
                    <a:pt x="2389759" y="0"/>
                  </a:lnTo>
                  <a:lnTo>
                    <a:pt x="2389759" y="3664204"/>
                  </a:lnTo>
                  <a:lnTo>
                    <a:pt x="0" y="3664204"/>
                  </a:lnTo>
                  <a:lnTo>
                    <a:pt x="0" y="0"/>
                  </a:lnTo>
                  <a:close/>
                </a:path>
              </a:pathLst>
            </a:custGeom>
            <a:blipFill>
              <a:blip r:embed="rId4"/>
              <a:stretch>
                <a:fillRect l="-138" t="0" r="-135" b="0"/>
              </a:stretch>
            </a:blipFill>
          </p:spPr>
        </p:sp>
      </p:grpSp>
      <p:sp>
        <p:nvSpPr>
          <p:cNvPr name="Freeform 37" id="37"/>
          <p:cNvSpPr/>
          <p:nvPr/>
        </p:nvSpPr>
        <p:spPr>
          <a:xfrm flipH="false" flipV="false" rot="0">
            <a:off x="16848115" y="8658912"/>
            <a:ext cx="2451798" cy="2621510"/>
          </a:xfrm>
          <a:custGeom>
            <a:avLst/>
            <a:gdLst/>
            <a:ahLst/>
            <a:cxnLst/>
            <a:rect r="r" b="b" t="t" l="l"/>
            <a:pathLst>
              <a:path h="2621510" w="2451798">
                <a:moveTo>
                  <a:pt x="0" y="0"/>
                </a:moveTo>
                <a:lnTo>
                  <a:pt x="2451798" y="0"/>
                </a:lnTo>
                <a:lnTo>
                  <a:pt x="2451798" y="2621511"/>
                </a:lnTo>
                <a:lnTo>
                  <a:pt x="0" y="26215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TextBox 2" id="2"/>
          <p:cNvSpPr txBox="true"/>
          <p:nvPr/>
        </p:nvSpPr>
        <p:spPr>
          <a:xfrm rot="0">
            <a:off x="1537912" y="354329"/>
            <a:ext cx="12465338" cy="9860280"/>
          </a:xfrm>
          <a:prstGeom prst="rect">
            <a:avLst/>
          </a:prstGeom>
        </p:spPr>
        <p:txBody>
          <a:bodyPr anchor="t" rtlCol="false" tIns="0" lIns="0" bIns="0" rIns="0">
            <a:spAutoFit/>
          </a:bodyPr>
          <a:lstStyle/>
          <a:p>
            <a:pPr algn="l">
              <a:lnSpc>
                <a:spcPts val="4800"/>
              </a:lnSpc>
            </a:pPr>
            <a:r>
              <a:rPr lang="en-US" sz="3200">
                <a:solidFill>
                  <a:srgbClr val="7A72BD"/>
                </a:solidFill>
                <a:latin typeface="Poppins Light"/>
                <a:ea typeface="Poppins Light"/>
                <a:cs typeface="Poppins Light"/>
                <a:sym typeface="Poppins Light"/>
              </a:rPr>
              <a:t>CO2 contents of flue gases vary depending on the type of fuel used (between 3% for a natural gas combined cycle to less than 15% by volume for a coal-fired combustion plant). In principle post-combustion capture systems can be applied to flue gases produced from the combustion of any type of fuel. However, the impurities in the fuel are very important for the design and costing of the complete plant. Flue gases coming from coal combustion will contain not only CO2 , N2 , O2 and H2 O, but also air pollutants such as SOx , NOx , particulates, HCl, HF, mercury, other metals and other trace organic and inorganic contaminants. Today, capturing CO2 using amines is the most widespread method for post-combustion capture. Amine technology has already been used for decades to capture CO2 from both flue gas and natural gas. Several installations exist, of which several are operative.</a:t>
            </a:r>
          </a:p>
          <a:p>
            <a:pPr algn="l">
              <a:lnSpc>
                <a:spcPts val="4800"/>
              </a:lnSpc>
            </a:pPr>
          </a:p>
        </p:txBody>
      </p:sp>
      <p:grpSp>
        <p:nvGrpSpPr>
          <p:cNvPr name="Group 3" id="3"/>
          <p:cNvGrpSpPr/>
          <p:nvPr/>
        </p:nvGrpSpPr>
        <p:grpSpPr>
          <a:xfrm rot="5400000">
            <a:off x="11345489" y="1585561"/>
            <a:ext cx="5767464" cy="989197"/>
            <a:chOff x="0" y="0"/>
            <a:chExt cx="7689952" cy="1318930"/>
          </a:xfrm>
        </p:grpSpPr>
        <p:sp>
          <p:nvSpPr>
            <p:cNvPr name="Freeform 4" id="4"/>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5" id="5"/>
          <p:cNvGrpSpPr/>
          <p:nvPr/>
        </p:nvGrpSpPr>
        <p:grpSpPr>
          <a:xfrm rot="5400000">
            <a:off x="12029071" y="1585561"/>
            <a:ext cx="5767464" cy="989197"/>
            <a:chOff x="0" y="0"/>
            <a:chExt cx="7689952" cy="1318930"/>
          </a:xfrm>
        </p:grpSpPr>
        <p:sp>
          <p:nvSpPr>
            <p:cNvPr name="Freeform 6" id="6"/>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7" id="7"/>
          <p:cNvGrpSpPr/>
          <p:nvPr/>
        </p:nvGrpSpPr>
        <p:grpSpPr>
          <a:xfrm rot="5400000">
            <a:off x="12712654" y="1585561"/>
            <a:ext cx="5767464" cy="989197"/>
            <a:chOff x="0" y="0"/>
            <a:chExt cx="7689952" cy="1318930"/>
          </a:xfrm>
        </p:grpSpPr>
        <p:sp>
          <p:nvSpPr>
            <p:cNvPr name="Freeform 8" id="8"/>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9" id="9"/>
          <p:cNvGrpSpPr/>
          <p:nvPr/>
        </p:nvGrpSpPr>
        <p:grpSpPr>
          <a:xfrm rot="5400000">
            <a:off x="13361939" y="1585561"/>
            <a:ext cx="5767464" cy="989197"/>
            <a:chOff x="0" y="0"/>
            <a:chExt cx="7689952" cy="1318930"/>
          </a:xfrm>
        </p:grpSpPr>
        <p:sp>
          <p:nvSpPr>
            <p:cNvPr name="Freeform 10" id="10"/>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1" id="11"/>
          <p:cNvGrpSpPr/>
          <p:nvPr/>
        </p:nvGrpSpPr>
        <p:grpSpPr>
          <a:xfrm rot="5400000">
            <a:off x="14045521" y="1585561"/>
            <a:ext cx="5767464" cy="989197"/>
            <a:chOff x="0" y="0"/>
            <a:chExt cx="7689952" cy="1318930"/>
          </a:xfrm>
        </p:grpSpPr>
        <p:sp>
          <p:nvSpPr>
            <p:cNvPr name="Freeform 12" id="12"/>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3" id="13"/>
          <p:cNvGrpSpPr/>
          <p:nvPr/>
        </p:nvGrpSpPr>
        <p:grpSpPr>
          <a:xfrm rot="5400000">
            <a:off x="14729103" y="1585561"/>
            <a:ext cx="5767464" cy="989197"/>
            <a:chOff x="0" y="0"/>
            <a:chExt cx="7689952" cy="1318930"/>
          </a:xfrm>
        </p:grpSpPr>
        <p:sp>
          <p:nvSpPr>
            <p:cNvPr name="Freeform 14" id="14"/>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5" id="15"/>
          <p:cNvGrpSpPr/>
          <p:nvPr/>
        </p:nvGrpSpPr>
        <p:grpSpPr>
          <a:xfrm rot="5400000">
            <a:off x="15386783" y="1585561"/>
            <a:ext cx="5767464" cy="989197"/>
            <a:chOff x="0" y="0"/>
            <a:chExt cx="7689952" cy="1318930"/>
          </a:xfrm>
        </p:grpSpPr>
        <p:sp>
          <p:nvSpPr>
            <p:cNvPr name="Freeform 16" id="16"/>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7" id="17"/>
          <p:cNvGrpSpPr/>
          <p:nvPr/>
        </p:nvGrpSpPr>
        <p:grpSpPr>
          <a:xfrm rot="5400000">
            <a:off x="11345489" y="7353026"/>
            <a:ext cx="5767464" cy="989197"/>
            <a:chOff x="0" y="0"/>
            <a:chExt cx="7689952" cy="1318930"/>
          </a:xfrm>
        </p:grpSpPr>
        <p:sp>
          <p:nvSpPr>
            <p:cNvPr name="Freeform 18" id="18"/>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9" id="19"/>
          <p:cNvGrpSpPr/>
          <p:nvPr/>
        </p:nvGrpSpPr>
        <p:grpSpPr>
          <a:xfrm rot="5400000">
            <a:off x="12029071" y="7353026"/>
            <a:ext cx="5767464" cy="989197"/>
            <a:chOff x="0" y="0"/>
            <a:chExt cx="7689952" cy="1318930"/>
          </a:xfrm>
        </p:grpSpPr>
        <p:sp>
          <p:nvSpPr>
            <p:cNvPr name="Freeform 20" id="20"/>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1" id="21"/>
          <p:cNvGrpSpPr/>
          <p:nvPr/>
        </p:nvGrpSpPr>
        <p:grpSpPr>
          <a:xfrm rot="5400000">
            <a:off x="12712654" y="7353026"/>
            <a:ext cx="5767464" cy="989197"/>
            <a:chOff x="0" y="0"/>
            <a:chExt cx="7689952" cy="1318930"/>
          </a:xfrm>
        </p:grpSpPr>
        <p:sp>
          <p:nvSpPr>
            <p:cNvPr name="Freeform 22" id="22"/>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3" id="23"/>
          <p:cNvGrpSpPr/>
          <p:nvPr/>
        </p:nvGrpSpPr>
        <p:grpSpPr>
          <a:xfrm rot="5400000">
            <a:off x="13361939" y="7353026"/>
            <a:ext cx="5767464" cy="989197"/>
            <a:chOff x="0" y="0"/>
            <a:chExt cx="7689952" cy="1318930"/>
          </a:xfrm>
        </p:grpSpPr>
        <p:sp>
          <p:nvSpPr>
            <p:cNvPr name="Freeform 24" id="24"/>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5" id="25"/>
          <p:cNvGrpSpPr/>
          <p:nvPr/>
        </p:nvGrpSpPr>
        <p:grpSpPr>
          <a:xfrm rot="5400000">
            <a:off x="14045521" y="7353026"/>
            <a:ext cx="5767464" cy="989197"/>
            <a:chOff x="0" y="0"/>
            <a:chExt cx="7689952" cy="1318930"/>
          </a:xfrm>
        </p:grpSpPr>
        <p:sp>
          <p:nvSpPr>
            <p:cNvPr name="Freeform 26" id="26"/>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7" id="27"/>
          <p:cNvGrpSpPr/>
          <p:nvPr/>
        </p:nvGrpSpPr>
        <p:grpSpPr>
          <a:xfrm rot="5400000">
            <a:off x="14729103" y="7353026"/>
            <a:ext cx="5767464" cy="989197"/>
            <a:chOff x="0" y="0"/>
            <a:chExt cx="7689952" cy="1318930"/>
          </a:xfrm>
        </p:grpSpPr>
        <p:sp>
          <p:nvSpPr>
            <p:cNvPr name="Freeform 28" id="28"/>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9" id="29"/>
          <p:cNvGrpSpPr/>
          <p:nvPr/>
        </p:nvGrpSpPr>
        <p:grpSpPr>
          <a:xfrm rot="5400000">
            <a:off x="15386783" y="7353026"/>
            <a:ext cx="5767464" cy="989197"/>
            <a:chOff x="0" y="0"/>
            <a:chExt cx="7689952" cy="1318930"/>
          </a:xfrm>
        </p:grpSpPr>
        <p:sp>
          <p:nvSpPr>
            <p:cNvPr name="Freeform 30" id="30"/>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31" id="31"/>
          <p:cNvGrpSpPr/>
          <p:nvPr/>
        </p:nvGrpSpPr>
        <p:grpSpPr>
          <a:xfrm rot="1333342">
            <a:off x="15088103" y="3519962"/>
            <a:ext cx="2743519" cy="4206728"/>
            <a:chOff x="0" y="0"/>
            <a:chExt cx="3658025" cy="5608971"/>
          </a:xfrm>
        </p:grpSpPr>
        <p:sp>
          <p:nvSpPr>
            <p:cNvPr name="Freeform 32" id="32"/>
            <p:cNvSpPr/>
            <p:nvPr/>
          </p:nvSpPr>
          <p:spPr>
            <a:xfrm flipH="false" flipV="false" rot="0">
              <a:off x="0" y="0"/>
              <a:ext cx="3657981" cy="5608955"/>
            </a:xfrm>
            <a:custGeom>
              <a:avLst/>
              <a:gdLst/>
              <a:ahLst/>
              <a:cxnLst/>
              <a:rect r="r" b="b" t="t" l="l"/>
              <a:pathLst>
                <a:path h="5608955" w="3657981">
                  <a:moveTo>
                    <a:pt x="0" y="0"/>
                  </a:moveTo>
                  <a:lnTo>
                    <a:pt x="3657981" y="0"/>
                  </a:lnTo>
                  <a:lnTo>
                    <a:pt x="3657981" y="5608955"/>
                  </a:lnTo>
                  <a:lnTo>
                    <a:pt x="0" y="5608955"/>
                  </a:lnTo>
                  <a:lnTo>
                    <a:pt x="0" y="0"/>
                  </a:lnTo>
                  <a:close/>
                </a:path>
              </a:pathLst>
            </a:custGeom>
            <a:blipFill>
              <a:blip r:embed="rId3"/>
              <a:stretch>
                <a:fillRect l="-128" t="0" r="-129" b="0"/>
              </a:stretch>
            </a:blipFill>
          </p:spPr>
        </p:sp>
      </p:grpSp>
      <p:grpSp>
        <p:nvGrpSpPr>
          <p:cNvPr name="Group 33" id="33"/>
          <p:cNvGrpSpPr/>
          <p:nvPr/>
        </p:nvGrpSpPr>
        <p:grpSpPr>
          <a:xfrm rot="-9657622">
            <a:off x="10721171" y="9172895"/>
            <a:ext cx="1179445" cy="1808482"/>
            <a:chOff x="0" y="0"/>
            <a:chExt cx="1572593" cy="2411309"/>
          </a:xfrm>
        </p:grpSpPr>
        <p:sp>
          <p:nvSpPr>
            <p:cNvPr name="Freeform 34" id="34"/>
            <p:cNvSpPr/>
            <p:nvPr/>
          </p:nvSpPr>
          <p:spPr>
            <a:xfrm flipH="false" flipV="false" rot="0">
              <a:off x="0" y="0"/>
              <a:ext cx="1572641" cy="2411349"/>
            </a:xfrm>
            <a:custGeom>
              <a:avLst/>
              <a:gdLst/>
              <a:ahLst/>
              <a:cxnLst/>
              <a:rect r="r" b="b" t="t" l="l"/>
              <a:pathLst>
                <a:path h="2411349" w="1572641">
                  <a:moveTo>
                    <a:pt x="0" y="0"/>
                  </a:moveTo>
                  <a:lnTo>
                    <a:pt x="1572641" y="0"/>
                  </a:lnTo>
                  <a:lnTo>
                    <a:pt x="1572641" y="2411349"/>
                  </a:lnTo>
                  <a:lnTo>
                    <a:pt x="0" y="2411349"/>
                  </a:lnTo>
                  <a:lnTo>
                    <a:pt x="0" y="0"/>
                  </a:lnTo>
                  <a:close/>
                </a:path>
              </a:pathLst>
            </a:custGeom>
            <a:blipFill>
              <a:blip r:embed="rId3"/>
              <a:stretch>
                <a:fillRect l="-35" t="0" r="-32" b="1"/>
              </a:stretch>
            </a:blipFill>
          </p:spPr>
        </p:sp>
      </p:grpSp>
      <p:sp>
        <p:nvSpPr>
          <p:cNvPr name="Freeform 35" id="35"/>
          <p:cNvSpPr/>
          <p:nvPr/>
        </p:nvSpPr>
        <p:spPr>
          <a:xfrm flipH="false" flipV="false" rot="0">
            <a:off x="603230" y="582929"/>
            <a:ext cx="1098403" cy="1174434"/>
          </a:xfrm>
          <a:custGeom>
            <a:avLst/>
            <a:gdLst/>
            <a:ahLst/>
            <a:cxnLst/>
            <a:rect r="r" b="b" t="t" l="l"/>
            <a:pathLst>
              <a:path h="1174434" w="1098403">
                <a:moveTo>
                  <a:pt x="0" y="0"/>
                </a:moveTo>
                <a:lnTo>
                  <a:pt x="1098402" y="0"/>
                </a:lnTo>
                <a:lnTo>
                  <a:pt x="1098402" y="1174433"/>
                </a:lnTo>
                <a:lnTo>
                  <a:pt x="0" y="11744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6" id="36"/>
          <p:cNvSpPr/>
          <p:nvPr/>
        </p:nvSpPr>
        <p:spPr>
          <a:xfrm flipH="false" flipV="false" rot="0">
            <a:off x="14874456" y="2314079"/>
            <a:ext cx="1950379" cy="2085383"/>
          </a:xfrm>
          <a:custGeom>
            <a:avLst/>
            <a:gdLst/>
            <a:ahLst/>
            <a:cxnLst/>
            <a:rect r="r" b="b" t="t" l="l"/>
            <a:pathLst>
              <a:path h="2085383" w="1950379">
                <a:moveTo>
                  <a:pt x="0" y="0"/>
                </a:moveTo>
                <a:lnTo>
                  <a:pt x="1950379" y="0"/>
                </a:lnTo>
                <a:lnTo>
                  <a:pt x="1950379" y="2085382"/>
                </a:lnTo>
                <a:lnTo>
                  <a:pt x="0" y="20853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5400000">
            <a:off x="13678802" y="1141620"/>
            <a:ext cx="3776024" cy="647638"/>
            <a:chOff x="0" y="0"/>
            <a:chExt cx="5034699" cy="863518"/>
          </a:xfrm>
        </p:grpSpPr>
        <p:sp>
          <p:nvSpPr>
            <p:cNvPr name="Freeform 3" id="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4" id="4"/>
          <p:cNvGrpSpPr/>
          <p:nvPr/>
        </p:nvGrpSpPr>
        <p:grpSpPr>
          <a:xfrm rot="5400000">
            <a:off x="14126351" y="1141620"/>
            <a:ext cx="3776024" cy="647638"/>
            <a:chOff x="0" y="0"/>
            <a:chExt cx="5034699" cy="863518"/>
          </a:xfrm>
        </p:grpSpPr>
        <p:sp>
          <p:nvSpPr>
            <p:cNvPr name="Freeform 5" id="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6" id="6"/>
          <p:cNvGrpSpPr/>
          <p:nvPr/>
        </p:nvGrpSpPr>
        <p:grpSpPr>
          <a:xfrm rot="5400000">
            <a:off x="14573900" y="1141620"/>
            <a:ext cx="3776024" cy="647638"/>
            <a:chOff x="0" y="0"/>
            <a:chExt cx="5034699" cy="863518"/>
          </a:xfrm>
        </p:grpSpPr>
        <p:sp>
          <p:nvSpPr>
            <p:cNvPr name="Freeform 7" id="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8" id="8"/>
          <p:cNvGrpSpPr/>
          <p:nvPr/>
        </p:nvGrpSpPr>
        <p:grpSpPr>
          <a:xfrm rot="5400000">
            <a:off x="14998994" y="1141620"/>
            <a:ext cx="3776024" cy="647638"/>
            <a:chOff x="0" y="0"/>
            <a:chExt cx="5034699" cy="863518"/>
          </a:xfrm>
        </p:grpSpPr>
        <p:sp>
          <p:nvSpPr>
            <p:cNvPr name="Freeform 9" id="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0" id="10"/>
          <p:cNvGrpSpPr/>
          <p:nvPr/>
        </p:nvGrpSpPr>
        <p:grpSpPr>
          <a:xfrm rot="5400000">
            <a:off x="15446543" y="1141620"/>
            <a:ext cx="3776024" cy="647638"/>
            <a:chOff x="0" y="0"/>
            <a:chExt cx="5034699" cy="863518"/>
          </a:xfrm>
        </p:grpSpPr>
        <p:sp>
          <p:nvSpPr>
            <p:cNvPr name="Freeform 11" id="11"/>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2" id="12"/>
          <p:cNvGrpSpPr/>
          <p:nvPr/>
        </p:nvGrpSpPr>
        <p:grpSpPr>
          <a:xfrm rot="5400000">
            <a:off x="15894092" y="1141620"/>
            <a:ext cx="3776024" cy="647638"/>
            <a:chOff x="0" y="0"/>
            <a:chExt cx="5034699" cy="863518"/>
          </a:xfrm>
        </p:grpSpPr>
        <p:sp>
          <p:nvSpPr>
            <p:cNvPr name="Freeform 13" id="1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4" id="14"/>
          <p:cNvGrpSpPr/>
          <p:nvPr/>
        </p:nvGrpSpPr>
        <p:grpSpPr>
          <a:xfrm rot="5400000">
            <a:off x="16324682" y="1141620"/>
            <a:ext cx="3776024" cy="647638"/>
            <a:chOff x="0" y="0"/>
            <a:chExt cx="5034699" cy="863518"/>
          </a:xfrm>
        </p:grpSpPr>
        <p:sp>
          <p:nvSpPr>
            <p:cNvPr name="Freeform 15" id="1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6" id="16"/>
          <p:cNvGrpSpPr/>
          <p:nvPr/>
        </p:nvGrpSpPr>
        <p:grpSpPr>
          <a:xfrm rot="0">
            <a:off x="-478312" y="11315566"/>
            <a:ext cx="3776024" cy="647638"/>
            <a:chOff x="0" y="0"/>
            <a:chExt cx="5034699" cy="863518"/>
          </a:xfrm>
        </p:grpSpPr>
        <p:sp>
          <p:nvSpPr>
            <p:cNvPr name="Freeform 17" id="1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8" id="18"/>
          <p:cNvGrpSpPr/>
          <p:nvPr/>
        </p:nvGrpSpPr>
        <p:grpSpPr>
          <a:xfrm rot="0">
            <a:off x="-478312" y="10868017"/>
            <a:ext cx="3776024" cy="647638"/>
            <a:chOff x="0" y="0"/>
            <a:chExt cx="5034699" cy="863518"/>
          </a:xfrm>
        </p:grpSpPr>
        <p:sp>
          <p:nvSpPr>
            <p:cNvPr name="Freeform 19" id="1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0" id="20"/>
          <p:cNvGrpSpPr/>
          <p:nvPr/>
        </p:nvGrpSpPr>
        <p:grpSpPr>
          <a:xfrm rot="0">
            <a:off x="-478312" y="10420468"/>
            <a:ext cx="3776024" cy="647638"/>
            <a:chOff x="0" y="0"/>
            <a:chExt cx="5034699" cy="863518"/>
          </a:xfrm>
        </p:grpSpPr>
        <p:sp>
          <p:nvSpPr>
            <p:cNvPr name="Freeform 21" id="21"/>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2" id="22"/>
          <p:cNvGrpSpPr/>
          <p:nvPr/>
        </p:nvGrpSpPr>
        <p:grpSpPr>
          <a:xfrm rot="0">
            <a:off x="-478312" y="9995373"/>
            <a:ext cx="3776024" cy="647638"/>
            <a:chOff x="0" y="0"/>
            <a:chExt cx="5034699" cy="863518"/>
          </a:xfrm>
        </p:grpSpPr>
        <p:sp>
          <p:nvSpPr>
            <p:cNvPr name="Freeform 23" id="2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4" id="24"/>
          <p:cNvGrpSpPr/>
          <p:nvPr/>
        </p:nvGrpSpPr>
        <p:grpSpPr>
          <a:xfrm rot="0">
            <a:off x="-478312" y="9547824"/>
            <a:ext cx="3776024" cy="647638"/>
            <a:chOff x="0" y="0"/>
            <a:chExt cx="5034699" cy="863518"/>
          </a:xfrm>
        </p:grpSpPr>
        <p:sp>
          <p:nvSpPr>
            <p:cNvPr name="Freeform 25" id="2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6" id="26"/>
          <p:cNvGrpSpPr/>
          <p:nvPr/>
        </p:nvGrpSpPr>
        <p:grpSpPr>
          <a:xfrm rot="0">
            <a:off x="-478312" y="9100275"/>
            <a:ext cx="3776024" cy="647638"/>
            <a:chOff x="0" y="0"/>
            <a:chExt cx="5034699" cy="863518"/>
          </a:xfrm>
        </p:grpSpPr>
        <p:sp>
          <p:nvSpPr>
            <p:cNvPr name="Freeform 27" id="2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8" id="28"/>
          <p:cNvGrpSpPr/>
          <p:nvPr/>
        </p:nvGrpSpPr>
        <p:grpSpPr>
          <a:xfrm rot="0">
            <a:off x="-478312" y="8669685"/>
            <a:ext cx="3776024" cy="647638"/>
            <a:chOff x="0" y="0"/>
            <a:chExt cx="5034699" cy="863518"/>
          </a:xfrm>
        </p:grpSpPr>
        <p:sp>
          <p:nvSpPr>
            <p:cNvPr name="Freeform 29" id="2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30" id="30"/>
          <p:cNvGrpSpPr/>
          <p:nvPr/>
        </p:nvGrpSpPr>
        <p:grpSpPr>
          <a:xfrm rot="-8270681">
            <a:off x="412878" y="8220749"/>
            <a:ext cx="1353327" cy="2075102"/>
            <a:chOff x="0" y="0"/>
            <a:chExt cx="1804436" cy="2766803"/>
          </a:xfrm>
        </p:grpSpPr>
        <p:sp>
          <p:nvSpPr>
            <p:cNvPr name="Freeform 31" id="31"/>
            <p:cNvSpPr/>
            <p:nvPr/>
          </p:nvSpPr>
          <p:spPr>
            <a:xfrm flipH="false" flipV="false" rot="0">
              <a:off x="0" y="0"/>
              <a:ext cx="1804416" cy="2766822"/>
            </a:xfrm>
            <a:custGeom>
              <a:avLst/>
              <a:gdLst/>
              <a:ahLst/>
              <a:cxnLst/>
              <a:rect r="r" b="b" t="t" l="l"/>
              <a:pathLst>
                <a:path h="2766822" w="1804416">
                  <a:moveTo>
                    <a:pt x="0" y="0"/>
                  </a:moveTo>
                  <a:lnTo>
                    <a:pt x="1804416" y="0"/>
                  </a:lnTo>
                  <a:lnTo>
                    <a:pt x="1804416" y="2766822"/>
                  </a:lnTo>
                  <a:lnTo>
                    <a:pt x="0" y="2766822"/>
                  </a:lnTo>
                  <a:lnTo>
                    <a:pt x="0" y="0"/>
                  </a:lnTo>
                  <a:close/>
                </a:path>
              </a:pathLst>
            </a:custGeom>
            <a:blipFill>
              <a:blip r:embed="rId3"/>
              <a:stretch>
                <a:fillRect l="-290" t="0" r="-291" b="0"/>
              </a:stretch>
            </a:blipFill>
          </p:spPr>
        </p:sp>
      </p:grpSp>
      <p:grpSp>
        <p:nvGrpSpPr>
          <p:cNvPr name="Group 32" id="32"/>
          <p:cNvGrpSpPr/>
          <p:nvPr/>
        </p:nvGrpSpPr>
        <p:grpSpPr>
          <a:xfrm rot="-1185348">
            <a:off x="6562774" y="454190"/>
            <a:ext cx="749361" cy="1149021"/>
            <a:chOff x="0" y="0"/>
            <a:chExt cx="999148" cy="1532028"/>
          </a:xfrm>
        </p:grpSpPr>
        <p:sp>
          <p:nvSpPr>
            <p:cNvPr name="Freeform 33" id="33"/>
            <p:cNvSpPr/>
            <p:nvPr/>
          </p:nvSpPr>
          <p:spPr>
            <a:xfrm flipH="false" flipV="false" rot="0">
              <a:off x="0" y="0"/>
              <a:ext cx="999109" cy="1532001"/>
            </a:xfrm>
            <a:custGeom>
              <a:avLst/>
              <a:gdLst/>
              <a:ahLst/>
              <a:cxnLst/>
              <a:rect r="r" b="b" t="t" l="l"/>
              <a:pathLst>
                <a:path h="1532001" w="999109">
                  <a:moveTo>
                    <a:pt x="0" y="0"/>
                  </a:moveTo>
                  <a:lnTo>
                    <a:pt x="999109" y="0"/>
                  </a:lnTo>
                  <a:lnTo>
                    <a:pt x="999109" y="1532001"/>
                  </a:lnTo>
                  <a:lnTo>
                    <a:pt x="0" y="1532001"/>
                  </a:lnTo>
                  <a:lnTo>
                    <a:pt x="0" y="0"/>
                  </a:lnTo>
                  <a:close/>
                </a:path>
              </a:pathLst>
            </a:custGeom>
            <a:blipFill>
              <a:blip r:embed="rId3"/>
              <a:stretch>
                <a:fillRect l="-55" t="0" r="-59" b="-1"/>
              </a:stretch>
            </a:blipFill>
          </p:spPr>
        </p:sp>
      </p:grpSp>
      <p:sp>
        <p:nvSpPr>
          <p:cNvPr name="Freeform 34" id="34"/>
          <p:cNvSpPr/>
          <p:nvPr/>
        </p:nvSpPr>
        <p:spPr>
          <a:xfrm flipH="false" flipV="false" rot="0">
            <a:off x="16349231" y="361357"/>
            <a:ext cx="1331109" cy="1423247"/>
          </a:xfrm>
          <a:custGeom>
            <a:avLst/>
            <a:gdLst/>
            <a:ahLst/>
            <a:cxnLst/>
            <a:rect r="r" b="b" t="t" l="l"/>
            <a:pathLst>
              <a:path h="1423247" w="1331109">
                <a:moveTo>
                  <a:pt x="0" y="0"/>
                </a:moveTo>
                <a:lnTo>
                  <a:pt x="1331109" y="0"/>
                </a:lnTo>
                <a:lnTo>
                  <a:pt x="1331109" y="1423248"/>
                </a:lnTo>
                <a:lnTo>
                  <a:pt x="0" y="1423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35" id="35"/>
          <p:cNvGrpSpPr/>
          <p:nvPr/>
        </p:nvGrpSpPr>
        <p:grpSpPr>
          <a:xfrm rot="0">
            <a:off x="0" y="361358"/>
            <a:ext cx="7693823" cy="7879216"/>
            <a:chOff x="0" y="0"/>
            <a:chExt cx="10258431" cy="10505621"/>
          </a:xfrm>
        </p:grpSpPr>
        <p:sp>
          <p:nvSpPr>
            <p:cNvPr name="Freeform 36" id="36"/>
            <p:cNvSpPr/>
            <p:nvPr/>
          </p:nvSpPr>
          <p:spPr>
            <a:xfrm flipH="false" flipV="false" rot="0">
              <a:off x="0" y="0"/>
              <a:ext cx="10258425" cy="10505567"/>
            </a:xfrm>
            <a:custGeom>
              <a:avLst/>
              <a:gdLst/>
              <a:ahLst/>
              <a:cxnLst/>
              <a:rect r="r" b="b" t="t" l="l"/>
              <a:pathLst>
                <a:path h="10505567" w="10258425">
                  <a:moveTo>
                    <a:pt x="0" y="0"/>
                  </a:moveTo>
                  <a:lnTo>
                    <a:pt x="10258425" y="0"/>
                  </a:lnTo>
                  <a:lnTo>
                    <a:pt x="10258425" y="10505567"/>
                  </a:lnTo>
                  <a:lnTo>
                    <a:pt x="0" y="10505567"/>
                  </a:lnTo>
                  <a:lnTo>
                    <a:pt x="0" y="0"/>
                  </a:lnTo>
                  <a:close/>
                </a:path>
              </a:pathLst>
            </a:custGeom>
            <a:blipFill>
              <a:blip r:embed="rId6"/>
              <a:stretch>
                <a:fillRect l="0" t="0" r="0" b="0"/>
              </a:stretch>
            </a:blipFill>
          </p:spPr>
        </p:sp>
      </p:grpSp>
      <p:sp>
        <p:nvSpPr>
          <p:cNvPr name="TextBox 37" id="37"/>
          <p:cNvSpPr txBox="true"/>
          <p:nvPr/>
        </p:nvSpPr>
        <p:spPr>
          <a:xfrm rot="0">
            <a:off x="8208122" y="3491113"/>
            <a:ext cx="9472217" cy="6176486"/>
          </a:xfrm>
          <a:prstGeom prst="rect">
            <a:avLst/>
          </a:prstGeom>
        </p:spPr>
        <p:txBody>
          <a:bodyPr anchor="t" rtlCol="false" tIns="0" lIns="0" bIns="0" rIns="0">
            <a:spAutoFit/>
          </a:bodyPr>
          <a:lstStyle/>
          <a:p>
            <a:pPr algn="just">
              <a:lnSpc>
                <a:spcPts val="4800"/>
              </a:lnSpc>
            </a:pPr>
            <a:r>
              <a:rPr lang="en-US" sz="3200">
                <a:solidFill>
                  <a:srgbClr val="7A72BD"/>
                </a:solidFill>
                <a:latin typeface="Poppins Light"/>
                <a:ea typeface="Poppins Light"/>
                <a:cs typeface="Poppins Light"/>
                <a:sym typeface="Poppins Light"/>
              </a:rPr>
              <a:t>In this process the flue gas flows through a large tower called an absorber or scrubber. In this so-called absorption process, the gas comes into contact with the absorption fluid (amines mixed with water) fixing the CO2 in a relatively weak chemical bonding. The bound CO2 is transported to another tower, called a stripper, where the solvent is heated. This separates the CO2 from the amines in a process called regeneration.</a:t>
            </a:r>
          </a:p>
        </p:txBody>
      </p:sp>
      <p:sp>
        <p:nvSpPr>
          <p:cNvPr name="TextBox 38" id="38"/>
          <p:cNvSpPr txBox="true"/>
          <p:nvPr/>
        </p:nvSpPr>
        <p:spPr>
          <a:xfrm rot="0">
            <a:off x="8208122" y="2188569"/>
            <a:ext cx="9472217" cy="1123950"/>
          </a:xfrm>
          <a:prstGeom prst="rect">
            <a:avLst/>
          </a:prstGeom>
        </p:spPr>
        <p:txBody>
          <a:bodyPr anchor="t" rtlCol="false" tIns="0" lIns="0" bIns="0" rIns="0">
            <a:spAutoFit/>
          </a:bodyPr>
          <a:lstStyle/>
          <a:p>
            <a:pPr algn="just">
              <a:lnSpc>
                <a:spcPts val="4320"/>
              </a:lnSpc>
            </a:pPr>
            <a:r>
              <a:rPr lang="en-US" sz="3600">
                <a:solidFill>
                  <a:srgbClr val="7A72BD"/>
                </a:solidFill>
                <a:latin typeface="Poppins Bold"/>
                <a:ea typeface="Poppins Bold"/>
                <a:cs typeface="Poppins Bold"/>
                <a:sym typeface="Poppins Bold"/>
              </a:rPr>
              <a:t>REMOVING CO2 USING AMINES</a:t>
            </a:r>
          </a:p>
          <a:p>
            <a:pPr algn="just">
              <a:lnSpc>
                <a:spcPts val="4320"/>
              </a:lnSpc>
            </a:pPr>
            <a:r>
              <a:rPr lang="en-US" sz="3600">
                <a:solidFill>
                  <a:srgbClr val="7A72BD"/>
                </a:solidFill>
                <a:latin typeface="Poppins Bold"/>
                <a:ea typeface="Poppins Bold"/>
                <a:cs typeface="Poppins Bold"/>
                <a:sym typeface="Poppins Bold"/>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D0D7752B3C5CC4DB694144A14E6CD41" ma:contentTypeVersion="10" ma:contentTypeDescription="Create a new document." ma:contentTypeScope="" ma:versionID="1dfa8e6761889603e0b8d9da974da004">
  <xsd:schema xmlns:xsd="http://www.w3.org/2001/XMLSchema" xmlns:xs="http://www.w3.org/2001/XMLSchema" xmlns:p="http://schemas.microsoft.com/office/2006/metadata/properties" xmlns:ns2="0e903c13-ea2f-4765-ac6b-4e9f31d4eb5b" xmlns:ns3="cd814068-3fc7-4f0b-86aa-836247230d2b" targetNamespace="http://schemas.microsoft.com/office/2006/metadata/properties" ma:root="true" ma:fieldsID="8a7edbd346d078fa140bb683993e8115" ns2:_="" ns3:_="">
    <xsd:import namespace="0e903c13-ea2f-4765-ac6b-4e9f31d4eb5b"/>
    <xsd:import namespace="cd814068-3fc7-4f0b-86aa-836247230d2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903c13-ea2f-4765-ac6b-4e9f31d4eb5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d814068-3fc7-4f0b-86aa-836247230d2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5D18299-5898-4986-BCF6-BE437F7BC088}"/>
</file>

<file path=customXml/itemProps2.xml><?xml version="1.0" encoding="utf-8"?>
<ds:datastoreItem xmlns:ds="http://schemas.openxmlformats.org/officeDocument/2006/customXml" ds:itemID="{9E3944A1-BACB-46F7-BC61-63C0C5A13EBF}"/>
</file>

<file path=customXml/itemProps3.xml><?xml version="1.0" encoding="utf-8"?>
<ds:datastoreItem xmlns:ds="http://schemas.openxmlformats.org/officeDocument/2006/customXml" ds:itemID="{222928E5-DD6D-4531-A150-61EB1E19608A}"/>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W2D1</dc:title>
  <cp:revision>1</cp:revision>
  <dcterms:created xsi:type="dcterms:W3CDTF">2006-08-16T00:00:00Z</dcterms:created>
  <dcterms:modified xsi:type="dcterms:W3CDTF">2011-08-01T06:04:30Z</dcterms:modified>
  <dc:identifier>DAGIHcFj0YE</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0x0101009D0D7752B3C5CC4DB694144A14E6CD41</vt:lpwstr>
  </property>
</Properties>
</file>