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oppins Bold" charset="1" panose="02000000000000000000"/>
      <p:regular r:id="rId22"/>
    </p:embeddedFont>
    <p:embeddedFont>
      <p:font typeface="Poppins Medium" charset="1" panose="02000000000000000000"/>
      <p:regular r:id="rId23"/>
    </p:embeddedFont>
    <p:embeddedFont>
      <p:font typeface="Poppins Light" charset="1" panose="02000000000000000000"/>
      <p:regular r:id="rId24"/>
    </p:embeddedFont>
    <p:embeddedFont>
      <p:font typeface="Canva Sans" charset="1" panose="020B0503030501040103"/>
      <p:regular r:id="rId25"/>
    </p:embeddedFont>
    <p:embeddedFont>
      <p:font typeface="Canva Sans Bold" charset="1" panose="020B0803030501040103"/>
      <p:regular r:id="rId26"/>
    </p:embeddedFont>
    <p:embeddedFont>
      <p:font typeface="Poppins Light Bold" charset="1" panose="02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6.fntdata"/><Relationship Id="rId8" Type="http://schemas.openxmlformats.org/officeDocument/2006/relationships/slide" Target="slides/slide3.xml"/><Relationship Id="rId21" Type="http://schemas.openxmlformats.org/officeDocument/2006/relationships/slide" Target="slides/slide16.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5.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29" Type="http://schemas.openxmlformats.org/officeDocument/2006/relationships/customXml" Target="../customXml/item2.xml"/><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27" Type="http://schemas.openxmlformats.org/officeDocument/2006/relationships/font" Target="fonts/font27.fntdata"/><Relationship Id="rId4" Type="http://schemas.openxmlformats.org/officeDocument/2006/relationships/theme" Target="theme/theme1.xml"/><Relationship Id="rId9" Type="http://schemas.openxmlformats.org/officeDocument/2006/relationships/slide" Target="slides/slide4.xml"/><Relationship Id="rId30" Type="http://schemas.openxmlformats.org/officeDocument/2006/relationships/customXml" Target="../customXml/item3.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028700" y="1977897"/>
            <a:ext cx="11906250" cy="6331206"/>
            <a:chOff x="0" y="0"/>
            <a:chExt cx="15875000" cy="8441608"/>
          </a:xfrm>
        </p:grpSpPr>
        <p:sp>
          <p:nvSpPr>
            <p:cNvPr name="TextBox 3" id="3"/>
            <p:cNvSpPr txBox="true"/>
            <p:nvPr/>
          </p:nvSpPr>
          <p:spPr>
            <a:xfrm rot="0">
              <a:off x="0" y="1177843"/>
              <a:ext cx="15875000" cy="62833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CARBON CAPTURE AND STORAGE</a:t>
              </a:r>
            </a:p>
          </p:txBody>
        </p:sp>
        <p:sp>
          <p:nvSpPr>
            <p:cNvPr name="TextBox 4" id="4"/>
            <p:cNvSpPr txBox="true"/>
            <p:nvPr/>
          </p:nvSpPr>
          <p:spPr>
            <a:xfrm rot="0">
              <a:off x="0" y="-28575"/>
              <a:ext cx="15875000" cy="75501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WEEK 3</a:t>
              </a:r>
            </a:p>
          </p:txBody>
        </p:sp>
        <p:sp>
          <p:nvSpPr>
            <p:cNvPr name="TextBox 5" id="5"/>
            <p:cNvSpPr txBox="true"/>
            <p:nvPr/>
          </p:nvSpPr>
          <p:spPr>
            <a:xfrm rot="0">
              <a:off x="0" y="7686593"/>
              <a:ext cx="15875000" cy="75501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Lecture 1</a:t>
              </a:r>
            </a:p>
          </p:txBody>
        </p:sp>
      </p:grpSp>
      <p:grpSp>
        <p:nvGrpSpPr>
          <p:cNvPr name="Group 6" id="6"/>
          <p:cNvGrpSpPr/>
          <p:nvPr/>
        </p:nvGrpSpPr>
        <p:grpSpPr>
          <a:xfrm rot="0">
            <a:off x="13818689" y="-155872"/>
            <a:ext cx="4854834" cy="5566072"/>
            <a:chOff x="0" y="0"/>
            <a:chExt cx="6473111" cy="7421429"/>
          </a:xfrm>
        </p:grpSpPr>
        <p:sp>
          <p:nvSpPr>
            <p:cNvPr name="Freeform 7" id="7"/>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4" id="14"/>
          <p:cNvGrpSpPr/>
          <p:nvPr/>
        </p:nvGrpSpPr>
        <p:grpSpPr>
          <a:xfrm rot="0">
            <a:off x="13856789" y="5486400"/>
            <a:ext cx="4854834" cy="5566072"/>
            <a:chOff x="0" y="0"/>
            <a:chExt cx="6473111" cy="7421429"/>
          </a:xfrm>
        </p:grpSpPr>
        <p:sp>
          <p:nvSpPr>
            <p:cNvPr name="Freeform 15" id="15"/>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2" id="22"/>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1440389">
            <a:off x="15353558" y="2391180"/>
            <a:ext cx="1520771" cy="181123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8" id="28"/>
          <p:cNvGrpSpPr/>
          <p:nvPr/>
        </p:nvGrpSpPr>
        <p:grpSpPr>
          <a:xfrm rot="1795201">
            <a:off x="774629" y="9405912"/>
            <a:ext cx="996069" cy="1186318"/>
            <a:chOff x="0" y="0"/>
            <a:chExt cx="6350000" cy="7562850"/>
          </a:xfrm>
        </p:grpSpPr>
        <p:sp>
          <p:nvSpPr>
            <p:cNvPr name="Freeform 29" id="29"/>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0" id="30"/>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1" id="31"/>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307841" y="2466102"/>
            <a:ext cx="8114767" cy="5203099"/>
          </a:xfrm>
          <a:custGeom>
            <a:avLst/>
            <a:gdLst/>
            <a:ahLst/>
            <a:cxnLst/>
            <a:rect r="r" b="b" t="t" l="l"/>
            <a:pathLst>
              <a:path h="5203099" w="8114767">
                <a:moveTo>
                  <a:pt x="0" y="0"/>
                </a:moveTo>
                <a:lnTo>
                  <a:pt x="8114767" y="0"/>
                </a:lnTo>
                <a:lnTo>
                  <a:pt x="8114767" y="5203099"/>
                </a:lnTo>
                <a:lnTo>
                  <a:pt x="0" y="5203099"/>
                </a:lnTo>
                <a:lnTo>
                  <a:pt x="0" y="0"/>
                </a:lnTo>
                <a:close/>
              </a:path>
            </a:pathLst>
          </a:custGeom>
          <a:blipFill>
            <a:blip r:embed="rId6"/>
            <a:stretch>
              <a:fillRect l="0" t="0" r="0" b="0"/>
            </a:stretch>
          </a:blipFill>
        </p:spPr>
      </p:sp>
      <p:sp>
        <p:nvSpPr>
          <p:cNvPr name="TextBox 25" id="25"/>
          <p:cNvSpPr txBox="true"/>
          <p:nvPr/>
        </p:nvSpPr>
        <p:spPr>
          <a:xfrm rot="0">
            <a:off x="8625595" y="3921686"/>
            <a:ext cx="9303258" cy="3747516"/>
          </a:xfrm>
          <a:prstGeom prst="rect">
            <a:avLst/>
          </a:prstGeom>
        </p:spPr>
        <p:txBody>
          <a:bodyPr anchor="t" rtlCol="false" tIns="0" lIns="0" bIns="0" rIns="0">
            <a:spAutoFit/>
          </a:bodyPr>
          <a:lstStyle/>
          <a:p>
            <a:pPr algn="just">
              <a:lnSpc>
                <a:spcPts val="4170"/>
              </a:lnSpc>
            </a:pPr>
            <a:r>
              <a:rPr lang="en-US" sz="2780">
                <a:solidFill>
                  <a:srgbClr val="482F59"/>
                </a:solidFill>
                <a:latin typeface="Canva Sans"/>
                <a:ea typeface="Canva Sans"/>
                <a:cs typeface="Canva Sans"/>
                <a:sym typeface="Canva Sans"/>
              </a:rPr>
              <a:t>Transport of CO2 by pipeline is most effective when the gas is in liquid or supercritical state (dense phase). The reason for this is that the friction loss along the pipeline per mass unit of CO2 is lower compared with its transport as a gas or a two-phase (liquid and gas). </a:t>
            </a:r>
          </a:p>
          <a:p>
            <a:pPr algn="just">
              <a:lnSpc>
                <a:spcPts val="3000"/>
              </a:lnSpc>
            </a:pPr>
          </a:p>
          <a:p>
            <a:pPr algn="just">
              <a:lnSpc>
                <a:spcPts val="3000"/>
              </a:lnSpc>
            </a:pPr>
            <a:r>
              <a:rPr lang="en-US" sz="2000">
                <a:solidFill>
                  <a:srgbClr val="482F59"/>
                </a:solidFill>
                <a:latin typeface="Poppins Light"/>
                <a:ea typeface="Poppins Light"/>
                <a:cs typeface="Poppins Light"/>
                <a:sym typeface="Poppins Light"/>
              </a:rPr>
              <a:t>.</a:t>
            </a:r>
          </a:p>
          <a:p>
            <a:pPr algn="just">
              <a:lnSpc>
                <a:spcPts val="3000"/>
              </a:lnSpc>
            </a:pPr>
            <a:r>
              <a:rPr lang="en-US" sz="2000">
                <a:solidFill>
                  <a:srgbClr val="482F59"/>
                </a:solidFill>
                <a:latin typeface="Poppins Light"/>
                <a:ea typeface="Poppins Light"/>
                <a:cs typeface="Poppins Light"/>
                <a:sym typeface="Poppins Light"/>
              </a:rPr>
              <a:t>.</a:t>
            </a:r>
          </a:p>
        </p:txBody>
      </p:sp>
      <p:sp>
        <p:nvSpPr>
          <p:cNvPr name="TextBox 26" id="26"/>
          <p:cNvSpPr txBox="true"/>
          <p:nvPr/>
        </p:nvSpPr>
        <p:spPr>
          <a:xfrm rot="0">
            <a:off x="8625595" y="3073961"/>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156720" y="2410297"/>
            <a:ext cx="13877776" cy="5418781"/>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The pressure in the pipeline decreases due to friction and the temperature drops due to heat transfer with the outside medium along the length of the pipeline. The CO2 will gradually move from a supercritical fluid into a liquid, but will still be in single phase. The pressure at the end of the pipeline must be above ~ 74 bar (critical pressure of CO2 ) to ensure that the gas is kept in liquid dense phase. </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The initial pressure at the beginning of the pipeline depends on the associated pressure drop over the pipeline length. The pressure drop in the pipeline depends on the flow rate, pipe geometry, pipeline route, and other factors</a:t>
            </a:r>
          </a:p>
          <a:p>
            <a:pPr algn="ctr">
              <a:lnSpc>
                <a:spcPts val="3965"/>
              </a:lnSpc>
            </a:pPr>
          </a:p>
        </p:txBody>
      </p:sp>
      <p:sp>
        <p:nvSpPr>
          <p:cNvPr name="TextBox 29" id="29"/>
          <p:cNvSpPr txBox="true"/>
          <p:nvPr/>
        </p:nvSpPr>
        <p:spPr>
          <a:xfrm rot="0">
            <a:off x="2007636" y="1485900"/>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364393" y="291825"/>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208026" y="2266454"/>
            <a:ext cx="13877776" cy="6909876"/>
          </a:xfrm>
          <a:prstGeom prst="rect">
            <a:avLst/>
          </a:prstGeom>
        </p:spPr>
        <p:txBody>
          <a:bodyPr anchor="t" rtlCol="false" tIns="0" lIns="0" bIns="0" rIns="0">
            <a:spAutoFit/>
          </a:bodyPr>
          <a:lstStyle/>
          <a:p>
            <a:pPr algn="just">
              <a:lnSpc>
                <a:spcPts val="3965"/>
              </a:lnSpc>
            </a:pPr>
            <a:r>
              <a:rPr lang="en-US" sz="2832">
                <a:solidFill>
                  <a:srgbClr val="130502"/>
                </a:solidFill>
                <a:latin typeface="Canva Sans"/>
                <a:ea typeface="Canva Sans"/>
                <a:cs typeface="Canva Sans"/>
                <a:sym typeface="Canva Sans"/>
              </a:rPr>
              <a:t>Underwater pipelines are typically constructed using three main methods: lay-barge, reel, and tow/pull.</a:t>
            </a:r>
          </a:p>
          <a:p>
            <a:pPr algn="just">
              <a:lnSpc>
                <a:spcPts val="3965"/>
              </a:lnSpc>
            </a:pPr>
          </a:p>
          <a:p>
            <a:pPr algn="just" marL="611563" indent="-305782" lvl="1">
              <a:lnSpc>
                <a:spcPts val="3965"/>
              </a:lnSpc>
              <a:buAutoNum type="arabicPeriod" startAt="1"/>
            </a:pPr>
            <a:r>
              <a:rPr lang="en-US" sz="2832">
                <a:solidFill>
                  <a:srgbClr val="130502"/>
                </a:solidFill>
                <a:latin typeface="Canva Sans"/>
                <a:ea typeface="Canva Sans"/>
                <a:cs typeface="Canva Sans"/>
                <a:sym typeface="Canva Sans"/>
              </a:rPr>
              <a:t>Lay-Barge Method:.</a:t>
            </a:r>
          </a:p>
          <a:p>
            <a:pPr algn="just" marL="1223126" indent="-407709" lvl="2">
              <a:lnSpc>
                <a:spcPts val="3965"/>
              </a:lnSpc>
              <a:buFont typeface="Arial"/>
              <a:buChar char="⚬"/>
            </a:pPr>
            <a:r>
              <a:rPr lang="en-US" sz="2832">
                <a:solidFill>
                  <a:srgbClr val="130502"/>
                </a:solidFill>
                <a:latin typeface="Canva Sans"/>
                <a:ea typeface="Canva Sans"/>
                <a:cs typeface="Canva Sans"/>
                <a:sym typeface="Canva Sans"/>
              </a:rPr>
              <a:t>In the lay-barge method, pipes (typically 12 or 24 meters long) are transported to a barge. On the barge, the pipes are welded one by one to the end of the existing pipeline. The barge then moves forward slowly, and the pipeline is fed off the stern, passing over a support structure known as a ‘stinger’. It descends through the water in a suspended span</a:t>
            </a:r>
            <a:r>
              <a:rPr lang="en-US" sz="2832">
                <a:solidFill>
                  <a:srgbClr val="130502"/>
                </a:solidFill>
                <a:latin typeface="Canva Sans"/>
                <a:ea typeface="Canva Sans"/>
                <a:cs typeface="Canva Sans"/>
                <a:sym typeface="Canva Sans"/>
              </a:rPr>
              <a:t> until it reaches the seabed. This method is commonly used for laying long pipelines in deep water.</a:t>
            </a:r>
          </a:p>
          <a:p>
            <a:pPr algn="just">
              <a:lnSpc>
                <a:spcPts val="3965"/>
              </a:lnSpc>
            </a:pPr>
          </a:p>
          <a:p>
            <a:pPr algn="just">
              <a:lnSpc>
                <a:spcPts val="3965"/>
              </a:lnSpc>
            </a:pPr>
            <a:r>
              <a:rPr lang="en-US" sz="2832">
                <a:solidFill>
                  <a:srgbClr val="130502"/>
                </a:solidFill>
                <a:latin typeface="Canva Sans"/>
                <a:ea typeface="Canva Sans"/>
                <a:cs typeface="Canva Sans"/>
                <a:sym typeface="Canva Sans"/>
              </a:rPr>
              <a:t> </a:t>
            </a:r>
          </a:p>
          <a:p>
            <a:pPr algn="just">
              <a:lnSpc>
                <a:spcPts val="3965"/>
              </a:lnSpc>
            </a:pPr>
          </a:p>
        </p:txBody>
      </p:sp>
      <p:sp>
        <p:nvSpPr>
          <p:cNvPr name="TextBox 29" id="29"/>
          <p:cNvSpPr txBox="true"/>
          <p:nvPr/>
        </p:nvSpPr>
        <p:spPr>
          <a:xfrm rot="0">
            <a:off x="1306429" y="1346908"/>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208026" y="2843724"/>
            <a:ext cx="13877776" cy="6414576"/>
          </a:xfrm>
          <a:prstGeom prst="rect">
            <a:avLst/>
          </a:prstGeom>
        </p:spPr>
        <p:txBody>
          <a:bodyPr anchor="t" rtlCol="false" tIns="0" lIns="0" bIns="0" rIns="0">
            <a:spAutoFit/>
          </a:bodyPr>
          <a:lstStyle/>
          <a:p>
            <a:pPr algn="l">
              <a:lnSpc>
                <a:spcPts val="3965"/>
              </a:lnSpc>
            </a:pPr>
            <a:r>
              <a:rPr lang="en-US" sz="2832">
                <a:solidFill>
                  <a:srgbClr val="130502"/>
                </a:solidFill>
                <a:latin typeface="Canva Sans"/>
                <a:ea typeface="Canva Sans"/>
                <a:cs typeface="Canva Sans"/>
                <a:sym typeface="Canva Sans"/>
              </a:rPr>
              <a:t>.2. Reel Method:</a:t>
            </a:r>
          </a:p>
          <a:p>
            <a:pPr algn="l" marL="1223126" indent="-407709" lvl="2">
              <a:lnSpc>
                <a:spcPts val="3965"/>
              </a:lnSpc>
              <a:buFont typeface="Arial"/>
              <a:buChar char="⚬"/>
            </a:pPr>
            <a:r>
              <a:rPr lang="en-US" sz="2832">
                <a:solidFill>
                  <a:srgbClr val="130502"/>
                </a:solidFill>
                <a:latin typeface="Canva Sans"/>
                <a:ea typeface="Canva Sans"/>
                <a:cs typeface="Canva Sans"/>
                <a:sym typeface="Canva Sans"/>
              </a:rPr>
              <a:t>For the reel method, the pipeline is assembled and welded onshore before being wound onto a large reel on a ship. At the installation site, the pipeline is unwound from the reel and laid into its final position. This method is suitable for pipelines up to 450 mm in diameter and is typically used for shorter distances.</a:t>
            </a:r>
          </a:p>
          <a:p>
            <a:pPr algn="l">
              <a:lnSpc>
                <a:spcPts val="3965"/>
              </a:lnSpc>
            </a:pPr>
          </a:p>
          <a:p>
            <a:pPr algn="l">
              <a:lnSpc>
                <a:spcPts val="3965"/>
              </a:lnSpc>
            </a:pPr>
            <a:r>
              <a:rPr lang="en-US" sz="2832">
                <a:solidFill>
                  <a:srgbClr val="130502"/>
                </a:solidFill>
                <a:latin typeface="Canva Sans"/>
                <a:ea typeface="Canva Sans"/>
                <a:cs typeface="Canva Sans"/>
                <a:sym typeface="Canva Sans"/>
              </a:rPr>
              <a:t>3.Tow/Pull Methods:</a:t>
            </a:r>
          </a:p>
          <a:p>
            <a:pPr algn="just" marL="1223126" indent="-407709" lvl="2">
              <a:lnSpc>
                <a:spcPts val="3965"/>
              </a:lnSpc>
              <a:buFont typeface="Arial"/>
              <a:buChar char="⚬"/>
            </a:pPr>
            <a:r>
              <a:rPr lang="en-US" sz="2832">
                <a:solidFill>
                  <a:srgbClr val="130502"/>
                </a:solidFill>
                <a:latin typeface="Canva Sans"/>
                <a:ea typeface="Canva Sans"/>
                <a:cs typeface="Canva Sans"/>
                <a:sym typeface="Canva Sans"/>
              </a:rPr>
              <a:t>T</a:t>
            </a:r>
            <a:r>
              <a:rPr lang="en-US" sz="2832">
                <a:solidFill>
                  <a:srgbClr val="130502"/>
                </a:solidFill>
                <a:latin typeface="Canva Sans"/>
                <a:ea typeface="Canva Sans"/>
                <a:cs typeface="Canva Sans"/>
                <a:sym typeface="Canva Sans"/>
              </a:rPr>
              <a:t>he tow and pull methods involve welding the pipeline together onshore and then towing or pulling it into its final location. These methods are primarily used for short pipelines and shore crossings in shallow water.</a:t>
            </a:r>
          </a:p>
          <a:p>
            <a:pPr algn="l">
              <a:lnSpc>
                <a:spcPts val="3965"/>
              </a:lnSpc>
            </a:pPr>
          </a:p>
          <a:p>
            <a:pPr algn="ctr">
              <a:lnSpc>
                <a:spcPts val="3965"/>
              </a:lnSpc>
            </a:pPr>
          </a:p>
        </p:txBody>
      </p:sp>
      <p:sp>
        <p:nvSpPr>
          <p:cNvPr name="TextBox 29" id="29"/>
          <p:cNvSpPr txBox="true"/>
          <p:nvPr/>
        </p:nvSpPr>
        <p:spPr>
          <a:xfrm rot="0">
            <a:off x="1701632" y="1757362"/>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0" y="2881824"/>
            <a:ext cx="13877776" cy="7405176"/>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Trenching is often required and can be done either before or after the pipeline is laid.</a:t>
            </a:r>
          </a:p>
          <a:p>
            <a:pPr algn="ctr">
              <a:lnSpc>
                <a:spcPts val="3965"/>
              </a:lnSpc>
            </a:pPr>
          </a:p>
          <a:p>
            <a:pPr algn="ctr">
              <a:lnSpc>
                <a:spcPts val="3965"/>
              </a:lnSpc>
            </a:pPr>
            <a:r>
              <a:rPr lang="en-US" sz="2832">
                <a:solidFill>
                  <a:srgbClr val="130502"/>
                </a:solidFill>
                <a:latin typeface="Canva Sans Bold"/>
                <a:ea typeface="Canva Sans Bold"/>
                <a:cs typeface="Canva Sans Bold"/>
                <a:sym typeface="Canva Sans Bold"/>
              </a:rPr>
              <a:t>What Does Trenching Mean? </a:t>
            </a:r>
          </a:p>
          <a:p>
            <a:pPr algn="ctr">
              <a:lnSpc>
                <a:spcPts val="3965"/>
              </a:lnSpc>
            </a:pPr>
            <a:r>
              <a:rPr lang="en-US" sz="2832">
                <a:solidFill>
                  <a:srgbClr val="130502"/>
                </a:solidFill>
                <a:latin typeface="Canva Sans"/>
                <a:ea typeface="Canva Sans"/>
                <a:cs typeface="Canva Sans"/>
                <a:sym typeface="Canva Sans"/>
              </a:rPr>
              <a:t>Trenching is a construction method that involves digging a narrow trench(a long cut in the ground)  for the installation, maintenance, or inspection of pipelines, conduits, or cables.</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Refer- Pipeline Trenching Animation- </a:t>
            </a:r>
          </a:p>
          <a:p>
            <a:pPr algn="ctr">
              <a:lnSpc>
                <a:spcPts val="3965"/>
              </a:lnSpc>
            </a:pPr>
            <a:r>
              <a:rPr lang="en-US" sz="2832">
                <a:solidFill>
                  <a:srgbClr val="130502"/>
                </a:solidFill>
                <a:latin typeface="Canva Sans"/>
                <a:ea typeface="Canva Sans"/>
                <a:cs typeface="Canva Sans"/>
                <a:sym typeface="Canva Sans"/>
              </a:rPr>
              <a:t>https://www.youtube.com/watch?v=uhzKZ5q5I80</a:t>
            </a:r>
          </a:p>
          <a:p>
            <a:pPr algn="ctr">
              <a:lnSpc>
                <a:spcPts val="3965"/>
              </a:lnSpc>
            </a:pPr>
          </a:p>
          <a:p>
            <a:pPr algn="ctr">
              <a:lnSpc>
                <a:spcPts val="3965"/>
              </a:lnSpc>
            </a:pPr>
          </a:p>
          <a:p>
            <a:pPr algn="ctr">
              <a:lnSpc>
                <a:spcPts val="3965"/>
              </a:lnSpc>
            </a:pPr>
            <a:r>
              <a:rPr lang="en-US" sz="2832">
                <a:solidFill>
                  <a:srgbClr val="130502"/>
                </a:solidFill>
                <a:latin typeface="Canva Sans"/>
                <a:ea typeface="Canva Sans"/>
                <a:cs typeface="Canva Sans"/>
                <a:sym typeface="Canva Sans"/>
              </a:rPr>
              <a:t> .</a:t>
            </a:r>
          </a:p>
          <a:p>
            <a:pPr algn="ctr">
              <a:lnSpc>
                <a:spcPts val="3965"/>
              </a:lnSpc>
            </a:pPr>
          </a:p>
          <a:p>
            <a:pPr algn="ctr">
              <a:lnSpc>
                <a:spcPts val="3965"/>
              </a:lnSpc>
            </a:pPr>
          </a:p>
        </p:txBody>
      </p:sp>
      <p:sp>
        <p:nvSpPr>
          <p:cNvPr name="TextBox 29" id="29"/>
          <p:cNvSpPr txBox="true"/>
          <p:nvPr/>
        </p:nvSpPr>
        <p:spPr>
          <a:xfrm rot="0">
            <a:off x="1701632" y="1808698"/>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00448" y="41419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0" y="1421653"/>
            <a:ext cx="13877776" cy="4433376"/>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–Post-laying trenching is achieved using jetting sleds, ploughs, or mechanical cutters.</a:t>
            </a:r>
            <a:r>
              <a:rPr lang="en-US" sz="2832">
                <a:solidFill>
                  <a:srgbClr val="130502"/>
                </a:solidFill>
                <a:latin typeface="Canva Sans"/>
                <a:ea typeface="Canva Sans"/>
                <a:cs typeface="Canva Sans"/>
                <a:sym typeface="Canva Sans"/>
              </a:rPr>
              <a:t> </a:t>
            </a:r>
          </a:p>
          <a:p>
            <a:pPr algn="ctr">
              <a:lnSpc>
                <a:spcPts val="3965"/>
              </a:lnSpc>
            </a:pPr>
            <a:r>
              <a:rPr lang="en-US" sz="2832">
                <a:solidFill>
                  <a:srgbClr val="130502"/>
                </a:solidFill>
                <a:latin typeface="Canva Sans"/>
                <a:ea typeface="Canva Sans"/>
                <a:cs typeface="Canva Sans"/>
                <a:sym typeface="Canva Sans"/>
              </a:rPr>
              <a:t>–Pre-laying trenching, more common in shore crossings and very shallow water, is performed using dredgers, backhoes, or draglines for soft sediments and blasting followed by clamshell excavators in rocky areas.</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 Horizontal directional drilling is also used for many shore crossings to avoid the surf zone and minimize environmental impact</a:t>
            </a:r>
          </a:p>
          <a:p>
            <a:pPr algn="ctr">
              <a:lnSpc>
                <a:spcPts val="3965"/>
              </a:lnSpc>
            </a:pPr>
          </a:p>
        </p:txBody>
      </p:sp>
      <p:sp>
        <p:nvSpPr>
          <p:cNvPr name="TextBox 29" id="29"/>
          <p:cNvSpPr txBox="true"/>
          <p:nvPr/>
        </p:nvSpPr>
        <p:spPr>
          <a:xfrm rot="0">
            <a:off x="0" y="5850886"/>
            <a:ext cx="13877776" cy="4429125"/>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Connections underwater are made through mechanical systems, hyperbaric welding, or by lifting and welding the pipe above the surface and then lowering it back.</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These construction techniques are well-established, with pipelines up to 1422 mm in diameter and depths of 2200 meters having been constructed. Technological advancements have significantly increased the feasible size and depth of underwater pipelines</a:t>
            </a:r>
          </a:p>
          <a:p>
            <a:pPr algn="ctr">
              <a:lnSpc>
                <a:spcPts val="3965"/>
              </a:lnSpc>
            </a:pPr>
          </a:p>
        </p:txBody>
      </p:sp>
      <p:sp>
        <p:nvSpPr>
          <p:cNvPr name="TextBox 30" id="30"/>
          <p:cNvSpPr txBox="true"/>
          <p:nvPr/>
        </p:nvSpPr>
        <p:spPr>
          <a:xfrm rot="0">
            <a:off x="1724826" y="610598"/>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156720" y="2147881"/>
            <a:ext cx="13877776" cy="6903264"/>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Pipelines have been used for CO2 transport in the USA for a relatively long time, transporting large volumes to oilfields for EOR. Pipeline infrastructure there has the capacity to carry 50 million tonnes of CO2 a year, and according to experiences, pipeline transport is safe and reliable. Valuable lessons have been learned. For example, gas must be dried before transported through steel pipes to avoid corrosion, and the sulphur level (in the form of hydrogen sulphide, H2 S) must be low in case of leakages, particularly when pipelines go through inhabited areas. Pipelines must be constructed to shut down automatically in case of leakage. </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Large compressors are in current use, for example, at the Dakota Coal Gasification plant in North Dakota, where one compresses and delivers 1.2 million tonnes a year to the Weyburn oilfield in Canada (Freund &amp; Kårstad 2007).</a:t>
            </a:r>
          </a:p>
          <a:p>
            <a:pPr algn="ctr">
              <a:lnSpc>
                <a:spcPts val="3965"/>
              </a:lnSpc>
            </a:pPr>
          </a:p>
        </p:txBody>
      </p:sp>
      <p:sp>
        <p:nvSpPr>
          <p:cNvPr name="TextBox 29" id="29"/>
          <p:cNvSpPr txBox="true"/>
          <p:nvPr/>
        </p:nvSpPr>
        <p:spPr>
          <a:xfrm rot="0">
            <a:off x="2007636" y="898683"/>
            <a:ext cx="9303258"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PIPELINE TRANSPORT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7986858" y="5054890"/>
            <a:ext cx="9272442" cy="4203410"/>
            <a:chOff x="0" y="0"/>
            <a:chExt cx="12363256" cy="5604546"/>
          </a:xfrm>
        </p:grpSpPr>
        <p:sp>
          <p:nvSpPr>
            <p:cNvPr name="TextBox 3" id="3"/>
            <p:cNvSpPr txBox="true"/>
            <p:nvPr/>
          </p:nvSpPr>
          <p:spPr>
            <a:xfrm rot="0">
              <a:off x="0" y="1474179"/>
              <a:ext cx="12363256" cy="4130367"/>
            </a:xfrm>
            <a:prstGeom prst="rect">
              <a:avLst/>
            </a:prstGeom>
          </p:spPr>
          <p:txBody>
            <a:bodyPr anchor="t" rtlCol="false" tIns="0" lIns="0" bIns="0" rIns="0">
              <a:spAutoFit/>
            </a:bodyPr>
            <a:lstStyle/>
            <a:p>
              <a:pPr algn="r">
                <a:lnSpc>
                  <a:spcPts val="6226"/>
                </a:lnSpc>
              </a:pPr>
              <a:r>
                <a:rPr lang="en-US" sz="4151">
                  <a:solidFill>
                    <a:srgbClr val="FFF7E7"/>
                  </a:solidFill>
                  <a:latin typeface="Poppins Light"/>
                  <a:ea typeface="Poppins Light"/>
                  <a:cs typeface="Poppins Light"/>
                  <a:sym typeface="Poppins Light"/>
                </a:rPr>
                <a:t>Transport of CO2</a:t>
              </a:r>
            </a:p>
            <a:p>
              <a:pPr algn="r">
                <a:lnSpc>
                  <a:spcPts val="6226"/>
                </a:lnSpc>
              </a:pPr>
              <a:r>
                <a:rPr lang="en-US" sz="4151">
                  <a:solidFill>
                    <a:srgbClr val="FFF7E7"/>
                  </a:solidFill>
                  <a:latin typeface="Poppins Light"/>
                  <a:ea typeface="Poppins Light"/>
                  <a:cs typeface="Poppins Light"/>
                  <a:sym typeface="Poppins Light"/>
                </a:rPr>
                <a:t>-Ship Transport</a:t>
              </a:r>
            </a:p>
            <a:p>
              <a:pPr algn="r">
                <a:lnSpc>
                  <a:spcPts val="6226"/>
                </a:lnSpc>
              </a:pPr>
              <a:r>
                <a:rPr lang="en-US" sz="4151">
                  <a:solidFill>
                    <a:srgbClr val="FFF7E7"/>
                  </a:solidFill>
                  <a:latin typeface="Poppins Light"/>
                  <a:ea typeface="Poppins Light"/>
                  <a:cs typeface="Poppins Light"/>
                  <a:sym typeface="Poppins Light"/>
                </a:rPr>
                <a:t>-Pipeline Transport</a:t>
              </a:r>
            </a:p>
            <a:p>
              <a:pPr algn="r">
                <a:lnSpc>
                  <a:spcPts val="6226"/>
                </a:lnSpc>
              </a:pPr>
            </a:p>
          </p:txBody>
        </p:sp>
        <p:sp>
          <p:nvSpPr>
            <p:cNvPr name="TextBox 4" id="4"/>
            <p:cNvSpPr txBox="true"/>
            <p:nvPr/>
          </p:nvSpPr>
          <p:spPr>
            <a:xfrm rot="0">
              <a:off x="0" y="0"/>
              <a:ext cx="12363256" cy="939033"/>
            </a:xfrm>
            <a:prstGeom prst="rect">
              <a:avLst/>
            </a:prstGeom>
          </p:spPr>
          <p:txBody>
            <a:bodyPr anchor="t" rtlCol="false" tIns="0" lIns="0" bIns="0" rIns="0">
              <a:spAutoFit/>
            </a:bodyPr>
            <a:lstStyle/>
            <a:p>
              <a:pPr algn="r">
                <a:lnSpc>
                  <a:spcPts val="5603"/>
                </a:lnSpc>
              </a:pPr>
              <a:r>
                <a:rPr lang="en-US" sz="4669">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2560938" y="1657667"/>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759596" y="702279"/>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9" id="29"/>
          <p:cNvSpPr txBox="true"/>
          <p:nvPr/>
        </p:nvSpPr>
        <p:spPr>
          <a:xfrm rot="0">
            <a:off x="0" y="3109766"/>
            <a:ext cx="13957876" cy="5806293"/>
          </a:xfrm>
          <a:prstGeom prst="rect">
            <a:avLst/>
          </a:prstGeom>
        </p:spPr>
        <p:txBody>
          <a:bodyPr anchor="t" rtlCol="false" tIns="0" lIns="0" bIns="0" rIns="0">
            <a:spAutoFit/>
          </a:bodyPr>
          <a:lstStyle/>
          <a:p>
            <a:pPr algn="ctr">
              <a:lnSpc>
                <a:spcPts val="3893"/>
              </a:lnSpc>
            </a:pPr>
            <a:r>
              <a:rPr lang="en-US" sz="2780">
                <a:solidFill>
                  <a:srgbClr val="130502"/>
                </a:solidFill>
                <a:latin typeface="Canva Sans"/>
                <a:ea typeface="Canva Sans"/>
                <a:cs typeface="Canva Sans"/>
                <a:sym typeface="Canva Sans"/>
              </a:rPr>
              <a:t>Captured CO2 can be transported in a number of different ways, including by road tankers and railway, but for the volumes involved in CCS, pipeline and ship are the most practical and economical options. </a:t>
            </a:r>
          </a:p>
          <a:p>
            <a:pPr algn="ctr">
              <a:lnSpc>
                <a:spcPts val="3893"/>
              </a:lnSpc>
            </a:pPr>
          </a:p>
          <a:p>
            <a:pPr algn="ctr">
              <a:lnSpc>
                <a:spcPts val="3893"/>
              </a:lnSpc>
            </a:pPr>
            <a:r>
              <a:rPr lang="en-US" sz="2780">
                <a:solidFill>
                  <a:srgbClr val="130502"/>
                </a:solidFill>
                <a:latin typeface="Canva Sans"/>
                <a:ea typeface="Canva Sans"/>
                <a:cs typeface="Canva Sans"/>
                <a:sym typeface="Canva Sans"/>
              </a:rPr>
              <a:t>Extensive experience exists in the transport of CO2 by pipeline, while the use of ships and other carriers is still in its infancy and is so far only applied to small quantities of food grade CO2. However, natural gas, petroleum gas and condensates are routinely transported by all of the mentioned carriers under a wide variety of conditions - including across deserts, mountain ranges, heavily populated areas, arctic areas and in deep sea. Therefore, the transport of CO2 is similar to, and no more challenging than, the transport of hydrocarbon gases.</a:t>
            </a:r>
          </a:p>
          <a:p>
            <a:pPr algn="ctr">
              <a:lnSpc>
                <a:spcPts val="389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33494" y="3109766"/>
            <a:ext cx="13603744" cy="4342608"/>
          </a:xfrm>
          <a:prstGeom prst="rect">
            <a:avLst/>
          </a:prstGeom>
        </p:spPr>
        <p:txBody>
          <a:bodyPr anchor="t" rtlCol="false" tIns="0" lIns="0" bIns="0" rIns="0">
            <a:spAutoFit/>
          </a:bodyPr>
          <a:lstStyle/>
          <a:p>
            <a:pPr algn="ctr">
              <a:lnSpc>
                <a:spcPts val="3887"/>
              </a:lnSpc>
            </a:pPr>
            <a:r>
              <a:rPr lang="en-US" sz="2776">
                <a:solidFill>
                  <a:srgbClr val="130502"/>
                </a:solidFill>
                <a:latin typeface="Canva Sans"/>
                <a:ea typeface="Canva Sans"/>
                <a:cs typeface="Canva Sans"/>
                <a:sym typeface="Canva Sans"/>
              </a:rPr>
              <a:t>Pipeline is the most economical method for distances up to 1000-1500 km, depending on specific conditions and the volume transported. </a:t>
            </a:r>
          </a:p>
          <a:p>
            <a:pPr algn="ctr">
              <a:lnSpc>
                <a:spcPts val="3887"/>
              </a:lnSpc>
            </a:pPr>
            <a:r>
              <a:rPr lang="en-US" sz="2776">
                <a:solidFill>
                  <a:srgbClr val="130502"/>
                </a:solidFill>
                <a:latin typeface="Canva Sans"/>
                <a:ea typeface="Canva Sans"/>
                <a:cs typeface="Canva Sans"/>
                <a:sym typeface="Canva Sans"/>
              </a:rPr>
              <a:t>Beyond this distance, transport by ship may be more economical (IPCC, 2005). </a:t>
            </a:r>
          </a:p>
          <a:p>
            <a:pPr algn="ctr">
              <a:lnSpc>
                <a:spcPts val="3887"/>
              </a:lnSpc>
            </a:pPr>
          </a:p>
          <a:p>
            <a:pPr algn="ctr">
              <a:lnSpc>
                <a:spcPts val="3887"/>
              </a:lnSpc>
            </a:pPr>
            <a:r>
              <a:rPr lang="en-US" sz="2776">
                <a:solidFill>
                  <a:srgbClr val="130502"/>
                </a:solidFill>
                <a:latin typeface="Canva Sans"/>
                <a:ea typeface="Canva Sans"/>
                <a:cs typeface="Canva Sans"/>
                <a:sym typeface="Canva Sans"/>
              </a:rPr>
              <a:t>At present, no planned CCS projects are based on marine transport of CO2 from the capture site to the storage site, but future projects may require it, particularly if no suitable storage site is found within the vicinity of a large emission source or a cluster of large emission sources</a:t>
            </a:r>
            <a:r>
              <a:rPr lang="en-US" sz="2776">
                <a:solidFill>
                  <a:srgbClr val="130502"/>
                </a:solidFill>
                <a:latin typeface="Canva Sans"/>
                <a:ea typeface="Canva Sans"/>
                <a:cs typeface="Canva Sans"/>
                <a:sym typeface="Canva Sans"/>
              </a:rPr>
              <a:t>.</a:t>
            </a:r>
          </a:p>
          <a:p>
            <a:pPr algn="ctr">
              <a:lnSpc>
                <a:spcPts val="3887"/>
              </a:lnSpc>
            </a:pPr>
          </a:p>
        </p:txBody>
      </p:sp>
      <p:sp>
        <p:nvSpPr>
          <p:cNvPr name="TextBox 29" id="29"/>
          <p:cNvSpPr txBox="true"/>
          <p:nvPr/>
        </p:nvSpPr>
        <p:spPr>
          <a:xfrm rot="0">
            <a:off x="2560938" y="1657667"/>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437195" y="2662632"/>
            <a:ext cx="7302642" cy="4672453"/>
          </a:xfrm>
          <a:custGeom>
            <a:avLst/>
            <a:gdLst/>
            <a:ahLst/>
            <a:cxnLst/>
            <a:rect r="r" b="b" t="t" l="l"/>
            <a:pathLst>
              <a:path h="4672453" w="7302642">
                <a:moveTo>
                  <a:pt x="0" y="0"/>
                </a:moveTo>
                <a:lnTo>
                  <a:pt x="7302642" y="0"/>
                </a:lnTo>
                <a:lnTo>
                  <a:pt x="7302642" y="4672453"/>
                </a:lnTo>
                <a:lnTo>
                  <a:pt x="0" y="4672453"/>
                </a:lnTo>
                <a:lnTo>
                  <a:pt x="0" y="0"/>
                </a:lnTo>
                <a:close/>
              </a:path>
            </a:pathLst>
          </a:custGeom>
          <a:blipFill>
            <a:blip r:embed="rId6"/>
            <a:stretch>
              <a:fillRect l="0" t="0" r="0" b="0"/>
            </a:stretch>
          </a:blipFill>
        </p:spPr>
      </p:sp>
      <p:sp>
        <p:nvSpPr>
          <p:cNvPr name="TextBox 25" id="25"/>
          <p:cNvSpPr txBox="true"/>
          <p:nvPr/>
        </p:nvSpPr>
        <p:spPr>
          <a:xfrm rot="0">
            <a:off x="8017934" y="3874419"/>
            <a:ext cx="9662405" cy="4795266"/>
          </a:xfrm>
          <a:prstGeom prst="rect">
            <a:avLst/>
          </a:prstGeom>
        </p:spPr>
        <p:txBody>
          <a:bodyPr anchor="t" rtlCol="false" tIns="0" lIns="0" bIns="0" rIns="0">
            <a:spAutoFit/>
          </a:bodyPr>
          <a:lstStyle/>
          <a:p>
            <a:pPr algn="just">
              <a:lnSpc>
                <a:spcPts val="4170"/>
              </a:lnSpc>
            </a:pPr>
            <a:r>
              <a:rPr lang="en-US" sz="2780">
                <a:solidFill>
                  <a:srgbClr val="482F59"/>
                </a:solidFill>
                <a:latin typeface="Canva Sans"/>
                <a:ea typeface="Canva Sans"/>
                <a:cs typeface="Canva Sans"/>
                <a:sym typeface="Canva Sans"/>
              </a:rPr>
              <a:t>The key elements in ship transport are liquefaction, intermediate storage, loading, unloading (onshore or offshore) and heating. These are illustrated in figure 15. When unloading offshore, a pumping station is needed. Here, the liquid is pumped to injection pressure and heated to ambient temperature, at least 15°C, to avoid hydrate formation before injecting. </a:t>
            </a:r>
          </a:p>
          <a:p>
            <a:pPr algn="just">
              <a:lnSpc>
                <a:spcPts val="3000"/>
              </a:lnSpc>
            </a:pPr>
          </a:p>
          <a:p>
            <a:pPr algn="just">
              <a:lnSpc>
                <a:spcPts val="3000"/>
              </a:lnSpc>
            </a:pPr>
            <a:r>
              <a:rPr lang="en-US" sz="2000">
                <a:solidFill>
                  <a:srgbClr val="482F59"/>
                </a:solidFill>
                <a:latin typeface="Poppins Light"/>
                <a:ea typeface="Poppins Light"/>
                <a:cs typeface="Poppins Light"/>
                <a:sym typeface="Poppins Light"/>
              </a:rPr>
              <a:t>.</a:t>
            </a:r>
          </a:p>
          <a:p>
            <a:pPr algn="just">
              <a:lnSpc>
                <a:spcPts val="3000"/>
              </a:lnSpc>
            </a:pPr>
            <a:r>
              <a:rPr lang="en-US" sz="2000">
                <a:solidFill>
                  <a:srgbClr val="482F59"/>
                </a:solidFill>
                <a:latin typeface="Poppins Light"/>
                <a:ea typeface="Poppins Light"/>
                <a:cs typeface="Poppins Light"/>
                <a:sym typeface="Poppins Light"/>
              </a:rPr>
              <a:t>.</a:t>
            </a:r>
          </a:p>
        </p:txBody>
      </p:sp>
      <p:sp>
        <p:nvSpPr>
          <p:cNvPr name="TextBox 26" id="26"/>
          <p:cNvSpPr txBox="true"/>
          <p:nvPr/>
        </p:nvSpPr>
        <p:spPr>
          <a:xfrm rot="0">
            <a:off x="8017934" y="3026694"/>
            <a:ext cx="9662405"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SHIP TRANSPORT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72349" y="3309145"/>
            <a:ext cx="13603744" cy="5797778"/>
          </a:xfrm>
          <a:prstGeom prst="rect">
            <a:avLst/>
          </a:prstGeom>
        </p:spPr>
        <p:txBody>
          <a:bodyPr anchor="t" rtlCol="false" tIns="0" lIns="0" bIns="0" rIns="0">
            <a:spAutoFit/>
          </a:bodyPr>
          <a:lstStyle/>
          <a:p>
            <a:pPr algn="ctr">
              <a:lnSpc>
                <a:spcPts val="3887"/>
              </a:lnSpc>
            </a:pPr>
            <a:r>
              <a:rPr lang="en-US" sz="2776">
                <a:solidFill>
                  <a:srgbClr val="130502"/>
                </a:solidFill>
                <a:latin typeface="Canva Sans"/>
                <a:ea typeface="Canva Sans"/>
                <a:cs typeface="Canva Sans"/>
                <a:sym typeface="Canva Sans"/>
              </a:rPr>
              <a:t>Offshore processing is considered costly and can be avoided by unloading the CO2 from the ship to an onshore hub located close to the offshore storage site. This requires an additional onshore intermediate storage tank, compression and an offshore pipeline.</a:t>
            </a:r>
          </a:p>
          <a:p>
            <a:pPr algn="ctr">
              <a:lnSpc>
                <a:spcPts val="3887"/>
              </a:lnSpc>
            </a:pPr>
          </a:p>
          <a:p>
            <a:pPr algn="ctr">
              <a:lnSpc>
                <a:spcPts val="3887"/>
              </a:lnSpc>
            </a:pPr>
            <a:r>
              <a:rPr lang="en-US" sz="2776">
                <a:solidFill>
                  <a:srgbClr val="130502"/>
                </a:solidFill>
                <a:latin typeface="Canva Sans"/>
                <a:ea typeface="Canva Sans"/>
                <a:cs typeface="Canva Sans"/>
                <a:sym typeface="Canva Sans"/>
              </a:rPr>
              <a:t>If the delivery point is onshore, the CO2 is unloaded from the ships into temporary storage tanks. If the delivery point is offshore – as in the ocean storage option – ships might unload to a platform, to a floating storage facility (similar to a floating production and storage facility routinely applied to offshore petroleum production), to a single-buoy mooring or directly to a storage system.</a:t>
            </a:r>
          </a:p>
          <a:p>
            <a:pPr algn="ctr">
              <a:lnSpc>
                <a:spcPts val="3887"/>
              </a:lnSpc>
            </a:pPr>
          </a:p>
        </p:txBody>
      </p:sp>
      <p:sp>
        <p:nvSpPr>
          <p:cNvPr name="TextBox 29" id="29"/>
          <p:cNvSpPr txBox="true"/>
          <p:nvPr/>
        </p:nvSpPr>
        <p:spPr>
          <a:xfrm rot="0">
            <a:off x="1419563" y="2080160"/>
            <a:ext cx="9662405"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SHIP TRANSPORT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07689" y="-414903"/>
            <a:ext cx="3063493" cy="3512298"/>
            <a:chOff x="0" y="0"/>
            <a:chExt cx="4084658" cy="4683064"/>
          </a:xfrm>
        </p:grpSpPr>
        <p:sp>
          <p:nvSpPr>
            <p:cNvPr name="Freeform 3" id="3"/>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247109">
            <a:off x="521678" y="304122"/>
            <a:ext cx="1073684" cy="1646315"/>
          </a:xfrm>
          <a:custGeom>
            <a:avLst/>
            <a:gdLst/>
            <a:ahLst/>
            <a:cxnLst/>
            <a:rect r="r" b="b" t="t" l="l"/>
            <a:pathLst>
              <a:path h="1646315" w="1073684">
                <a:moveTo>
                  <a:pt x="0" y="0"/>
                </a:moveTo>
                <a:lnTo>
                  <a:pt x="1073684" y="0"/>
                </a:lnTo>
                <a:lnTo>
                  <a:pt x="1073684" y="1646315"/>
                </a:lnTo>
                <a:lnTo>
                  <a:pt x="0" y="1646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9447828" y="731357"/>
            <a:ext cx="8840172" cy="2983865"/>
            <a:chOff x="0" y="0"/>
            <a:chExt cx="11786897" cy="3978486"/>
          </a:xfrm>
        </p:grpSpPr>
        <p:sp>
          <p:nvSpPr>
            <p:cNvPr name="TextBox 12" id="12"/>
            <p:cNvSpPr txBox="true"/>
            <p:nvPr/>
          </p:nvSpPr>
          <p:spPr>
            <a:xfrm rot="0">
              <a:off x="0" y="-66675"/>
              <a:ext cx="11786897" cy="707602"/>
            </a:xfrm>
            <a:prstGeom prst="rect">
              <a:avLst/>
            </a:prstGeom>
          </p:spPr>
          <p:txBody>
            <a:bodyPr anchor="t" rtlCol="false" tIns="0" lIns="0" bIns="0" rIns="0">
              <a:spAutoFit/>
            </a:bodyPr>
            <a:lstStyle/>
            <a:p>
              <a:pPr algn="l">
                <a:lnSpc>
                  <a:spcPts val="4480"/>
                </a:lnSpc>
              </a:pPr>
              <a:r>
                <a:rPr lang="en-US" sz="3200" spc="320">
                  <a:solidFill>
                    <a:srgbClr val="FFF7E7"/>
                  </a:solidFill>
                  <a:latin typeface="Poppins Medium"/>
                  <a:ea typeface="Poppins Medium"/>
                  <a:cs typeface="Poppins Medium"/>
                  <a:sym typeface="Poppins Medium"/>
                </a:rPr>
                <a:t>LOADING</a:t>
              </a:r>
            </a:p>
          </p:txBody>
        </p:sp>
        <p:sp>
          <p:nvSpPr>
            <p:cNvPr name="TextBox 13" id="13"/>
            <p:cNvSpPr txBox="true"/>
            <p:nvPr/>
          </p:nvSpPr>
          <p:spPr>
            <a:xfrm rot="0">
              <a:off x="0" y="837777"/>
              <a:ext cx="11786897" cy="3140710"/>
            </a:xfrm>
            <a:prstGeom prst="rect">
              <a:avLst/>
            </a:prstGeom>
          </p:spPr>
          <p:txBody>
            <a:bodyPr anchor="t" rtlCol="false" tIns="0" lIns="0" bIns="0" rIns="0">
              <a:spAutoFit/>
            </a:bodyPr>
            <a:lstStyle/>
            <a:p>
              <a:pPr algn="l">
                <a:lnSpc>
                  <a:spcPts val="3000"/>
                </a:lnSpc>
              </a:pPr>
              <a:r>
                <a:rPr lang="en-US" sz="2000">
                  <a:solidFill>
                    <a:srgbClr val="FFF7E7"/>
                  </a:solidFill>
                  <a:latin typeface="Poppins Light"/>
                  <a:ea typeface="Poppins Light"/>
                  <a:cs typeface="Poppins Light"/>
                  <a:sym typeface="Poppins Light"/>
                </a:rPr>
                <a:t>Liquid CO2 is charged from the temporary storage tank to the cargo tank with pumps adapted for high pressure and low temperature CO2 service. The cargo tanks are first filled and pressurized with gaseous CO2 to prevent contamination by humid air and the formation of dry ice.</a:t>
              </a:r>
            </a:p>
            <a:p>
              <a:pPr algn="l">
                <a:lnSpc>
                  <a:spcPts val="3900"/>
                </a:lnSpc>
              </a:pPr>
            </a:p>
          </p:txBody>
        </p:sp>
      </p:grpSp>
      <p:grpSp>
        <p:nvGrpSpPr>
          <p:cNvPr name="Group 14" id="14"/>
          <p:cNvGrpSpPr/>
          <p:nvPr/>
        </p:nvGrpSpPr>
        <p:grpSpPr>
          <a:xfrm rot="0">
            <a:off x="0" y="2664447"/>
            <a:ext cx="8835915" cy="3261995"/>
            <a:chOff x="0" y="0"/>
            <a:chExt cx="11781220" cy="4349327"/>
          </a:xfrm>
        </p:grpSpPr>
        <p:sp>
          <p:nvSpPr>
            <p:cNvPr name="TextBox 15" id="15"/>
            <p:cNvSpPr txBox="true"/>
            <p:nvPr/>
          </p:nvSpPr>
          <p:spPr>
            <a:xfrm rot="0">
              <a:off x="0" y="-66675"/>
              <a:ext cx="11781220" cy="707602"/>
            </a:xfrm>
            <a:prstGeom prst="rect">
              <a:avLst/>
            </a:prstGeom>
          </p:spPr>
          <p:txBody>
            <a:bodyPr anchor="t" rtlCol="false" tIns="0" lIns="0" bIns="0" rIns="0">
              <a:spAutoFit/>
            </a:bodyPr>
            <a:lstStyle/>
            <a:p>
              <a:pPr algn="r">
                <a:lnSpc>
                  <a:spcPts val="4480"/>
                </a:lnSpc>
              </a:pPr>
              <a:r>
                <a:rPr lang="en-US" sz="3200" spc="320">
                  <a:solidFill>
                    <a:srgbClr val="FFF7E7"/>
                  </a:solidFill>
                  <a:latin typeface="Poppins Medium"/>
                  <a:ea typeface="Poppins Medium"/>
                  <a:cs typeface="Poppins Medium"/>
                  <a:sym typeface="Poppins Medium"/>
                </a:rPr>
                <a:t>TRANSPORT TO THE SITE</a:t>
              </a:r>
            </a:p>
          </p:txBody>
        </p:sp>
        <p:sp>
          <p:nvSpPr>
            <p:cNvPr name="TextBox 16" id="16"/>
            <p:cNvSpPr txBox="true"/>
            <p:nvPr/>
          </p:nvSpPr>
          <p:spPr>
            <a:xfrm rot="0">
              <a:off x="0" y="837777"/>
              <a:ext cx="11781220" cy="3511550"/>
            </a:xfrm>
            <a:prstGeom prst="rect">
              <a:avLst/>
            </a:prstGeom>
          </p:spPr>
          <p:txBody>
            <a:bodyPr anchor="t" rtlCol="false" tIns="0" lIns="0" bIns="0" rIns="0">
              <a:spAutoFit/>
            </a:bodyPr>
            <a:lstStyle/>
            <a:p>
              <a:pPr algn="r">
                <a:lnSpc>
                  <a:spcPts val="3000"/>
                </a:lnSpc>
              </a:pPr>
              <a:r>
                <a:rPr lang="en-US" sz="2000">
                  <a:solidFill>
                    <a:srgbClr val="FFF7E7"/>
                  </a:solidFill>
                  <a:latin typeface="Poppins Light"/>
                  <a:ea typeface="Poppins Light"/>
                  <a:cs typeface="Poppins Light"/>
                  <a:sym typeface="Poppins Light"/>
                </a:rPr>
                <a:t>Heat transfer from the environment through the wall of the cargo tank will boil CO2 and raise the pressure in the tank. It is not dangerous to discharge the CO2 boil-off gas together with the exhaust gas from the ship’s engines, but doing so does, of course, release CO2 to the air. The objective of zero CO2 emissions during the process of capture and storage can be achieved by using a refrigeration unit to capture and liquefy boil-off and exhaust CO2..</a:t>
              </a:r>
            </a:p>
          </p:txBody>
        </p:sp>
      </p:grpSp>
      <p:grpSp>
        <p:nvGrpSpPr>
          <p:cNvPr name="Group 17" id="17"/>
          <p:cNvGrpSpPr/>
          <p:nvPr/>
        </p:nvGrpSpPr>
        <p:grpSpPr>
          <a:xfrm rot="0">
            <a:off x="9716592" y="4956387"/>
            <a:ext cx="8571408" cy="2602865"/>
            <a:chOff x="0" y="0"/>
            <a:chExt cx="11428544" cy="3470487"/>
          </a:xfrm>
        </p:grpSpPr>
        <p:sp>
          <p:nvSpPr>
            <p:cNvPr name="TextBox 18" id="18"/>
            <p:cNvSpPr txBox="true"/>
            <p:nvPr/>
          </p:nvSpPr>
          <p:spPr>
            <a:xfrm rot="0">
              <a:off x="0" y="-66675"/>
              <a:ext cx="11428544" cy="707602"/>
            </a:xfrm>
            <a:prstGeom prst="rect">
              <a:avLst/>
            </a:prstGeom>
          </p:spPr>
          <p:txBody>
            <a:bodyPr anchor="t" rtlCol="false" tIns="0" lIns="0" bIns="0" rIns="0">
              <a:spAutoFit/>
            </a:bodyPr>
            <a:lstStyle/>
            <a:p>
              <a:pPr algn="l">
                <a:lnSpc>
                  <a:spcPts val="4480"/>
                </a:lnSpc>
              </a:pPr>
              <a:r>
                <a:rPr lang="en-US" sz="3200" spc="320">
                  <a:solidFill>
                    <a:srgbClr val="FFF7E7"/>
                  </a:solidFill>
                  <a:latin typeface="Poppins Medium"/>
                  <a:ea typeface="Poppins Medium"/>
                  <a:cs typeface="Poppins Medium"/>
                  <a:sym typeface="Poppins Medium"/>
                </a:rPr>
                <a:t>UNLOADING</a:t>
              </a:r>
            </a:p>
          </p:txBody>
        </p:sp>
        <p:sp>
          <p:nvSpPr>
            <p:cNvPr name="TextBox 19" id="19"/>
            <p:cNvSpPr txBox="true"/>
            <p:nvPr/>
          </p:nvSpPr>
          <p:spPr>
            <a:xfrm rot="0">
              <a:off x="0" y="837777"/>
              <a:ext cx="11428544" cy="2632710"/>
            </a:xfrm>
            <a:prstGeom prst="rect">
              <a:avLst/>
            </a:prstGeom>
          </p:spPr>
          <p:txBody>
            <a:bodyPr anchor="t" rtlCol="false" tIns="0" lIns="0" bIns="0" rIns="0">
              <a:spAutoFit/>
            </a:bodyPr>
            <a:lstStyle/>
            <a:p>
              <a:pPr algn="l">
                <a:lnSpc>
                  <a:spcPts val="3000"/>
                </a:lnSpc>
              </a:pPr>
              <a:r>
                <a:rPr lang="en-US" sz="2000">
                  <a:solidFill>
                    <a:srgbClr val="FFF7E7"/>
                  </a:solidFill>
                  <a:latin typeface="Poppins Light"/>
                  <a:ea typeface="Poppins Light"/>
                  <a:cs typeface="Poppins Light"/>
                  <a:sym typeface="Poppins Light"/>
                </a:rPr>
                <a:t>Liquid CO2 is unloaded at the destination site. The volume occupied by liquid CO2 in the cargo tanks is replaced with dry gaseous CO2 , so that humid air does not contaminate the tanks. This CO2 could be recycled and reliquefied when the tank is refilled.</a:t>
              </a:r>
            </a:p>
            <a:p>
              <a:pPr algn="l">
                <a:lnSpc>
                  <a:spcPts val="3900"/>
                </a:lnSpc>
              </a:pPr>
            </a:p>
          </p:txBody>
        </p:sp>
      </p:grpSp>
      <p:grpSp>
        <p:nvGrpSpPr>
          <p:cNvPr name="Group 20" id="20"/>
          <p:cNvGrpSpPr/>
          <p:nvPr/>
        </p:nvGrpSpPr>
        <p:grpSpPr>
          <a:xfrm rot="0">
            <a:off x="0" y="7034531"/>
            <a:ext cx="8835915" cy="3442969"/>
            <a:chOff x="0" y="0"/>
            <a:chExt cx="11781220" cy="4590626"/>
          </a:xfrm>
        </p:grpSpPr>
        <p:sp>
          <p:nvSpPr>
            <p:cNvPr name="TextBox 21" id="21"/>
            <p:cNvSpPr txBox="true"/>
            <p:nvPr/>
          </p:nvSpPr>
          <p:spPr>
            <a:xfrm rot="0">
              <a:off x="0" y="-66675"/>
              <a:ext cx="11781220" cy="1456902"/>
            </a:xfrm>
            <a:prstGeom prst="rect">
              <a:avLst/>
            </a:prstGeom>
          </p:spPr>
          <p:txBody>
            <a:bodyPr anchor="t" rtlCol="false" tIns="0" lIns="0" bIns="0" rIns="0">
              <a:spAutoFit/>
            </a:bodyPr>
            <a:lstStyle/>
            <a:p>
              <a:pPr algn="r">
                <a:lnSpc>
                  <a:spcPts val="4480"/>
                </a:lnSpc>
              </a:pPr>
              <a:r>
                <a:rPr lang="en-US" sz="3200" spc="320">
                  <a:solidFill>
                    <a:srgbClr val="FFF7E7"/>
                  </a:solidFill>
                  <a:latin typeface="Poppins Medium"/>
                  <a:ea typeface="Poppins Medium"/>
                  <a:cs typeface="Poppins Medium"/>
                  <a:sym typeface="Poppins Medium"/>
                </a:rPr>
                <a:t>RETURN TO PORT IN BALLAST, AND DRY-DOCKING</a:t>
              </a:r>
            </a:p>
          </p:txBody>
        </p:sp>
        <p:sp>
          <p:nvSpPr>
            <p:cNvPr name="TextBox 22" id="22"/>
            <p:cNvSpPr txBox="true"/>
            <p:nvPr/>
          </p:nvSpPr>
          <p:spPr>
            <a:xfrm rot="0">
              <a:off x="0" y="1587077"/>
              <a:ext cx="11781220" cy="3003549"/>
            </a:xfrm>
            <a:prstGeom prst="rect">
              <a:avLst/>
            </a:prstGeom>
          </p:spPr>
          <p:txBody>
            <a:bodyPr anchor="t" rtlCol="false" tIns="0" lIns="0" bIns="0" rIns="0">
              <a:spAutoFit/>
            </a:bodyPr>
            <a:lstStyle/>
            <a:p>
              <a:pPr algn="r">
                <a:lnSpc>
                  <a:spcPts val="3000"/>
                </a:lnSpc>
              </a:pPr>
              <a:r>
                <a:rPr lang="en-US" sz="2000">
                  <a:solidFill>
                    <a:srgbClr val="FFF7E7"/>
                  </a:solidFill>
                  <a:latin typeface="Poppins Light"/>
                  <a:ea typeface="Poppins Light"/>
                  <a:cs typeface="Poppins Light"/>
                  <a:sym typeface="Poppins Light"/>
                </a:rPr>
                <a:t>The CO2 tanker will return to the port for the next voyage. When the CO2 tanker is in dock for repair or regular inspection, gas CO2 in cargo tank should be purged with air for safe working. For the first loading after docking, cargo tanks should be fully dried, purged and filled with CO2 gas.</a:t>
              </a:r>
            </a:p>
            <a:p>
              <a:pPr algn="r">
                <a:lnSpc>
                  <a:spcPts val="3000"/>
                </a:lnSpc>
              </a:pPr>
            </a:p>
          </p:txBody>
        </p:sp>
      </p:grpSp>
      <p:sp>
        <p:nvSpPr>
          <p:cNvPr name="AutoShape 23" id="23"/>
          <p:cNvSpPr/>
          <p:nvPr/>
        </p:nvSpPr>
        <p:spPr>
          <a:xfrm rot="0">
            <a:off x="9124950" y="-190500"/>
            <a:ext cx="38100" cy="10668000"/>
          </a:xfrm>
          <a:prstGeom prst="rect">
            <a:avLst/>
          </a:prstGeom>
          <a:solidFill>
            <a:srgbClr val="FFF7E7"/>
          </a:solidFill>
        </p:spPr>
      </p:sp>
      <p:sp>
        <p:nvSpPr>
          <p:cNvPr name="AutoShape 24" id="24"/>
          <p:cNvSpPr/>
          <p:nvPr/>
        </p:nvSpPr>
        <p:spPr>
          <a:xfrm rot="0">
            <a:off x="9002097" y="6114734"/>
            <a:ext cx="283805" cy="286170"/>
          </a:xfrm>
          <a:prstGeom prst="rect">
            <a:avLst/>
          </a:prstGeom>
          <a:solidFill>
            <a:srgbClr val="FFF7E7"/>
          </a:solidFill>
        </p:spPr>
      </p:sp>
      <p:sp>
        <p:nvSpPr>
          <p:cNvPr name="AutoShape 25" id="25"/>
          <p:cNvSpPr/>
          <p:nvPr/>
        </p:nvSpPr>
        <p:spPr>
          <a:xfrm rot="0">
            <a:off x="9002097" y="8343372"/>
            <a:ext cx="283805" cy="286170"/>
          </a:xfrm>
          <a:prstGeom prst="rect">
            <a:avLst/>
          </a:prstGeom>
          <a:solidFill>
            <a:srgbClr val="FFF7E7"/>
          </a:solidFill>
        </p:spPr>
      </p:sp>
      <p:sp>
        <p:nvSpPr>
          <p:cNvPr name="AutoShape 26" id="26"/>
          <p:cNvSpPr/>
          <p:nvPr/>
        </p:nvSpPr>
        <p:spPr>
          <a:xfrm rot="0">
            <a:off x="9002097" y="3886096"/>
            <a:ext cx="283805" cy="286170"/>
          </a:xfrm>
          <a:prstGeom prst="rect">
            <a:avLst/>
          </a:prstGeom>
          <a:solidFill>
            <a:srgbClr val="FFF7E7"/>
          </a:solidFill>
        </p:spPr>
      </p:sp>
      <p:sp>
        <p:nvSpPr>
          <p:cNvPr name="AutoShape 27" id="27"/>
          <p:cNvSpPr/>
          <p:nvPr/>
        </p:nvSpPr>
        <p:spPr>
          <a:xfrm rot="0">
            <a:off x="9002097" y="1657457"/>
            <a:ext cx="283805" cy="286170"/>
          </a:xfrm>
          <a:prstGeom prst="rect">
            <a:avLst/>
          </a:prstGeom>
          <a:solidFill>
            <a:srgbClr val="FFF7E7"/>
          </a:solidFill>
        </p:spPr>
      </p:sp>
      <p:grpSp>
        <p:nvGrpSpPr>
          <p:cNvPr name="Group 28" id="28"/>
          <p:cNvGrpSpPr/>
          <p:nvPr/>
        </p:nvGrpSpPr>
        <p:grpSpPr>
          <a:xfrm rot="-5400000">
            <a:off x="16254631" y="7877928"/>
            <a:ext cx="3063493" cy="3512298"/>
            <a:chOff x="0" y="0"/>
            <a:chExt cx="4084658" cy="4683064"/>
          </a:xfrm>
        </p:grpSpPr>
        <p:sp>
          <p:nvSpPr>
            <p:cNvPr name="Freeform 29" id="29"/>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0" id="30"/>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1" id="31"/>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2" id="32"/>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3" id="33"/>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4" id="34"/>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5" id="35"/>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36" id="36"/>
          <p:cNvGrpSpPr/>
          <p:nvPr/>
        </p:nvGrpSpPr>
        <p:grpSpPr>
          <a:xfrm rot="8646984">
            <a:off x="16621589" y="8730279"/>
            <a:ext cx="1035195" cy="1232918"/>
            <a:chOff x="0" y="0"/>
            <a:chExt cx="6350000" cy="7562850"/>
          </a:xfrm>
        </p:grpSpPr>
        <p:sp>
          <p:nvSpPr>
            <p:cNvPr name="Freeform 37" id="37"/>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8" id="38"/>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9" id="39"/>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40" id="40"/>
          <p:cNvSpPr txBox="true"/>
          <p:nvPr/>
        </p:nvSpPr>
        <p:spPr>
          <a:xfrm rot="0">
            <a:off x="3032966" y="240184"/>
            <a:ext cx="2786539" cy="887095"/>
          </a:xfrm>
          <a:prstGeom prst="rect">
            <a:avLst/>
          </a:prstGeom>
        </p:spPr>
        <p:txBody>
          <a:bodyPr anchor="t" rtlCol="false" tIns="0" lIns="0" bIns="0" rIns="0">
            <a:spAutoFit/>
          </a:bodyPr>
          <a:lstStyle/>
          <a:p>
            <a:pPr algn="ctr">
              <a:lnSpc>
                <a:spcPts val="7279"/>
              </a:lnSpc>
            </a:pPr>
            <a:r>
              <a:rPr lang="en-US" sz="5199">
                <a:solidFill>
                  <a:srgbClr val="FFF7E7"/>
                </a:solidFill>
                <a:latin typeface="Canva Sans Bold"/>
                <a:ea typeface="Canva Sans Bold"/>
                <a:cs typeface="Canva Sans Bold"/>
                <a:sym typeface="Canva Sans Bold"/>
              </a:rPr>
              <a:t>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428433"/>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9834562">
            <a:off x="458116" y="8214187"/>
            <a:ext cx="1141168" cy="1749791"/>
          </a:xfrm>
          <a:custGeom>
            <a:avLst/>
            <a:gdLst/>
            <a:ahLst/>
            <a:cxnLst/>
            <a:rect r="r" b="b" t="t" l="l"/>
            <a:pathLst>
              <a:path h="1749791" w="1141168">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237985" y="2878521"/>
            <a:ext cx="8079689" cy="5211799"/>
          </a:xfrm>
          <a:custGeom>
            <a:avLst/>
            <a:gdLst/>
            <a:ahLst/>
            <a:cxnLst/>
            <a:rect r="r" b="b" t="t" l="l"/>
            <a:pathLst>
              <a:path h="5211799" w="8079689">
                <a:moveTo>
                  <a:pt x="0" y="0"/>
                </a:moveTo>
                <a:lnTo>
                  <a:pt x="8079690" y="0"/>
                </a:lnTo>
                <a:lnTo>
                  <a:pt x="8079690" y="5211798"/>
                </a:lnTo>
                <a:lnTo>
                  <a:pt x="0" y="5211798"/>
                </a:lnTo>
                <a:lnTo>
                  <a:pt x="0" y="0"/>
                </a:lnTo>
                <a:close/>
              </a:path>
            </a:pathLst>
          </a:custGeom>
          <a:blipFill>
            <a:blip r:embed="rId8"/>
            <a:stretch>
              <a:fillRect l="0" t="-6909" r="0" b="-14293"/>
            </a:stretch>
          </a:blipFill>
        </p:spPr>
      </p:sp>
      <p:sp>
        <p:nvSpPr>
          <p:cNvPr name="TextBox 21" id="21"/>
          <p:cNvSpPr txBox="true"/>
          <p:nvPr/>
        </p:nvSpPr>
        <p:spPr>
          <a:xfrm rot="0">
            <a:off x="8661862" y="3579144"/>
            <a:ext cx="9472217" cy="5090541"/>
          </a:xfrm>
          <a:prstGeom prst="rect">
            <a:avLst/>
          </a:prstGeom>
        </p:spPr>
        <p:txBody>
          <a:bodyPr anchor="t" rtlCol="false" tIns="0" lIns="0" bIns="0" rIns="0">
            <a:spAutoFit/>
          </a:bodyPr>
          <a:lstStyle/>
          <a:p>
            <a:pPr algn="l">
              <a:lnSpc>
                <a:spcPts val="4170"/>
              </a:lnSpc>
            </a:pPr>
            <a:r>
              <a:rPr lang="en-US" sz="2780">
                <a:solidFill>
                  <a:srgbClr val="482F59"/>
                </a:solidFill>
                <a:latin typeface="Poppins Light Bold"/>
                <a:ea typeface="Poppins Light Bold"/>
                <a:cs typeface="Poppins Light Bold"/>
                <a:sym typeface="Poppins Light Bold"/>
              </a:rPr>
              <a:t>Carbon dioxide tankers are constructed using the same technology as existing liquefied gas carriers. The latest LNG carriers reach more than 200,000 m3 capacity. (Such a vessel could carry 230 kt of liquid CO2 .) The same type of yards that today build LPG and LNG ships can carry out the construction of a CO2 tanker. The actual building time will be from one to two years, depending on considerations such as the ship’s size.</a:t>
            </a:r>
          </a:p>
          <a:p>
            <a:pPr algn="l">
              <a:lnSpc>
                <a:spcPts val="3000"/>
              </a:lnSpc>
            </a:pPr>
          </a:p>
        </p:txBody>
      </p:sp>
      <p:sp>
        <p:nvSpPr>
          <p:cNvPr name="TextBox 22" id="22"/>
          <p:cNvSpPr txBox="true"/>
          <p:nvPr/>
        </p:nvSpPr>
        <p:spPr>
          <a:xfrm rot="0">
            <a:off x="8661862" y="2878521"/>
            <a:ext cx="9662405"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SHIP TRANSPORT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156720" y="2635296"/>
            <a:ext cx="13877776" cy="6903264"/>
          </a:xfrm>
          <a:prstGeom prst="rect">
            <a:avLst/>
          </a:prstGeom>
        </p:spPr>
        <p:txBody>
          <a:bodyPr anchor="t" rtlCol="false" tIns="0" lIns="0" bIns="0" rIns="0">
            <a:spAutoFit/>
          </a:bodyPr>
          <a:lstStyle/>
          <a:p>
            <a:pPr algn="ctr">
              <a:lnSpc>
                <a:spcPts val="3965"/>
              </a:lnSpc>
            </a:pPr>
            <a:r>
              <a:rPr lang="en-US" sz="2832">
                <a:solidFill>
                  <a:srgbClr val="130502"/>
                </a:solidFill>
                <a:latin typeface="Canva Sans"/>
                <a:ea typeface="Canva Sans"/>
                <a:cs typeface="Canva Sans"/>
                <a:sym typeface="Canva Sans"/>
              </a:rPr>
              <a:t>The use of ships for transporting CO2 across the sea is today in an embryonic stage. Worldwide there are only four small ships used for this purpose. </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 These ships transport liquefied foodgrade CO2 from large point sources of concentrated carbon dioxide such as ammonia plants in northern Europe to coastal distribution terminals in the consuming regions. </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From these distribution terminals CO2 is transported to the customers either by tanker trucks or in pressurized cylinders. </a:t>
            </a:r>
          </a:p>
          <a:p>
            <a:pPr algn="ctr">
              <a:lnSpc>
                <a:spcPts val="3965"/>
              </a:lnSpc>
            </a:pPr>
          </a:p>
          <a:p>
            <a:pPr algn="ctr">
              <a:lnSpc>
                <a:spcPts val="3965"/>
              </a:lnSpc>
            </a:pPr>
            <a:r>
              <a:rPr lang="en-US" sz="2832">
                <a:solidFill>
                  <a:srgbClr val="130502"/>
                </a:solidFill>
                <a:latin typeface="Canva Sans"/>
                <a:ea typeface="Canva Sans"/>
                <a:cs typeface="Canva Sans"/>
                <a:sym typeface="Canva Sans"/>
              </a:rPr>
              <a:t>Design work is ongoing in Norway and Japan for larger CO2 ships and their associated liquefaction and intermediate storage facilities.</a:t>
            </a:r>
          </a:p>
          <a:p>
            <a:pPr algn="ctr">
              <a:lnSpc>
                <a:spcPts val="3965"/>
              </a:lnSpc>
            </a:pPr>
          </a:p>
          <a:p>
            <a:pPr algn="ctr">
              <a:lnSpc>
                <a:spcPts val="3965"/>
              </a:lnSpc>
            </a:pPr>
          </a:p>
        </p:txBody>
      </p:sp>
      <p:sp>
        <p:nvSpPr>
          <p:cNvPr name="TextBox 29" id="29"/>
          <p:cNvSpPr txBox="true"/>
          <p:nvPr/>
        </p:nvSpPr>
        <p:spPr>
          <a:xfrm rot="0">
            <a:off x="1445217" y="1485900"/>
            <a:ext cx="9662405" cy="5429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SHIP TRANSPORT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FFDC43-2CE8-4D82-AAA8-10D95EA118F5}"/>
</file>

<file path=customXml/itemProps2.xml><?xml version="1.0" encoding="utf-8"?>
<ds:datastoreItem xmlns:ds="http://schemas.openxmlformats.org/officeDocument/2006/customXml" ds:itemID="{9A81DE2B-AB4E-4B4D-925A-289EEC80A62E}"/>
</file>

<file path=customXml/itemProps3.xml><?xml version="1.0" encoding="utf-8"?>
<ds:datastoreItem xmlns:ds="http://schemas.openxmlformats.org/officeDocument/2006/customXml" ds:itemID="{9593E3C2-4C26-4673-B51F-11BDBCD38990}"/>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W3 Lecture 1</dc:title>
  <cp:revision>1</cp:revision>
  <dcterms:created xsi:type="dcterms:W3CDTF">2006-08-16T00:00:00Z</dcterms:created>
  <dcterms:modified xsi:type="dcterms:W3CDTF">2011-08-01T06:04:30Z</dcterms:modified>
  <dc:identifier>DAGIdFtgYj4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