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2000000000000000000"/>
      <p:regular r:id="rId19"/>
    </p:embeddedFont>
    <p:embeddedFont>
      <p:font typeface="Poppins Medium" charset="1" panose="02000000000000000000"/>
      <p:regular r:id="rId20"/>
    </p:embeddedFont>
    <p:embeddedFont>
      <p:font typeface="Poppins Light" charset="1" panose="02000000000000000000"/>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8" Type="http://schemas.openxmlformats.org/officeDocument/2006/relationships/slide" Target="slides/slide3.xml"/><Relationship Id="rId21" Type="http://schemas.openxmlformats.org/officeDocument/2006/relationships/font" Target="fonts/font21.fntdata"/><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7" Type="http://schemas.openxmlformats.org/officeDocument/2006/relationships/slide" Target="slides/slide2.xml"/><Relationship Id="rId25" Type="http://schemas.openxmlformats.org/officeDocument/2006/relationships/customXml" Target="../customXml/item3.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font" Target="fonts/font20.fntdata"/><Relationship Id="rId1" Type="http://schemas.openxmlformats.org/officeDocument/2006/relationships/slideMaster" Target="slideMasters/slideMaster1.xml"/><Relationship Id="rId11" Type="http://schemas.openxmlformats.org/officeDocument/2006/relationships/slide" Target="slides/slide6.xml"/><Relationship Id="rId6" Type="http://schemas.openxmlformats.org/officeDocument/2006/relationships/slide" Target="slides/slide1.xml"/><Relationship Id="rId24" Type="http://schemas.openxmlformats.org/officeDocument/2006/relationships/customXml" Target="../customXml/item2.xml"/><Relationship Id="rId15" Type="http://schemas.openxmlformats.org/officeDocument/2006/relationships/slide" Target="slides/slide10.xml"/><Relationship Id="rId5" Type="http://schemas.openxmlformats.org/officeDocument/2006/relationships/tableStyles" Target="tableStyles.xml"/><Relationship Id="rId23" Type="http://schemas.openxmlformats.org/officeDocument/2006/relationships/customXml" Target="../customXml/item1.xml"/><Relationship Id="rId10" Type="http://schemas.openxmlformats.org/officeDocument/2006/relationships/slide" Target="slides/slide5.xml"/><Relationship Id="rId19" Type="http://schemas.openxmlformats.org/officeDocument/2006/relationships/font" Target="fonts/font19.fntdata"/><Relationship Id="rId14" Type="http://schemas.openxmlformats.org/officeDocument/2006/relationships/slide" Target="slides/slide9.xml"/><Relationship Id="rId22" Type="http://schemas.openxmlformats.org/officeDocument/2006/relationships/font" Target="fonts/font22.fntdata"/><Relationship Id="rId4" Type="http://schemas.openxmlformats.org/officeDocument/2006/relationships/theme" Target="theme/theme1.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https://en.wikipedia.org/wiki/Point_source_pollution" TargetMode="External" Type="http://schemas.openxmlformats.org/officeDocument/2006/relationships/hyperlink"/><Relationship Id="rId11" Target="https://en.wikipedia.org/wiki/Cement" TargetMode="External" Type="http://schemas.openxmlformats.org/officeDocument/2006/relationships/hyperlink"/><Relationship Id="rId12" Target="https://en.wikipedia.org/wiki/Bioenergy" TargetMode="External" Type="http://schemas.openxmlformats.org/officeDocument/2006/relationships/hyperlink"/><Relationship Id="rId13" Target="https://en.wikipedia.org/wiki/Carbon_sequestration" TargetMode="External" Type="http://schemas.openxmlformats.org/officeDocument/2006/relationships/hyperlink"/><Relationship Id="rId14" Target="https://en.wikipedia.org/wiki/Carbon_capture_and_utilization" TargetMode="External" Type="http://schemas.openxmlformats.org/officeDocument/2006/relationships/hyperlink"/><Relationship Id="rId15" Target="https://en.wikipedia.org/wiki/Carbon-neutral_fuel"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en.wikipedia.org/wiki/Carbon_dioxide" TargetMode="External" Type="http://schemas.openxmlformats.org/officeDocument/2006/relationships/hyperlink"/><Relationship Id="rId7" Target="https://en.wikipedia.org/wiki/Carbon_sequestration" TargetMode="External" Type="http://schemas.openxmlformats.org/officeDocument/2006/relationships/hyperlink"/><Relationship Id="rId8" Target="https://en.wikipedia.org/wiki/Carbon_dioxide_removal" TargetMode="External" Type="http://schemas.openxmlformats.org/officeDocument/2006/relationships/hyperlink"/><Relationship Id="rId9" Target="https://en.wikipedia.org/wiki/Carbon_capture_and_storage"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en.wikipedia.org/wiki/Sodium_hydroxide" TargetMode="External" Type="http://schemas.openxmlformats.org/officeDocument/2006/relationships/hyperlink"/><Relationship Id="rId11" Target="https://en.wikipedia.org/wiki/Sodium_carbonate" TargetMode="External" Type="http://schemas.openxmlformats.org/officeDocument/2006/relationships/hyperlink"/><Relationship Id="rId12" Target="https://en.wikipedia.org/wiki/Sodium_hydroxide#Production" TargetMode="External" Type="http://schemas.openxmlformats.org/officeDocument/2006/relationships/hyperlink"/><Relationship Id="rId13" Target="https://en.wikipedia.org/wiki/Chemisorption"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https://en.wikipedia.org/wiki/Solvent" TargetMode="External" Type="http://schemas.openxmlformats.org/officeDocument/2006/relationships/hyperlink"/><Relationship Id="rId7" Target="https://en.wikipedia.org/wiki/Amine" TargetMode="External" Type="http://schemas.openxmlformats.org/officeDocument/2006/relationships/hyperlink"/><Relationship Id="rId8" Target="https://en.wikipedia.org/wiki/Corrosive_substance#Chemical_terms" TargetMode="External" Type="http://schemas.openxmlformats.org/officeDocument/2006/relationships/hyperlink"/><Relationship Id="rId9" Target="https://en.wikipedia.org/wiki/Absorption_(chemistry)"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028700" y="1977897"/>
            <a:ext cx="11906250" cy="6331206"/>
            <a:chOff x="0" y="0"/>
            <a:chExt cx="15875000" cy="8441608"/>
          </a:xfrm>
        </p:grpSpPr>
        <p:sp>
          <p:nvSpPr>
            <p:cNvPr name="TextBox 3" id="3"/>
            <p:cNvSpPr txBox="true"/>
            <p:nvPr/>
          </p:nvSpPr>
          <p:spPr>
            <a:xfrm rot="0">
              <a:off x="0" y="1177843"/>
              <a:ext cx="15875000" cy="62833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CARBON CAPTURE AND STORAGE</a:t>
              </a:r>
            </a:p>
          </p:txBody>
        </p:sp>
        <p:sp>
          <p:nvSpPr>
            <p:cNvPr name="TextBox 4" id="4"/>
            <p:cNvSpPr txBox="true"/>
            <p:nvPr/>
          </p:nvSpPr>
          <p:spPr>
            <a:xfrm rot="0">
              <a:off x="0" y="-28575"/>
              <a:ext cx="15875000" cy="755015"/>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WEEK 3</a:t>
              </a:r>
            </a:p>
          </p:txBody>
        </p:sp>
        <p:sp>
          <p:nvSpPr>
            <p:cNvPr name="TextBox 5" id="5"/>
            <p:cNvSpPr txBox="true"/>
            <p:nvPr/>
          </p:nvSpPr>
          <p:spPr>
            <a:xfrm rot="0">
              <a:off x="0" y="7686593"/>
              <a:ext cx="15875000" cy="75501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Lecture 4</a:t>
              </a:r>
            </a:p>
          </p:txBody>
        </p:sp>
      </p:grpSp>
      <p:grpSp>
        <p:nvGrpSpPr>
          <p:cNvPr name="Group 6" id="6"/>
          <p:cNvGrpSpPr/>
          <p:nvPr/>
        </p:nvGrpSpPr>
        <p:grpSpPr>
          <a:xfrm rot="0">
            <a:off x="13818689" y="-155872"/>
            <a:ext cx="4854834" cy="5566072"/>
            <a:chOff x="0" y="0"/>
            <a:chExt cx="6473111" cy="7421429"/>
          </a:xfrm>
        </p:grpSpPr>
        <p:sp>
          <p:nvSpPr>
            <p:cNvPr name="Freeform 7" id="7"/>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4" id="14"/>
          <p:cNvGrpSpPr/>
          <p:nvPr/>
        </p:nvGrpSpPr>
        <p:grpSpPr>
          <a:xfrm rot="0">
            <a:off x="13856789" y="5486400"/>
            <a:ext cx="4854834" cy="5566072"/>
            <a:chOff x="0" y="0"/>
            <a:chExt cx="6473111" cy="7421429"/>
          </a:xfrm>
        </p:grpSpPr>
        <p:sp>
          <p:nvSpPr>
            <p:cNvPr name="Freeform 15" id="15"/>
            <p:cNvSpPr/>
            <p:nvPr/>
          </p:nvSpPr>
          <p:spPr>
            <a:xfrm flipH="false" flipV="false" rot="5400000">
              <a:off x="-307427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2194661"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1504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479560" y="3074277"/>
              <a:ext cx="7421429" cy="1272875"/>
            </a:xfrm>
            <a:custGeom>
              <a:avLst/>
              <a:gdLst/>
              <a:ahLst/>
              <a:cxnLst/>
              <a:rect r="r" b="b" t="t" l="l"/>
              <a:pathLst>
                <a:path h="1272875" w="7421429">
                  <a:moveTo>
                    <a:pt x="0" y="0"/>
                  </a:moveTo>
                  <a:lnTo>
                    <a:pt x="7421430" y="0"/>
                  </a:lnTo>
                  <a:lnTo>
                    <a:pt x="7421430"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400057"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1279674"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2125960" y="3074277"/>
              <a:ext cx="7421429" cy="1272875"/>
            </a:xfrm>
            <a:custGeom>
              <a:avLst/>
              <a:gdLst/>
              <a:ahLst/>
              <a:cxnLst/>
              <a:rect r="r" b="b" t="t" l="l"/>
              <a:pathLst>
                <a:path h="1272875" w="7421429">
                  <a:moveTo>
                    <a:pt x="0" y="0"/>
                  </a:moveTo>
                  <a:lnTo>
                    <a:pt x="7421429" y="0"/>
                  </a:lnTo>
                  <a:lnTo>
                    <a:pt x="7421429" y="1272875"/>
                  </a:lnTo>
                  <a:lnTo>
                    <a:pt x="0" y="1272875"/>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22" id="22"/>
          <p:cNvSpPr/>
          <p:nvPr/>
        </p:nvSpPr>
        <p:spPr>
          <a:xfrm flipH="false" flipV="false" rot="1333342">
            <a:off x="15261712" y="3596330"/>
            <a:ext cx="2287306" cy="3507202"/>
          </a:xfrm>
          <a:custGeom>
            <a:avLst/>
            <a:gdLst/>
            <a:ahLst/>
            <a:cxnLst/>
            <a:rect r="r" b="b" t="t" l="l"/>
            <a:pathLst>
              <a:path h="3507202" w="2287306">
                <a:moveTo>
                  <a:pt x="0" y="0"/>
                </a:moveTo>
                <a:lnTo>
                  <a:pt x="2287306" y="0"/>
                </a:lnTo>
                <a:lnTo>
                  <a:pt x="2287306" y="3507202"/>
                </a:lnTo>
                <a:lnTo>
                  <a:pt x="0" y="3507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9313530">
            <a:off x="7167804" y="-282397"/>
            <a:ext cx="1008717" cy="1546700"/>
          </a:xfrm>
          <a:custGeom>
            <a:avLst/>
            <a:gdLst/>
            <a:ahLst/>
            <a:cxnLst/>
            <a:rect r="r" b="b" t="t" l="l"/>
            <a:pathLst>
              <a:path h="1546700" w="1008717">
                <a:moveTo>
                  <a:pt x="0" y="0"/>
                </a:moveTo>
                <a:lnTo>
                  <a:pt x="1008717" y="0"/>
                </a:lnTo>
                <a:lnTo>
                  <a:pt x="1008717" y="1546700"/>
                </a:lnTo>
                <a:lnTo>
                  <a:pt x="0" y="1546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1440389">
            <a:off x="15353558" y="2391180"/>
            <a:ext cx="1520771" cy="1811238"/>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8" id="28"/>
          <p:cNvGrpSpPr/>
          <p:nvPr/>
        </p:nvGrpSpPr>
        <p:grpSpPr>
          <a:xfrm rot="1795201">
            <a:off x="774629" y="9405912"/>
            <a:ext cx="996069" cy="1186318"/>
            <a:chOff x="0" y="0"/>
            <a:chExt cx="6350000" cy="7562850"/>
          </a:xfrm>
        </p:grpSpPr>
        <p:sp>
          <p:nvSpPr>
            <p:cNvPr name="Freeform 29" id="29"/>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30" id="30"/>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31" id="31"/>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1632840" y="1539205"/>
            <a:ext cx="11847124" cy="6842009"/>
          </a:xfrm>
          <a:custGeom>
            <a:avLst/>
            <a:gdLst/>
            <a:ahLst/>
            <a:cxnLst/>
            <a:rect r="r" b="b" t="t" l="l"/>
            <a:pathLst>
              <a:path h="6842009" w="11847124">
                <a:moveTo>
                  <a:pt x="0" y="0"/>
                </a:moveTo>
                <a:lnTo>
                  <a:pt x="11847124" y="0"/>
                </a:lnTo>
                <a:lnTo>
                  <a:pt x="11847124" y="6842009"/>
                </a:lnTo>
                <a:lnTo>
                  <a:pt x="0" y="6842009"/>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2396" y="1730701"/>
            <a:ext cx="13603744" cy="7785057"/>
          </a:xfrm>
          <a:prstGeom prst="rect">
            <a:avLst/>
          </a:prstGeom>
        </p:spPr>
        <p:txBody>
          <a:bodyPr anchor="t" rtlCol="false" tIns="0" lIns="0" bIns="0" rIns="0">
            <a:spAutoFit/>
          </a:bodyPr>
          <a:lstStyle/>
          <a:p>
            <a:pPr algn="l">
              <a:lnSpc>
                <a:spcPts val="3887"/>
              </a:lnSpc>
            </a:pPr>
          </a:p>
          <a:p>
            <a:pPr algn="l">
              <a:lnSpc>
                <a:spcPts val="3887"/>
              </a:lnSpc>
            </a:pPr>
            <a:r>
              <a:rPr lang="en-US" sz="2776">
                <a:solidFill>
                  <a:srgbClr val="130502"/>
                </a:solidFill>
                <a:latin typeface="Canva Sans"/>
                <a:ea typeface="Canva Sans"/>
                <a:cs typeface="Canva Sans"/>
                <a:sym typeface="Canva Sans"/>
              </a:rPr>
              <a:t>Reducing the environmental impact of DAC during its construction, commissioning, operation and decommissioning is of paramount importance to optimise the value of this technology as a climate mitigation solution. </a:t>
            </a:r>
          </a:p>
          <a:p>
            <a:pPr algn="l">
              <a:lnSpc>
                <a:spcPts val="3887"/>
              </a:lnSpc>
            </a:pPr>
          </a:p>
          <a:p>
            <a:pPr algn="l">
              <a:lnSpc>
                <a:spcPts val="3887"/>
              </a:lnSpc>
            </a:pPr>
            <a:r>
              <a:rPr lang="en-US" sz="2776">
                <a:solidFill>
                  <a:srgbClr val="130502"/>
                </a:solidFill>
                <a:latin typeface="Canva Sans"/>
                <a:ea typeface="Canva Sans"/>
                <a:cs typeface="Canva Sans"/>
                <a:sym typeface="Canva Sans"/>
              </a:rPr>
              <a:t>This is why it makes little sense to power DAC using anything other than low-carbon energy sources. While not all DAC plants will be focused on carbon removal (some may supply CO2 for use), the potential for a DAC plant to effectively remove CO2 is not guaranteed and will depend on -</a:t>
            </a:r>
          </a:p>
          <a:p>
            <a:pPr algn="l">
              <a:lnSpc>
                <a:spcPts val="3887"/>
              </a:lnSpc>
            </a:pPr>
          </a:p>
          <a:p>
            <a:pPr algn="l">
              <a:lnSpc>
                <a:spcPts val="3887"/>
              </a:lnSpc>
            </a:pPr>
            <a:r>
              <a:rPr lang="en-US" sz="2776">
                <a:solidFill>
                  <a:srgbClr val="130502"/>
                </a:solidFill>
                <a:latin typeface="Canva Sans"/>
                <a:ea typeface="Canva Sans"/>
                <a:cs typeface="Canva Sans"/>
                <a:sym typeface="Canva Sans"/>
              </a:rPr>
              <a:t>1) whether the CO2 is permanently stored, and </a:t>
            </a:r>
          </a:p>
          <a:p>
            <a:pPr algn="l">
              <a:lnSpc>
                <a:spcPts val="3887"/>
              </a:lnSpc>
            </a:pPr>
            <a:r>
              <a:rPr lang="en-US" sz="2776">
                <a:solidFill>
                  <a:srgbClr val="130502"/>
                </a:solidFill>
                <a:latin typeface="Canva Sans"/>
                <a:ea typeface="Canva Sans"/>
                <a:cs typeface="Canva Sans"/>
                <a:sym typeface="Canva Sans"/>
              </a:rPr>
              <a:t>2) whether the emissions from DAC construction, commissioning, operation and decommissioning are lower than the CO2 emissions captured and removed from the atmosphere over the lifespan of the plant. </a:t>
            </a:r>
          </a:p>
          <a:p>
            <a:pPr algn="l">
              <a:lnSpc>
                <a:spcPts val="3887"/>
              </a:lnSpc>
            </a:pPr>
          </a:p>
          <a:p>
            <a:pPr algn="ctr">
              <a:lnSpc>
                <a:spcPts val="4167"/>
              </a:lnSpc>
            </a:pPr>
          </a:p>
        </p:txBody>
      </p:sp>
      <p:sp>
        <p:nvSpPr>
          <p:cNvPr name="TextBox 29" id="29"/>
          <p:cNvSpPr txBox="true"/>
          <p:nvPr/>
        </p:nvSpPr>
        <p:spPr>
          <a:xfrm rot="0">
            <a:off x="2150484" y="824865"/>
            <a:ext cx="1055218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CARBON FOOTPRINTS AND COST OF CARBON REMOVAL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496316" y="2793393"/>
            <a:ext cx="13603744" cy="6327732"/>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Life cycle assessment (LCA) is needed to quantify the amount of carbon removed (if any) by DAC technologies.22 LCA is a cradle-to-grave or cradle-to-cradle analysis technique to assess environmental impacts associated with “all the stages of a product’s life, which is from raw material extraction through materials processing, manufacture, distribution, and use”.</a:t>
            </a:r>
          </a:p>
          <a:p>
            <a:pPr algn="l">
              <a:lnSpc>
                <a:spcPts val="3887"/>
              </a:lnSpc>
            </a:pPr>
          </a:p>
          <a:p>
            <a:pPr algn="l">
              <a:lnSpc>
                <a:spcPts val="3887"/>
              </a:lnSpc>
            </a:pPr>
            <a:r>
              <a:rPr lang="en-US" sz="2776">
                <a:solidFill>
                  <a:srgbClr val="130502"/>
                </a:solidFill>
                <a:latin typeface="Canva Sans"/>
                <a:ea typeface="Canva Sans"/>
                <a:cs typeface="Canva Sans"/>
                <a:sym typeface="Canva Sans"/>
              </a:rPr>
              <a:t>The result depends on a number of factors, which include, for instance, the choice of the reference system and its boundaries, the quantification of changes in land management and use, and the timing of emissions and removals.</a:t>
            </a:r>
          </a:p>
          <a:p>
            <a:pPr algn="l">
              <a:lnSpc>
                <a:spcPts val="3887"/>
              </a:lnSpc>
            </a:pPr>
          </a:p>
          <a:p>
            <a:pPr algn="l">
              <a:lnSpc>
                <a:spcPts val="3887"/>
              </a:lnSpc>
            </a:pPr>
          </a:p>
          <a:p>
            <a:pPr algn="ctr">
              <a:lnSpc>
                <a:spcPts val="4167"/>
              </a:lnSpc>
            </a:pPr>
          </a:p>
        </p:txBody>
      </p:sp>
      <p:sp>
        <p:nvSpPr>
          <p:cNvPr name="TextBox 29" id="29"/>
          <p:cNvSpPr txBox="true"/>
          <p:nvPr/>
        </p:nvSpPr>
        <p:spPr>
          <a:xfrm rot="0">
            <a:off x="1611157" y="709024"/>
            <a:ext cx="1055218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CARBON FOOTPRINTS AND COST OF CARBON REMOVAL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498762" y="417734"/>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2396" y="2684484"/>
            <a:ext cx="13603744" cy="5356182"/>
          </a:xfrm>
          <a:prstGeom prst="rect">
            <a:avLst/>
          </a:prstGeom>
        </p:spPr>
        <p:txBody>
          <a:bodyPr anchor="t" rtlCol="false" tIns="0" lIns="0" bIns="0" rIns="0">
            <a:spAutoFit/>
          </a:bodyPr>
          <a:lstStyle/>
          <a:p>
            <a:pPr algn="l">
              <a:lnSpc>
                <a:spcPts val="3887"/>
              </a:lnSpc>
            </a:pPr>
          </a:p>
          <a:p>
            <a:pPr algn="l">
              <a:lnSpc>
                <a:spcPts val="3887"/>
              </a:lnSpc>
            </a:pPr>
            <a:r>
              <a:rPr lang="en-US" sz="2776">
                <a:solidFill>
                  <a:srgbClr val="130502"/>
                </a:solidFill>
                <a:latin typeface="Canva Sans"/>
                <a:ea typeface="Canva Sans"/>
                <a:cs typeface="Canva Sans"/>
                <a:sym typeface="Canva Sans"/>
              </a:rPr>
              <a:t>Most life cycle assessment (LCA) studies on carbon dioxide removal (CDR) technologies focus on BECCS or biochar production. Limited studies on direct air capture (DAC) show that DAC with storage (DACS) is carbon negative, while DAC for CO₂ use can be carbon reducing if powered by low-carbon energy. </a:t>
            </a:r>
          </a:p>
          <a:p>
            <a:pPr algn="l">
              <a:lnSpc>
                <a:spcPts val="3887"/>
              </a:lnSpc>
            </a:pPr>
          </a:p>
          <a:p>
            <a:pPr algn="l">
              <a:lnSpc>
                <a:spcPts val="3887"/>
              </a:lnSpc>
            </a:pPr>
            <a:r>
              <a:rPr lang="en-US" sz="2776">
                <a:solidFill>
                  <a:srgbClr val="130502"/>
                </a:solidFill>
                <a:latin typeface="Canva Sans"/>
                <a:ea typeface="Canva Sans"/>
                <a:cs typeface="Canva Sans"/>
                <a:sym typeface="Canva Sans"/>
              </a:rPr>
              <a:t>For DACS using natural gas and grid electricity, carbon removal efficiency ranges from over 60% to around 90%. With low-carbon heat sources and renewable electricity, efficiency can reach up to 97%, depending on the carbon intensity of the regional electricity grid</a:t>
            </a:r>
          </a:p>
          <a:p>
            <a:pPr algn="ctr">
              <a:lnSpc>
                <a:spcPts val="4167"/>
              </a:lnSpc>
            </a:pPr>
          </a:p>
        </p:txBody>
      </p:sp>
      <p:sp>
        <p:nvSpPr>
          <p:cNvPr name="TextBox 29" id="29"/>
          <p:cNvSpPr txBox="true"/>
          <p:nvPr/>
        </p:nvSpPr>
        <p:spPr>
          <a:xfrm rot="0">
            <a:off x="1611157" y="709024"/>
            <a:ext cx="10552181" cy="1251585"/>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CARBON FOOTPRINTS AND COST OF CARBON REMOVAL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5629334" y="5969806"/>
            <a:ext cx="11629966" cy="3288494"/>
            <a:chOff x="0" y="0"/>
            <a:chExt cx="15506621" cy="4384659"/>
          </a:xfrm>
        </p:grpSpPr>
        <p:sp>
          <p:nvSpPr>
            <p:cNvPr name="TextBox 3" id="3"/>
            <p:cNvSpPr txBox="true"/>
            <p:nvPr/>
          </p:nvSpPr>
          <p:spPr>
            <a:xfrm rot="0">
              <a:off x="0" y="1861423"/>
              <a:ext cx="15506621" cy="2523237"/>
            </a:xfrm>
            <a:prstGeom prst="rect">
              <a:avLst/>
            </a:prstGeom>
          </p:spPr>
          <p:txBody>
            <a:bodyPr anchor="t" rtlCol="false" tIns="0" lIns="0" bIns="0" rIns="0">
              <a:spAutoFit/>
            </a:bodyPr>
            <a:lstStyle/>
            <a:p>
              <a:pPr algn="r">
                <a:lnSpc>
                  <a:spcPts val="7809"/>
                </a:lnSpc>
              </a:pPr>
              <a:r>
                <a:rPr lang="en-US" sz="5206">
                  <a:solidFill>
                    <a:srgbClr val="FFF7E7"/>
                  </a:solidFill>
                  <a:latin typeface="Poppins Light"/>
                  <a:ea typeface="Poppins Light"/>
                  <a:cs typeface="Poppins Light"/>
                  <a:sym typeface="Poppins Light"/>
                </a:rPr>
                <a:t>Direct Air Capture</a:t>
              </a:r>
            </a:p>
            <a:p>
              <a:pPr algn="r">
                <a:lnSpc>
                  <a:spcPts val="7809"/>
                </a:lnSpc>
              </a:pPr>
            </a:p>
          </p:txBody>
        </p:sp>
        <p:sp>
          <p:nvSpPr>
            <p:cNvPr name="TextBox 4" id="4"/>
            <p:cNvSpPr txBox="true"/>
            <p:nvPr/>
          </p:nvSpPr>
          <p:spPr>
            <a:xfrm rot="0">
              <a:off x="0" y="0"/>
              <a:ext cx="15506621" cy="1177783"/>
            </a:xfrm>
            <a:prstGeom prst="rect">
              <a:avLst/>
            </a:prstGeom>
          </p:spPr>
          <p:txBody>
            <a:bodyPr anchor="t" rtlCol="false" tIns="0" lIns="0" bIns="0" rIns="0">
              <a:spAutoFit/>
            </a:bodyPr>
            <a:lstStyle/>
            <a:p>
              <a:pPr algn="r">
                <a:lnSpc>
                  <a:spcPts val="7028"/>
                </a:lnSpc>
              </a:pPr>
              <a:r>
                <a:rPr lang="en-US" sz="5857">
                  <a:solidFill>
                    <a:srgbClr val="FFF7E7"/>
                  </a:solidFill>
                  <a:latin typeface="Poppins Bold"/>
                  <a:ea typeface="Poppins Bold"/>
                  <a:cs typeface="Poppins Bold"/>
                  <a:sym typeface="Poppins Bold"/>
                </a:rPr>
                <a:t>TOPIC OUTLINE</a:t>
              </a:r>
            </a:p>
          </p:txBody>
        </p:sp>
      </p:grpSp>
      <p:grpSp>
        <p:nvGrpSpPr>
          <p:cNvPr name="Group 5" id="5"/>
          <p:cNvGrpSpPr/>
          <p:nvPr/>
        </p:nvGrpSpPr>
        <p:grpSpPr>
          <a:xfrm rot="-5400000">
            <a:off x="15727553" y="-727449"/>
            <a:ext cx="3063493" cy="3512298"/>
            <a:chOff x="0" y="0"/>
            <a:chExt cx="4084658" cy="4683064"/>
          </a:xfrm>
        </p:grpSpPr>
        <p:sp>
          <p:nvSpPr>
            <p:cNvPr name="Freeform 6" id="6"/>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1" id="11"/>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3" id="13"/>
          <p:cNvSpPr/>
          <p:nvPr/>
        </p:nvSpPr>
        <p:spPr>
          <a:xfrm flipH="false" flipV="false" rot="-9513412">
            <a:off x="16437948" y="-44462"/>
            <a:ext cx="1286480" cy="1972603"/>
          </a:xfrm>
          <a:custGeom>
            <a:avLst/>
            <a:gdLst/>
            <a:ahLst/>
            <a:cxnLst/>
            <a:rect r="r" b="b" t="t" l="l"/>
            <a:pathLst>
              <a:path h="1972603" w="1286480">
                <a:moveTo>
                  <a:pt x="0" y="0"/>
                </a:moveTo>
                <a:lnTo>
                  <a:pt x="1286480" y="0"/>
                </a:lnTo>
                <a:lnTo>
                  <a:pt x="1286480" y="1972603"/>
                </a:lnTo>
                <a:lnTo>
                  <a:pt x="0" y="1972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5400000">
            <a:off x="-623740" y="7334878"/>
            <a:ext cx="3063493" cy="3512298"/>
            <a:chOff x="0" y="0"/>
            <a:chExt cx="4084658" cy="4683064"/>
          </a:xfrm>
        </p:grpSpPr>
        <p:sp>
          <p:nvSpPr>
            <p:cNvPr name="Freeform 15" id="15"/>
            <p:cNvSpPr/>
            <p:nvPr/>
          </p:nvSpPr>
          <p:spPr>
            <a:xfrm flipH="false" flipV="false" rot="5400000">
              <a:off x="-193992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84873"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829818"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302611"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9" id="19"/>
            <p:cNvSpPr/>
            <p:nvPr/>
          </p:nvSpPr>
          <p:spPr>
            <a:xfrm flipH="false" flipV="false" rot="5400000">
              <a:off x="252444"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0" id="20"/>
            <p:cNvSpPr/>
            <p:nvPr/>
          </p:nvSpPr>
          <p:spPr>
            <a:xfrm flipH="false" flipV="false" rot="5400000">
              <a:off x="807499" y="1939928"/>
              <a:ext cx="4683064" cy="803208"/>
            </a:xfrm>
            <a:custGeom>
              <a:avLst/>
              <a:gdLst/>
              <a:ahLst/>
              <a:cxnLst/>
              <a:rect r="r" b="b" t="t" l="l"/>
              <a:pathLst>
                <a:path h="803208" w="4683064">
                  <a:moveTo>
                    <a:pt x="0" y="0"/>
                  </a:moveTo>
                  <a:lnTo>
                    <a:pt x="4683064" y="0"/>
                  </a:lnTo>
                  <a:lnTo>
                    <a:pt x="4683064"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21" id="21"/>
            <p:cNvSpPr/>
            <p:nvPr/>
          </p:nvSpPr>
          <p:spPr>
            <a:xfrm flipH="false" flipV="false" rot="5400000">
              <a:off x="1341521" y="1939928"/>
              <a:ext cx="4683064" cy="803208"/>
            </a:xfrm>
            <a:custGeom>
              <a:avLst/>
              <a:gdLst/>
              <a:ahLst/>
              <a:cxnLst/>
              <a:rect r="r" b="b" t="t" l="l"/>
              <a:pathLst>
                <a:path h="803208" w="4683064">
                  <a:moveTo>
                    <a:pt x="0" y="0"/>
                  </a:moveTo>
                  <a:lnTo>
                    <a:pt x="4683065" y="0"/>
                  </a:lnTo>
                  <a:lnTo>
                    <a:pt x="4683065" y="803208"/>
                  </a:lnTo>
                  <a:lnTo>
                    <a:pt x="0" y="803208"/>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22" id="22"/>
          <p:cNvGrpSpPr/>
          <p:nvPr/>
        </p:nvGrpSpPr>
        <p:grpSpPr>
          <a:xfrm rot="-1440389">
            <a:off x="1065556" y="8203297"/>
            <a:ext cx="952121" cy="1133976"/>
            <a:chOff x="0" y="0"/>
            <a:chExt cx="6350000" cy="7562850"/>
          </a:xfrm>
        </p:grpSpPr>
        <p:sp>
          <p:nvSpPr>
            <p:cNvPr name="Freeform 23" id="23"/>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4" id="24"/>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5" id="25"/>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2560938" y="1657667"/>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grpSp>
        <p:nvGrpSpPr>
          <p:cNvPr name="Group 3" id="3"/>
          <p:cNvGrpSpPr/>
          <p:nvPr/>
        </p:nvGrpSpPr>
        <p:grpSpPr>
          <a:xfrm rot="0">
            <a:off x="13734622" y="-803572"/>
            <a:ext cx="5030492" cy="5767464"/>
            <a:chOff x="0" y="0"/>
            <a:chExt cx="6707323" cy="7689953"/>
          </a:xfrm>
        </p:grpSpPr>
        <p:sp>
          <p:nvSpPr>
            <p:cNvPr name="Freeform 4" id="4"/>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0" id="10"/>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1" id="11"/>
          <p:cNvGrpSpPr/>
          <p:nvPr/>
        </p:nvGrpSpPr>
        <p:grpSpPr>
          <a:xfrm rot="0">
            <a:off x="13734622" y="4963893"/>
            <a:ext cx="5030492" cy="5767464"/>
            <a:chOff x="0" y="0"/>
            <a:chExt cx="6707323" cy="7689953"/>
          </a:xfrm>
        </p:grpSpPr>
        <p:sp>
          <p:nvSpPr>
            <p:cNvPr name="Freeform 12" id="12"/>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8" id="18"/>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9" id="19"/>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1440389">
            <a:off x="759596" y="702279"/>
            <a:ext cx="785670" cy="935733"/>
            <a:chOff x="0" y="0"/>
            <a:chExt cx="6350000" cy="7562850"/>
          </a:xfrm>
        </p:grpSpPr>
        <p:sp>
          <p:nvSpPr>
            <p:cNvPr name="Freeform 22" id="22"/>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3" id="23"/>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4" id="24"/>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5" id="25"/>
          <p:cNvGrpSpPr/>
          <p:nvPr/>
        </p:nvGrpSpPr>
        <p:grpSpPr>
          <a:xfrm rot="-1440389">
            <a:off x="15152108" y="2526003"/>
            <a:ext cx="1395075" cy="1661534"/>
            <a:chOff x="0" y="0"/>
            <a:chExt cx="6350000" cy="7562850"/>
          </a:xfrm>
        </p:grpSpPr>
        <p:sp>
          <p:nvSpPr>
            <p:cNvPr name="Freeform 26" id="26"/>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7" id="27"/>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8" id="28"/>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9" id="29"/>
          <p:cNvSpPr txBox="true"/>
          <p:nvPr/>
        </p:nvSpPr>
        <p:spPr>
          <a:xfrm rot="0">
            <a:off x="179574" y="3460272"/>
            <a:ext cx="13957876" cy="6440658"/>
          </a:xfrm>
          <a:prstGeom prst="rect">
            <a:avLst/>
          </a:prstGeom>
        </p:spPr>
        <p:txBody>
          <a:bodyPr anchor="t" rtlCol="false" tIns="0" lIns="0" bIns="0" rIns="0">
            <a:spAutoFit/>
          </a:bodyPr>
          <a:lstStyle/>
          <a:p>
            <a:pPr algn="ctr">
              <a:lnSpc>
                <a:spcPts val="4313"/>
              </a:lnSpc>
            </a:pPr>
            <a:r>
              <a:rPr lang="en-US" sz="3080">
                <a:solidFill>
                  <a:srgbClr val="130502"/>
                </a:solidFill>
                <a:latin typeface="Canva Sans"/>
                <a:ea typeface="Canva Sans"/>
                <a:cs typeface="Canva Sans"/>
                <a:sym typeface="Canva Sans"/>
              </a:rPr>
              <a:t>Direct air capture (DAC) is the use of chemical or physical processes to extract </a:t>
            </a:r>
            <a:r>
              <a:rPr lang="en-US" sz="3080">
                <a:solidFill>
                  <a:srgbClr val="130502"/>
                </a:solidFill>
                <a:latin typeface="Canva Sans"/>
                <a:ea typeface="Canva Sans"/>
                <a:cs typeface="Canva Sans"/>
                <a:sym typeface="Canva Sans"/>
                <a:hlinkClick r:id="rId6" tooltip="https://en.wikipedia.org/wiki/Carbon_dioxide"/>
              </a:rPr>
              <a:t>carbon dioxide</a:t>
            </a:r>
            <a:r>
              <a:rPr lang="en-US" sz="3080">
                <a:solidFill>
                  <a:srgbClr val="130502"/>
                </a:solidFill>
                <a:latin typeface="Canva Sans"/>
                <a:ea typeface="Canva Sans"/>
                <a:cs typeface="Canva Sans"/>
                <a:sym typeface="Canva Sans"/>
              </a:rPr>
              <a:t> directly from the ambient air. If the extracted CO2 is then </a:t>
            </a:r>
            <a:r>
              <a:rPr lang="en-US" sz="3080">
                <a:solidFill>
                  <a:srgbClr val="130502"/>
                </a:solidFill>
                <a:latin typeface="Canva Sans"/>
                <a:ea typeface="Canva Sans"/>
                <a:cs typeface="Canva Sans"/>
                <a:sym typeface="Canva Sans"/>
                <a:hlinkClick r:id="rId7" tooltip="https://en.wikipedia.org/wiki/Carbon_sequestration"/>
              </a:rPr>
              <a:t>sequestered</a:t>
            </a:r>
            <a:r>
              <a:rPr lang="en-US" sz="3080">
                <a:solidFill>
                  <a:srgbClr val="130502"/>
                </a:solidFill>
                <a:latin typeface="Canva Sans"/>
                <a:ea typeface="Canva Sans"/>
                <a:cs typeface="Canva Sans"/>
                <a:sym typeface="Canva Sans"/>
              </a:rPr>
              <a:t> in safe long-term storage (called direct air carbon capture and sequestration (DACCS)), the overall process will achieve </a:t>
            </a:r>
            <a:r>
              <a:rPr lang="en-US" sz="3080">
                <a:solidFill>
                  <a:srgbClr val="130502"/>
                </a:solidFill>
                <a:latin typeface="Canva Sans"/>
                <a:ea typeface="Canva Sans"/>
                <a:cs typeface="Canva Sans"/>
                <a:sym typeface="Canva Sans"/>
                <a:hlinkClick r:id="rId8" tooltip="https://en.wikipedia.org/wiki/Carbon_dioxide_removal"/>
              </a:rPr>
              <a:t>carbon dioxide removal</a:t>
            </a:r>
            <a:r>
              <a:rPr lang="en-US" sz="3080">
                <a:solidFill>
                  <a:srgbClr val="130502"/>
                </a:solidFill>
                <a:latin typeface="Canva Sans"/>
                <a:ea typeface="Canva Sans"/>
                <a:cs typeface="Canva Sans"/>
                <a:sym typeface="Canva Sans"/>
              </a:rPr>
              <a:t> and be a "negative emissions technology" (NET).</a:t>
            </a:r>
          </a:p>
          <a:p>
            <a:pPr algn="ctr">
              <a:lnSpc>
                <a:spcPts val="4313"/>
              </a:lnSpc>
            </a:pPr>
          </a:p>
          <a:p>
            <a:pPr algn="ctr">
              <a:lnSpc>
                <a:spcPts val="4313"/>
              </a:lnSpc>
            </a:pPr>
            <a:r>
              <a:rPr lang="en-US" sz="3080">
                <a:solidFill>
                  <a:srgbClr val="130502"/>
                </a:solidFill>
                <a:latin typeface="Canva Sans"/>
                <a:ea typeface="Canva Sans"/>
                <a:cs typeface="Canva Sans"/>
                <a:sym typeface="Canva Sans"/>
              </a:rPr>
              <a:t>The carbon dioxide (CO2) is captured directly from the ambient air; this is contrast to </a:t>
            </a:r>
            <a:r>
              <a:rPr lang="en-US" sz="3080">
                <a:solidFill>
                  <a:srgbClr val="130502"/>
                </a:solidFill>
                <a:latin typeface="Canva Sans"/>
                <a:ea typeface="Canva Sans"/>
                <a:cs typeface="Canva Sans"/>
                <a:sym typeface="Canva Sans"/>
                <a:hlinkClick r:id="rId9" tooltip="https://en.wikipedia.org/wiki/Carbon_capture_and_storage"/>
              </a:rPr>
              <a:t>carbon capture and storage (CCS)</a:t>
            </a:r>
            <a:r>
              <a:rPr lang="en-US" sz="3080">
                <a:solidFill>
                  <a:srgbClr val="130502"/>
                </a:solidFill>
                <a:latin typeface="Canva Sans"/>
                <a:ea typeface="Canva Sans"/>
                <a:cs typeface="Canva Sans"/>
                <a:sym typeface="Canva Sans"/>
              </a:rPr>
              <a:t> which captures CO2 from </a:t>
            </a:r>
            <a:r>
              <a:rPr lang="en-US" sz="3080">
                <a:solidFill>
                  <a:srgbClr val="130502"/>
                </a:solidFill>
                <a:latin typeface="Canva Sans"/>
                <a:ea typeface="Canva Sans"/>
                <a:cs typeface="Canva Sans"/>
                <a:sym typeface="Canva Sans"/>
                <a:hlinkClick r:id="rId10" tooltip="https://en.wikipedia.org/wiki/Point_source_pollution"/>
              </a:rPr>
              <a:t>point sources</a:t>
            </a:r>
            <a:r>
              <a:rPr lang="en-US" sz="3080">
                <a:solidFill>
                  <a:srgbClr val="130502"/>
                </a:solidFill>
                <a:latin typeface="Canva Sans"/>
                <a:ea typeface="Canva Sans"/>
                <a:cs typeface="Canva Sans"/>
                <a:sym typeface="Canva Sans"/>
              </a:rPr>
              <a:t>, such as a </a:t>
            </a:r>
            <a:r>
              <a:rPr lang="en-US" sz="3080">
                <a:solidFill>
                  <a:srgbClr val="130502"/>
                </a:solidFill>
                <a:latin typeface="Canva Sans"/>
                <a:ea typeface="Canva Sans"/>
                <a:cs typeface="Canva Sans"/>
                <a:sym typeface="Canva Sans"/>
                <a:hlinkClick r:id="rId11" tooltip="https://en.wikipedia.org/wiki/Cement"/>
              </a:rPr>
              <a:t>cement</a:t>
            </a:r>
            <a:r>
              <a:rPr lang="en-US" sz="3080">
                <a:solidFill>
                  <a:srgbClr val="130502"/>
                </a:solidFill>
                <a:latin typeface="Canva Sans"/>
                <a:ea typeface="Canva Sans"/>
                <a:cs typeface="Canva Sans"/>
                <a:sym typeface="Canva Sans"/>
              </a:rPr>
              <a:t> factory or a </a:t>
            </a:r>
            <a:r>
              <a:rPr lang="en-US" sz="3080">
                <a:solidFill>
                  <a:srgbClr val="130502"/>
                </a:solidFill>
                <a:latin typeface="Canva Sans"/>
                <a:ea typeface="Canva Sans"/>
                <a:cs typeface="Canva Sans"/>
                <a:sym typeface="Canva Sans"/>
                <a:hlinkClick r:id="rId12" tooltip="https://en.wikipedia.org/wiki/Bioenergy"/>
              </a:rPr>
              <a:t>bioenergy</a:t>
            </a:r>
            <a:r>
              <a:rPr lang="en-US" sz="3080">
                <a:solidFill>
                  <a:srgbClr val="130502"/>
                </a:solidFill>
                <a:latin typeface="Canva Sans"/>
                <a:ea typeface="Canva Sans"/>
                <a:cs typeface="Canva Sans"/>
                <a:sym typeface="Canva Sans"/>
              </a:rPr>
              <a:t> plant. After the capture, DAC generates a concentrated stream of CO2 for </a:t>
            </a:r>
            <a:r>
              <a:rPr lang="en-US" sz="3080">
                <a:solidFill>
                  <a:srgbClr val="130502"/>
                </a:solidFill>
                <a:latin typeface="Canva Sans"/>
                <a:ea typeface="Canva Sans"/>
                <a:cs typeface="Canva Sans"/>
                <a:sym typeface="Canva Sans"/>
                <a:hlinkClick r:id="rId13" tooltip="https://en.wikipedia.org/wiki/Carbon_sequestration"/>
              </a:rPr>
              <a:t>sequestration</a:t>
            </a:r>
            <a:r>
              <a:rPr lang="en-US" sz="3080">
                <a:solidFill>
                  <a:srgbClr val="130502"/>
                </a:solidFill>
                <a:latin typeface="Canva Sans"/>
                <a:ea typeface="Canva Sans"/>
                <a:cs typeface="Canva Sans"/>
                <a:sym typeface="Canva Sans"/>
              </a:rPr>
              <a:t> or </a:t>
            </a:r>
            <a:r>
              <a:rPr lang="en-US" sz="3080">
                <a:solidFill>
                  <a:srgbClr val="130502"/>
                </a:solidFill>
                <a:latin typeface="Canva Sans"/>
                <a:ea typeface="Canva Sans"/>
                <a:cs typeface="Canva Sans"/>
                <a:sym typeface="Canva Sans"/>
                <a:hlinkClick r:id="rId14" tooltip="https://en.wikipedia.org/wiki/Carbon_capture_and_utilization"/>
              </a:rPr>
              <a:t>utilization</a:t>
            </a:r>
            <a:r>
              <a:rPr lang="en-US" sz="3080">
                <a:solidFill>
                  <a:srgbClr val="130502"/>
                </a:solidFill>
                <a:latin typeface="Canva Sans"/>
                <a:ea typeface="Canva Sans"/>
                <a:cs typeface="Canva Sans"/>
                <a:sym typeface="Canva Sans"/>
              </a:rPr>
              <a:t> or production of </a:t>
            </a:r>
            <a:r>
              <a:rPr lang="en-US" sz="3080">
                <a:solidFill>
                  <a:srgbClr val="130502"/>
                </a:solidFill>
                <a:latin typeface="Canva Sans"/>
                <a:ea typeface="Canva Sans"/>
                <a:cs typeface="Canva Sans"/>
                <a:sym typeface="Canva Sans"/>
                <a:hlinkClick r:id="rId15" tooltip="https://en.wikipedia.org/wiki/Carbon-neutral_fuel"/>
              </a:rPr>
              <a:t>carbon-neutral fuel</a:t>
            </a:r>
            <a:r>
              <a:rPr lang="en-US" sz="3080">
                <a:solidFill>
                  <a:srgbClr val="130502"/>
                </a:solidFill>
                <a:latin typeface="Canva Sans"/>
                <a:ea typeface="Canva Sans"/>
                <a:cs typeface="Canva Sans"/>
                <a:sym typeface="Canva Sans"/>
              </a:rPr>
              <a:t>. </a:t>
            </a:r>
          </a:p>
          <a:p>
            <a:pPr algn="ctr">
              <a:lnSpc>
                <a:spcPts val="389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346764" y="2220798"/>
            <a:ext cx="13603744" cy="8235272"/>
          </a:xfrm>
          <a:prstGeom prst="rect">
            <a:avLst/>
          </a:prstGeom>
        </p:spPr>
        <p:txBody>
          <a:bodyPr anchor="t" rtlCol="false" tIns="0" lIns="0" bIns="0" rIns="0">
            <a:spAutoFit/>
          </a:bodyPr>
          <a:lstStyle/>
          <a:p>
            <a:pPr algn="l">
              <a:lnSpc>
                <a:spcPts val="3887"/>
              </a:lnSpc>
            </a:pPr>
            <a:r>
              <a:rPr lang="en-US" sz="2776">
                <a:solidFill>
                  <a:srgbClr val="130502"/>
                </a:solidFill>
                <a:latin typeface="Canva Sans"/>
                <a:ea typeface="Canva Sans"/>
                <a:cs typeface="Canva Sans"/>
                <a:sym typeface="Canva Sans"/>
              </a:rPr>
              <a:t>Most commercial techniques require large fans to push ambient air through a filter. More recently, Ireland-based company Carbon Collect Limited has developed the MechanicalTree which simply stands in the wind to capture CO2. The company claims this 'passive capture' of CO2 significantly reduces the energy cost of Direct Air Capture, and that its geometry lends itself to scaling for gigaton CO2 capture.</a:t>
            </a:r>
          </a:p>
          <a:p>
            <a:pPr algn="l">
              <a:lnSpc>
                <a:spcPts val="3887"/>
              </a:lnSpc>
            </a:pPr>
          </a:p>
          <a:p>
            <a:pPr algn="l">
              <a:lnSpc>
                <a:spcPts val="3887"/>
              </a:lnSpc>
            </a:pPr>
            <a:r>
              <a:rPr lang="en-US" sz="2776">
                <a:solidFill>
                  <a:srgbClr val="130502"/>
                </a:solidFill>
                <a:latin typeface="Canva Sans"/>
                <a:ea typeface="Canva Sans"/>
                <a:cs typeface="Canva Sans"/>
                <a:sym typeface="Canva Sans"/>
              </a:rPr>
              <a:t>Most commercial techniques use a liquid </a:t>
            </a:r>
            <a:r>
              <a:rPr lang="en-US" sz="2776">
                <a:solidFill>
                  <a:srgbClr val="130502"/>
                </a:solidFill>
                <a:latin typeface="Canva Sans"/>
                <a:ea typeface="Canva Sans"/>
                <a:cs typeface="Canva Sans"/>
                <a:sym typeface="Canva Sans"/>
                <a:hlinkClick r:id="rId6" tooltip="https://en.wikipedia.org/wiki/Solvent"/>
              </a:rPr>
              <a:t>solvent</a:t>
            </a:r>
            <a:r>
              <a:rPr lang="en-US" sz="2776">
                <a:solidFill>
                  <a:srgbClr val="130502"/>
                </a:solidFill>
                <a:latin typeface="Canva Sans"/>
                <a:ea typeface="Canva Sans"/>
                <a:cs typeface="Canva Sans"/>
                <a:sym typeface="Canva Sans"/>
              </a:rPr>
              <a:t>—usually </a:t>
            </a:r>
            <a:r>
              <a:rPr lang="en-US" sz="2776">
                <a:solidFill>
                  <a:srgbClr val="130502"/>
                </a:solidFill>
                <a:latin typeface="Canva Sans"/>
                <a:ea typeface="Canva Sans"/>
                <a:cs typeface="Canva Sans"/>
                <a:sym typeface="Canva Sans"/>
                <a:hlinkClick r:id="rId7" tooltip="https://en.wikipedia.org/wiki/Amine"/>
              </a:rPr>
              <a:t>amine</a:t>
            </a:r>
            <a:r>
              <a:rPr lang="en-US" sz="2776">
                <a:solidFill>
                  <a:srgbClr val="130502"/>
                </a:solidFill>
                <a:latin typeface="Canva Sans"/>
                <a:ea typeface="Canva Sans"/>
                <a:cs typeface="Canva Sans"/>
                <a:sym typeface="Canva Sans"/>
              </a:rPr>
              <a:t>-based or </a:t>
            </a:r>
            <a:r>
              <a:rPr lang="en-US" sz="2776">
                <a:solidFill>
                  <a:srgbClr val="130502"/>
                </a:solidFill>
                <a:latin typeface="Canva Sans"/>
                <a:ea typeface="Canva Sans"/>
                <a:cs typeface="Canva Sans"/>
                <a:sym typeface="Canva Sans"/>
                <a:hlinkClick r:id="rId8" tooltip="https://en.wikipedia.org/wiki/Corrosive_substance#Chemical_terms"/>
              </a:rPr>
              <a:t>caustic</a:t>
            </a:r>
            <a:r>
              <a:rPr lang="en-US" sz="2776">
                <a:solidFill>
                  <a:srgbClr val="130502"/>
                </a:solidFill>
                <a:latin typeface="Canva Sans"/>
                <a:ea typeface="Canva Sans"/>
                <a:cs typeface="Canva Sans"/>
                <a:sym typeface="Canva Sans"/>
              </a:rPr>
              <a:t>—to </a:t>
            </a:r>
            <a:r>
              <a:rPr lang="en-US" sz="2776">
                <a:solidFill>
                  <a:srgbClr val="130502"/>
                </a:solidFill>
                <a:latin typeface="Canva Sans"/>
                <a:ea typeface="Canva Sans"/>
                <a:cs typeface="Canva Sans"/>
                <a:sym typeface="Canva Sans"/>
                <a:hlinkClick r:id="rId9" tooltip="https://en.wikipedia.org/wiki/Absorption_(chemistry)"/>
              </a:rPr>
              <a:t>absorb</a:t>
            </a:r>
            <a:r>
              <a:rPr lang="en-US" sz="2776">
                <a:solidFill>
                  <a:srgbClr val="130502"/>
                </a:solidFill>
                <a:latin typeface="Canva Sans"/>
                <a:ea typeface="Canva Sans"/>
                <a:cs typeface="Canva Sans"/>
                <a:sym typeface="Canva Sans"/>
              </a:rPr>
              <a:t> CO2 from a gas. For example, a common caustic solvent: </a:t>
            </a:r>
            <a:r>
              <a:rPr lang="en-US" sz="2776">
                <a:solidFill>
                  <a:srgbClr val="130502"/>
                </a:solidFill>
                <a:latin typeface="Canva Sans"/>
                <a:ea typeface="Canva Sans"/>
                <a:cs typeface="Canva Sans"/>
                <a:sym typeface="Canva Sans"/>
                <a:hlinkClick r:id="rId10" tooltip="https://en.wikipedia.org/wiki/Sodium_hydroxide"/>
              </a:rPr>
              <a:t>sodium hydroxide</a:t>
            </a:r>
            <a:r>
              <a:rPr lang="en-US" sz="2776">
                <a:solidFill>
                  <a:srgbClr val="130502"/>
                </a:solidFill>
                <a:latin typeface="Canva Sans"/>
                <a:ea typeface="Canva Sans"/>
                <a:cs typeface="Canva Sans"/>
                <a:sym typeface="Canva Sans"/>
              </a:rPr>
              <a:t> reacts with CO2 and precipitates a stable </a:t>
            </a:r>
            <a:r>
              <a:rPr lang="en-US" sz="2776">
                <a:solidFill>
                  <a:srgbClr val="130502"/>
                </a:solidFill>
                <a:latin typeface="Canva Sans"/>
                <a:ea typeface="Canva Sans"/>
                <a:cs typeface="Canva Sans"/>
                <a:sym typeface="Canva Sans"/>
                <a:hlinkClick r:id="rId11" tooltip="https://en.wikipedia.org/wiki/Sodium_carbonate"/>
              </a:rPr>
              <a:t>sodium carbonate</a:t>
            </a:r>
            <a:r>
              <a:rPr lang="en-US" sz="2776">
                <a:solidFill>
                  <a:srgbClr val="130502"/>
                </a:solidFill>
                <a:latin typeface="Canva Sans"/>
                <a:ea typeface="Canva Sans"/>
                <a:cs typeface="Canva Sans"/>
                <a:sym typeface="Canva Sans"/>
              </a:rPr>
              <a:t>. This carbonate is heated to produce a highly pure gaseous CO2 stream. Sodium hydroxide can be recycled from sodium carbonate in a process of </a:t>
            </a:r>
            <a:r>
              <a:rPr lang="en-US" sz="2776">
                <a:solidFill>
                  <a:srgbClr val="130502"/>
                </a:solidFill>
                <a:latin typeface="Canva Sans"/>
                <a:ea typeface="Canva Sans"/>
                <a:cs typeface="Canva Sans"/>
                <a:sym typeface="Canva Sans"/>
                <a:hlinkClick r:id="rId12" tooltip="https://en.wikipedia.org/wiki/Sodium_hydroxide#Production"/>
              </a:rPr>
              <a:t>causticizing</a:t>
            </a:r>
            <a:r>
              <a:rPr lang="en-US" sz="2776">
                <a:solidFill>
                  <a:srgbClr val="130502"/>
                </a:solidFill>
                <a:latin typeface="Canva Sans"/>
                <a:ea typeface="Canva Sans"/>
                <a:cs typeface="Canva Sans"/>
                <a:sym typeface="Canva Sans"/>
              </a:rPr>
              <a:t>. Alternatively, the CO2 binds to solid sorbent in the process of </a:t>
            </a:r>
            <a:r>
              <a:rPr lang="en-US" sz="2776">
                <a:solidFill>
                  <a:srgbClr val="130502"/>
                </a:solidFill>
                <a:latin typeface="Canva Sans"/>
                <a:ea typeface="Canva Sans"/>
                <a:cs typeface="Canva Sans"/>
                <a:sym typeface="Canva Sans"/>
                <a:hlinkClick r:id="rId13" tooltip="https://en.wikipedia.org/wiki/Chemisorption"/>
              </a:rPr>
              <a:t>chemisorption</a:t>
            </a:r>
            <a:r>
              <a:rPr lang="en-US" sz="2776">
                <a:solidFill>
                  <a:srgbClr val="130502"/>
                </a:solidFill>
                <a:latin typeface="Canva Sans"/>
                <a:ea typeface="Canva Sans"/>
                <a:cs typeface="Canva Sans"/>
                <a:sym typeface="Canva Sans"/>
              </a:rPr>
              <a:t>.Through heat and vacuum, the CO2 is then desorbed from the solid.</a:t>
            </a:r>
          </a:p>
          <a:p>
            <a:pPr algn="ctr">
              <a:lnSpc>
                <a:spcPts val="3887"/>
              </a:lnSpc>
            </a:pPr>
          </a:p>
          <a:p>
            <a:pPr algn="ctr">
              <a:lnSpc>
                <a:spcPts val="3887"/>
              </a:lnSpc>
            </a:pPr>
          </a:p>
        </p:txBody>
      </p:sp>
      <p:sp>
        <p:nvSpPr>
          <p:cNvPr name="TextBox 29" id="29"/>
          <p:cNvSpPr txBox="true"/>
          <p:nvPr/>
        </p:nvSpPr>
        <p:spPr>
          <a:xfrm rot="0">
            <a:off x="1881583" y="830103"/>
            <a:ext cx="8576867"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333305" y="1385284"/>
            <a:ext cx="13593928" cy="6703976"/>
          </a:xfrm>
          <a:custGeom>
            <a:avLst/>
            <a:gdLst/>
            <a:ahLst/>
            <a:cxnLst/>
            <a:rect r="r" b="b" t="t" l="l"/>
            <a:pathLst>
              <a:path h="6703976" w="13593928">
                <a:moveTo>
                  <a:pt x="0" y="0"/>
                </a:moveTo>
                <a:lnTo>
                  <a:pt x="13593929" y="0"/>
                </a:lnTo>
                <a:lnTo>
                  <a:pt x="13593929" y="6703977"/>
                </a:lnTo>
                <a:lnTo>
                  <a:pt x="0" y="6703977"/>
                </a:lnTo>
                <a:lnTo>
                  <a:pt x="0" y="0"/>
                </a:lnTo>
                <a:close/>
              </a:path>
            </a:pathLst>
          </a:custGeom>
          <a:blipFill>
            <a:blip r:embed="rId6"/>
            <a:stretch>
              <a:fillRect l="0" t="0" r="0" b="0"/>
            </a:stretch>
          </a:blipFill>
        </p:spPr>
      </p:sp>
      <p:sp>
        <p:nvSpPr>
          <p:cNvPr name="TextBox 29" id="29"/>
          <p:cNvSpPr txBox="true"/>
          <p:nvPr/>
        </p:nvSpPr>
        <p:spPr>
          <a:xfrm rot="0">
            <a:off x="603229" y="8721909"/>
            <a:ext cx="13603744" cy="2402381"/>
          </a:xfrm>
          <a:prstGeom prst="rect">
            <a:avLst/>
          </a:prstGeom>
        </p:spPr>
        <p:txBody>
          <a:bodyPr anchor="t" rtlCol="false" tIns="0" lIns="0" bIns="0" rIns="0">
            <a:spAutoFit/>
          </a:bodyPr>
          <a:lstStyle/>
          <a:p>
            <a:pPr algn="ctr">
              <a:lnSpc>
                <a:spcPts val="3887"/>
              </a:lnSpc>
            </a:pPr>
            <a:r>
              <a:rPr lang="en-US" sz="2776">
                <a:solidFill>
                  <a:srgbClr val="130502"/>
                </a:solidFill>
                <a:latin typeface="Canva Sans"/>
                <a:ea typeface="Canva Sans"/>
                <a:cs typeface="Canva Sans"/>
                <a:sym typeface="Canva Sans"/>
              </a:rPr>
              <a:t>Flow diagram of direct air capture process using sodium hydroxide as the absorbent and including solvent regeneration</a:t>
            </a:r>
          </a:p>
          <a:p>
            <a:pPr algn="ctr">
              <a:lnSpc>
                <a:spcPts val="3887"/>
              </a:lnSpc>
            </a:pPr>
          </a:p>
          <a:p>
            <a:pPr algn="ctr">
              <a:lnSpc>
                <a:spcPts val="3887"/>
              </a:lnSpc>
            </a:pPr>
          </a:p>
          <a:p>
            <a:pPr algn="ctr">
              <a:lnSpc>
                <a:spcPts val="388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790752" y="1674917"/>
            <a:ext cx="13603744" cy="7839667"/>
          </a:xfrm>
          <a:prstGeom prst="rect">
            <a:avLst/>
          </a:prstGeom>
        </p:spPr>
        <p:txBody>
          <a:bodyPr anchor="t" rtlCol="false" tIns="0" lIns="0" bIns="0" rIns="0">
            <a:spAutoFit/>
          </a:bodyPr>
          <a:lstStyle/>
          <a:p>
            <a:pPr algn="ctr">
              <a:lnSpc>
                <a:spcPts val="4167"/>
              </a:lnSpc>
            </a:pPr>
          </a:p>
          <a:p>
            <a:pPr algn="ctr">
              <a:lnSpc>
                <a:spcPts val="4167"/>
              </a:lnSpc>
            </a:pPr>
          </a:p>
          <a:p>
            <a:pPr algn="l">
              <a:lnSpc>
                <a:spcPts val="4167"/>
              </a:lnSpc>
            </a:pPr>
            <a:r>
              <a:rPr lang="en-US" sz="2976">
                <a:solidFill>
                  <a:srgbClr val="130502"/>
                </a:solidFill>
                <a:latin typeface="Canva Sans"/>
                <a:ea typeface="Canva Sans"/>
                <a:cs typeface="Canva Sans"/>
                <a:sym typeface="Canva Sans"/>
              </a:rPr>
              <a:t>Solid DAC (S-DAC) is based on solid adsorbents operating through an adsorption/desorption cycling process. While the adsorption takes place at ambient temperature and pressure, the desorption happens through a temperature–vacuum swing process, where CO2 is released at low pressure7 and medium temperature (80-100°C). A single adsorption/desorption unit has a capture capacity of several tens of tonnes of CO2 per year (e.g. 50 tCO2/year) and can be used to extract water from the atmosphere where local conditions allow (early prototypes were able to remove around 1 tonne of water per tonne of CO2).8 An S-DAC plant is designed to be modular and can include as many units as needed. For instance, the largest operating S-DAC plant currently captures 4 000 tonnes of CO2 a year.</a:t>
            </a:r>
          </a:p>
          <a:p>
            <a:pPr algn="l">
              <a:lnSpc>
                <a:spcPts val="4167"/>
              </a:lnSpc>
            </a:pPr>
          </a:p>
        </p:txBody>
      </p:sp>
      <p:sp>
        <p:nvSpPr>
          <p:cNvPr name="TextBox 29" id="29"/>
          <p:cNvSpPr txBox="true"/>
          <p:nvPr/>
        </p:nvSpPr>
        <p:spPr>
          <a:xfrm rot="0">
            <a:off x="2150484" y="1143952"/>
            <a:ext cx="10552181"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SOLID AND LIQUID DIRECT AIR CAPTURE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TextBox 28" id="28"/>
          <p:cNvSpPr txBox="true"/>
          <p:nvPr/>
        </p:nvSpPr>
        <p:spPr>
          <a:xfrm rot="0">
            <a:off x="603229" y="2722667"/>
            <a:ext cx="13603744" cy="5744167"/>
          </a:xfrm>
          <a:prstGeom prst="rect">
            <a:avLst/>
          </a:prstGeom>
        </p:spPr>
        <p:txBody>
          <a:bodyPr anchor="t" rtlCol="false" tIns="0" lIns="0" bIns="0" rIns="0">
            <a:spAutoFit/>
          </a:bodyPr>
          <a:lstStyle/>
          <a:p>
            <a:pPr algn="ctr">
              <a:lnSpc>
                <a:spcPts val="4167"/>
              </a:lnSpc>
            </a:pPr>
            <a:r>
              <a:rPr lang="en-US" sz="2976">
                <a:solidFill>
                  <a:srgbClr val="130502"/>
                </a:solidFill>
                <a:latin typeface="Canva Sans"/>
                <a:ea typeface="Canva Sans"/>
                <a:cs typeface="Canva Sans"/>
                <a:sym typeface="Canva Sans"/>
              </a:rPr>
              <a:t>Liquid DAC (L-DAC) is based on two closed chemical loops. The first loop takes place in a unit called the contactor, which brings atmospheric air into contact with an aqueous basic solution (such as potassium hydroxide) capturing CO2. The second loop releases the captured CO2 from the solution in a series of units operating at high temperature (between 300°C and 900°C). A large-scale L-DAC plant can capture around 1 MtCO2/year from the atmosphere. Water top-up may be required depending on local weather conditions. For instance, around 4.7 tonnes of water per tonne of captured CO2 would be required for this plant configuration at ambient conditions of 64% relative humidity and 20°C. </a:t>
            </a:r>
          </a:p>
          <a:p>
            <a:pPr algn="ctr">
              <a:lnSpc>
                <a:spcPts val="4167"/>
              </a:lnSpc>
            </a:pPr>
          </a:p>
        </p:txBody>
      </p:sp>
      <p:sp>
        <p:nvSpPr>
          <p:cNvPr name="TextBox 29" id="29"/>
          <p:cNvSpPr txBox="true"/>
          <p:nvPr/>
        </p:nvSpPr>
        <p:spPr>
          <a:xfrm rot="0">
            <a:off x="2150484" y="1143952"/>
            <a:ext cx="10552181" cy="613410"/>
          </a:xfrm>
          <a:prstGeom prst="rect">
            <a:avLst/>
          </a:prstGeom>
        </p:spPr>
        <p:txBody>
          <a:bodyPr anchor="t" rtlCol="false" tIns="0" lIns="0" bIns="0" rIns="0">
            <a:spAutoFit/>
          </a:bodyPr>
          <a:lstStyle/>
          <a:p>
            <a:pPr algn="l">
              <a:lnSpc>
                <a:spcPts val="5039"/>
              </a:lnSpc>
            </a:pPr>
            <a:r>
              <a:rPr lang="en-US" sz="3599" spc="359">
                <a:solidFill>
                  <a:srgbClr val="7A72BD"/>
                </a:solidFill>
                <a:latin typeface="Poppins Medium"/>
                <a:ea typeface="Poppins Medium"/>
                <a:cs typeface="Poppins Medium"/>
                <a:sym typeface="Poppins Medium"/>
              </a:rPr>
              <a:t>SOLID AND LIQUID DIRECT AIR CAPTURE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1851363" y="217413"/>
            <a:ext cx="11151037" cy="9859723"/>
          </a:xfrm>
          <a:custGeom>
            <a:avLst/>
            <a:gdLst/>
            <a:ahLst/>
            <a:cxnLst/>
            <a:rect r="r" b="b" t="t" l="l"/>
            <a:pathLst>
              <a:path h="9859723" w="11151037">
                <a:moveTo>
                  <a:pt x="0" y="0"/>
                </a:moveTo>
                <a:lnTo>
                  <a:pt x="11151037" y="0"/>
                </a:lnTo>
                <a:lnTo>
                  <a:pt x="11151037" y="9859723"/>
                </a:lnTo>
                <a:lnTo>
                  <a:pt x="0" y="9859723"/>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0">
            <a:off x="13734622" y="-803572"/>
            <a:ext cx="5030492" cy="5767464"/>
            <a:chOff x="0" y="0"/>
            <a:chExt cx="6707323" cy="7689953"/>
          </a:xfrm>
        </p:grpSpPr>
        <p:sp>
          <p:nvSpPr>
            <p:cNvPr name="Freeform 3" id="3"/>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4" id="4"/>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5" id="5"/>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6" id="6"/>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7" id="7"/>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8" id="8"/>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9" id="9"/>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grpSp>
        <p:nvGrpSpPr>
          <p:cNvPr name="Group 10" id="10"/>
          <p:cNvGrpSpPr/>
          <p:nvPr/>
        </p:nvGrpSpPr>
        <p:grpSpPr>
          <a:xfrm rot="0">
            <a:off x="13734622" y="4963893"/>
            <a:ext cx="5030492" cy="5767464"/>
            <a:chOff x="0" y="0"/>
            <a:chExt cx="6707323" cy="7689953"/>
          </a:xfrm>
        </p:grpSpPr>
        <p:sp>
          <p:nvSpPr>
            <p:cNvPr name="Freeform 11" id="11"/>
            <p:cNvSpPr/>
            <p:nvPr/>
          </p:nvSpPr>
          <p:spPr>
            <a:xfrm flipH="false" flipV="false" rot="5400000">
              <a:off x="-3185511"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2" id="12"/>
            <p:cNvSpPr/>
            <p:nvPr/>
          </p:nvSpPr>
          <p:spPr>
            <a:xfrm flipH="false" flipV="false" rot="5400000">
              <a:off x="-2274068"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3" id="13"/>
            <p:cNvSpPr/>
            <p:nvPr/>
          </p:nvSpPr>
          <p:spPr>
            <a:xfrm flipH="false" flipV="false" rot="5400000">
              <a:off x="-1362625" y="3185511"/>
              <a:ext cx="7689953" cy="1318930"/>
            </a:xfrm>
            <a:custGeom>
              <a:avLst/>
              <a:gdLst/>
              <a:ahLst/>
              <a:cxnLst/>
              <a:rect r="r" b="b" t="t" l="l"/>
              <a:pathLst>
                <a:path h="1318930" w="7689953">
                  <a:moveTo>
                    <a:pt x="0" y="0"/>
                  </a:moveTo>
                  <a:lnTo>
                    <a:pt x="7689952" y="0"/>
                  </a:lnTo>
                  <a:lnTo>
                    <a:pt x="7689952"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4" id="14"/>
            <p:cNvSpPr/>
            <p:nvPr/>
          </p:nvSpPr>
          <p:spPr>
            <a:xfrm flipH="false" flipV="false" rot="5400000">
              <a:off x="-49691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5" id="15"/>
            <p:cNvSpPr/>
            <p:nvPr/>
          </p:nvSpPr>
          <p:spPr>
            <a:xfrm flipH="false" flipV="false" rot="5400000">
              <a:off x="414532"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6" id="16"/>
            <p:cNvSpPr/>
            <p:nvPr/>
          </p:nvSpPr>
          <p:spPr>
            <a:xfrm flipH="false" flipV="false" rot="5400000">
              <a:off x="1325975"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sp>
          <p:nvSpPr>
            <p:cNvPr name="Freeform 17" id="17"/>
            <p:cNvSpPr/>
            <p:nvPr/>
          </p:nvSpPr>
          <p:spPr>
            <a:xfrm flipH="false" flipV="false" rot="5400000">
              <a:off x="2202881" y="3185511"/>
              <a:ext cx="7689953" cy="1318930"/>
            </a:xfrm>
            <a:custGeom>
              <a:avLst/>
              <a:gdLst/>
              <a:ahLst/>
              <a:cxnLst/>
              <a:rect r="r" b="b" t="t" l="l"/>
              <a:pathLst>
                <a:path h="1318930" w="7689953">
                  <a:moveTo>
                    <a:pt x="0" y="0"/>
                  </a:moveTo>
                  <a:lnTo>
                    <a:pt x="7689953" y="0"/>
                  </a:lnTo>
                  <a:lnTo>
                    <a:pt x="7689953" y="1318930"/>
                  </a:lnTo>
                  <a:lnTo>
                    <a:pt x="0" y="1318930"/>
                  </a:lnTo>
                  <a:lnTo>
                    <a:pt x="0" y="0"/>
                  </a:lnTo>
                  <a:close/>
                </a:path>
              </a:pathLst>
            </a:custGeom>
            <a:blipFill>
              <a:blip r:embed="rId2">
                <a:alphaModFix amt="60000"/>
                <a:extLst>
                  <a:ext uri="{96DAC541-7B7A-43D3-8B79-37D633B846F1}">
                    <asvg:svgBlip xmlns:asvg="http://schemas.microsoft.com/office/drawing/2016/SVG/main" r:embed="rId3"/>
                  </a:ext>
                </a:extLst>
              </a:blip>
              <a:stretch>
                <a:fillRect l="-12386" t="-6542" r="-102594" b="0"/>
              </a:stretch>
            </a:blipFill>
          </p:spPr>
        </p:sp>
      </p:grpSp>
      <p:sp>
        <p:nvSpPr>
          <p:cNvPr name="Freeform 18" id="18"/>
          <p:cNvSpPr/>
          <p:nvPr/>
        </p:nvSpPr>
        <p:spPr>
          <a:xfrm flipH="false" flipV="false" rot="1333342">
            <a:off x="15088103" y="3519962"/>
            <a:ext cx="2743519" cy="4206728"/>
          </a:xfrm>
          <a:custGeom>
            <a:avLst/>
            <a:gdLst/>
            <a:ahLst/>
            <a:cxnLst/>
            <a:rect r="r" b="b" t="t" l="l"/>
            <a:pathLst>
              <a:path h="4206728" w="2743519">
                <a:moveTo>
                  <a:pt x="0" y="0"/>
                </a:moveTo>
                <a:lnTo>
                  <a:pt x="2743518" y="0"/>
                </a:lnTo>
                <a:lnTo>
                  <a:pt x="2743518" y="4206728"/>
                </a:lnTo>
                <a:lnTo>
                  <a:pt x="0" y="42067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9657622">
            <a:off x="10721171" y="9172895"/>
            <a:ext cx="1179445" cy="1808482"/>
          </a:xfrm>
          <a:custGeom>
            <a:avLst/>
            <a:gdLst/>
            <a:ahLst/>
            <a:cxnLst/>
            <a:rect r="r" b="b" t="t" l="l"/>
            <a:pathLst>
              <a:path h="1808482" w="1179445">
                <a:moveTo>
                  <a:pt x="0" y="0"/>
                </a:moveTo>
                <a:lnTo>
                  <a:pt x="1179445" y="0"/>
                </a:lnTo>
                <a:lnTo>
                  <a:pt x="1179445" y="1808482"/>
                </a:lnTo>
                <a:lnTo>
                  <a:pt x="0" y="1808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1440389">
            <a:off x="759596" y="702279"/>
            <a:ext cx="785670" cy="935733"/>
            <a:chOff x="0" y="0"/>
            <a:chExt cx="6350000" cy="7562850"/>
          </a:xfrm>
        </p:grpSpPr>
        <p:sp>
          <p:nvSpPr>
            <p:cNvPr name="Freeform 21" id="21"/>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2" id="22"/>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3" id="23"/>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grpSp>
        <p:nvGrpSpPr>
          <p:cNvPr name="Group 24" id="24"/>
          <p:cNvGrpSpPr/>
          <p:nvPr/>
        </p:nvGrpSpPr>
        <p:grpSpPr>
          <a:xfrm rot="-1440389">
            <a:off x="15152108" y="2526003"/>
            <a:ext cx="1395075" cy="1661534"/>
            <a:chOff x="0" y="0"/>
            <a:chExt cx="6350000" cy="7562850"/>
          </a:xfrm>
        </p:grpSpPr>
        <p:sp>
          <p:nvSpPr>
            <p:cNvPr name="Freeform 25" id="25"/>
            <p:cNvSpPr/>
            <p:nvPr/>
          </p:nvSpPr>
          <p:spPr>
            <a:xfrm flipH="false" flipV="false" rot="0">
              <a:off x="0" y="1925320"/>
              <a:ext cx="3175000" cy="5637530"/>
            </a:xfrm>
            <a:custGeom>
              <a:avLst/>
              <a:gdLst/>
              <a:ahLst/>
              <a:cxnLst/>
              <a:rect r="r" b="b" t="t" l="l"/>
              <a:pathLst>
                <a:path h="5637530" w="3175000">
                  <a:moveTo>
                    <a:pt x="3175000" y="2499360"/>
                  </a:moveTo>
                  <a:lnTo>
                    <a:pt x="3175000" y="1925320"/>
                  </a:lnTo>
                  <a:lnTo>
                    <a:pt x="0" y="1925320"/>
                  </a:lnTo>
                  <a:lnTo>
                    <a:pt x="0" y="3712210"/>
                  </a:lnTo>
                  <a:lnTo>
                    <a:pt x="3175000" y="3712210"/>
                  </a:lnTo>
                  <a:lnTo>
                    <a:pt x="3175000" y="2499360"/>
                  </a:lnTo>
                  <a:close/>
                  <a:moveTo>
                    <a:pt x="0" y="3712210"/>
                  </a:moveTo>
                  <a:lnTo>
                    <a:pt x="3175000" y="5637530"/>
                  </a:lnTo>
                  <a:lnTo>
                    <a:pt x="3175000" y="3712210"/>
                  </a:lnTo>
                  <a:lnTo>
                    <a:pt x="0" y="3712210"/>
                  </a:lnTo>
                  <a:close/>
                  <a:moveTo>
                    <a:pt x="0" y="0"/>
                  </a:moveTo>
                  <a:lnTo>
                    <a:pt x="3175000" y="0"/>
                  </a:lnTo>
                  <a:lnTo>
                    <a:pt x="3175000" y="1925320"/>
                  </a:lnTo>
                  <a:lnTo>
                    <a:pt x="0" y="1925320"/>
                  </a:lnTo>
                  <a:lnTo>
                    <a:pt x="0" y="0"/>
                  </a:lnTo>
                  <a:close/>
                </a:path>
              </a:pathLst>
            </a:custGeom>
            <a:solidFill>
              <a:srgbClr val="FFF7E7"/>
            </a:solidFill>
          </p:spPr>
        </p:sp>
        <p:sp>
          <p:nvSpPr>
            <p:cNvPr name="Freeform 26" id="26"/>
            <p:cNvSpPr/>
            <p:nvPr/>
          </p:nvSpPr>
          <p:spPr>
            <a:xfrm flipH="false" flipV="false" rot="0">
              <a:off x="3175000" y="1925320"/>
              <a:ext cx="3175000" cy="5637530"/>
            </a:xfrm>
            <a:custGeom>
              <a:avLst/>
              <a:gdLst/>
              <a:ahLst/>
              <a:cxnLst/>
              <a:rect r="r" b="b" t="t" l="l"/>
              <a:pathLst>
                <a:path h="5637530" w="3175000">
                  <a:moveTo>
                    <a:pt x="0" y="1925320"/>
                  </a:moveTo>
                  <a:lnTo>
                    <a:pt x="0" y="3712210"/>
                  </a:lnTo>
                  <a:lnTo>
                    <a:pt x="3175000" y="3712210"/>
                  </a:lnTo>
                  <a:lnTo>
                    <a:pt x="3175000" y="1925320"/>
                  </a:lnTo>
                  <a:lnTo>
                    <a:pt x="0" y="1925320"/>
                  </a:lnTo>
                  <a:close/>
                  <a:moveTo>
                    <a:pt x="0" y="0"/>
                  </a:moveTo>
                  <a:lnTo>
                    <a:pt x="3175000" y="0"/>
                  </a:lnTo>
                  <a:lnTo>
                    <a:pt x="3175000" y="1925320"/>
                  </a:lnTo>
                  <a:lnTo>
                    <a:pt x="0" y="1925320"/>
                  </a:lnTo>
                  <a:lnTo>
                    <a:pt x="0" y="0"/>
                  </a:lnTo>
                  <a:close/>
                  <a:moveTo>
                    <a:pt x="0" y="5637530"/>
                  </a:moveTo>
                  <a:lnTo>
                    <a:pt x="3175000" y="3712210"/>
                  </a:lnTo>
                  <a:lnTo>
                    <a:pt x="0" y="3712210"/>
                  </a:lnTo>
                  <a:lnTo>
                    <a:pt x="0" y="5637530"/>
                  </a:lnTo>
                  <a:close/>
                </a:path>
              </a:pathLst>
            </a:custGeom>
            <a:solidFill>
              <a:srgbClr val="FDE9FF"/>
            </a:solidFill>
          </p:spPr>
        </p:sp>
        <p:sp>
          <p:nvSpPr>
            <p:cNvPr name="Freeform 27" id="27"/>
            <p:cNvSpPr/>
            <p:nvPr/>
          </p:nvSpPr>
          <p:spPr>
            <a:xfrm flipH="false" flipV="false" rot="0">
              <a:off x="0" y="0"/>
              <a:ext cx="6350000" cy="3850640"/>
            </a:xfrm>
            <a:custGeom>
              <a:avLst/>
              <a:gdLst/>
              <a:ahLst/>
              <a:cxnLst/>
              <a:rect r="r" b="b" t="t" l="l"/>
              <a:pathLst>
                <a:path h="3850640" w="6350000">
                  <a:moveTo>
                    <a:pt x="3175000" y="3850640"/>
                  </a:moveTo>
                  <a:lnTo>
                    <a:pt x="0" y="1925320"/>
                  </a:lnTo>
                  <a:lnTo>
                    <a:pt x="3175000" y="0"/>
                  </a:lnTo>
                  <a:lnTo>
                    <a:pt x="6350000" y="1925320"/>
                  </a:lnTo>
                  <a:lnTo>
                    <a:pt x="3175000" y="3850640"/>
                  </a:lnTo>
                  <a:close/>
                </a:path>
              </a:pathLst>
            </a:custGeom>
            <a:solidFill>
              <a:srgbClr val="7A72BD"/>
            </a:solidFill>
          </p:spPr>
        </p:sp>
      </p:grpSp>
      <p:sp>
        <p:nvSpPr>
          <p:cNvPr name="Freeform 28" id="28"/>
          <p:cNvSpPr/>
          <p:nvPr/>
        </p:nvSpPr>
        <p:spPr>
          <a:xfrm flipH="false" flipV="false" rot="0">
            <a:off x="2974237" y="0"/>
            <a:ext cx="9487780" cy="10287000"/>
          </a:xfrm>
          <a:custGeom>
            <a:avLst/>
            <a:gdLst/>
            <a:ahLst/>
            <a:cxnLst/>
            <a:rect r="r" b="b" t="t" l="l"/>
            <a:pathLst>
              <a:path h="10287000" w="9487780">
                <a:moveTo>
                  <a:pt x="0" y="0"/>
                </a:moveTo>
                <a:lnTo>
                  <a:pt x="9487780" y="0"/>
                </a:lnTo>
                <a:lnTo>
                  <a:pt x="9487780" y="10287000"/>
                </a:lnTo>
                <a:lnTo>
                  <a:pt x="0" y="10287000"/>
                </a:lnTo>
                <a:lnTo>
                  <a:pt x="0" y="0"/>
                </a:lnTo>
                <a:close/>
              </a:path>
            </a:pathLst>
          </a:custGeom>
          <a:blipFill>
            <a:blip r:embed="rId6"/>
            <a:stretch>
              <a:fillRect l="-922" t="0" r="-922"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72ED1C-A883-4B64-9FC4-534FBABED742}"/>
</file>

<file path=customXml/itemProps2.xml><?xml version="1.0" encoding="utf-8"?>
<ds:datastoreItem xmlns:ds="http://schemas.openxmlformats.org/officeDocument/2006/customXml" ds:itemID="{5C78E6EF-FF89-4569-912F-CF0800EB57EE}"/>
</file>

<file path=customXml/itemProps3.xml><?xml version="1.0" encoding="utf-8"?>
<ds:datastoreItem xmlns:ds="http://schemas.openxmlformats.org/officeDocument/2006/customXml" ds:itemID="{BB97A636-988C-4E01-A98B-593E09B1E4F3}"/>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W3 Lecture 4</dc:title>
  <cp:revision>1</cp:revision>
  <dcterms:created xsi:type="dcterms:W3CDTF">2006-08-16T00:00:00Z</dcterms:created>
  <dcterms:modified xsi:type="dcterms:W3CDTF">2011-08-01T06:04:30Z</dcterms:modified>
  <dc:identifier>DAGIecWnq28</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